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265" r:id="rId9"/>
    <p:sldId id="274" r:id="rId10"/>
    <p:sldId id="275" r:id="rId11"/>
    <p:sldId id="277" r:id="rId12"/>
    <p:sldId id="276" r:id="rId13"/>
    <p:sldId id="278" r:id="rId14"/>
    <p:sldId id="279" r:id="rId15"/>
    <p:sldId id="280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22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2024.05.30.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xmlns="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xmlns="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xmlns="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xmlns="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2024.05.30.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xmlns="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xmlns="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xmlns="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xmlns="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xmlns="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xmlns="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2024.05.30.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xmlns="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xmlns="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xmlns="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xmlns="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xmlns="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xmlns="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xmlns="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xmlns="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xmlns="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xmlns="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xmlns="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xmlns="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xmlns="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2024.05.30.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xmlns="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xmlns="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xmlns="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xmlns="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xmlns="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xmlns="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xmlns="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2024.05.30.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xmlns="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xmlns="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xmlns="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xmlns="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xmlns="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xmlns="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2024.05.30.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xmlns="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xmlns="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xmlns="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xmlns="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xmlns="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xmlns="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xmlns="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xmlns="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xmlns="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xmlns="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xmlns="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xmlns="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xmlns="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xmlns="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xmlns="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2024.05.30.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2024.05.30.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atmosres.2020.104845" TargetMode="External"/><Relationship Id="rId3" Type="http://schemas.openxmlformats.org/officeDocument/2006/relationships/slideLayout" Target="../slideLayouts/slideLayout51.xml"/><Relationship Id="rId7" Type="http://schemas.openxmlformats.org/officeDocument/2006/relationships/hyperlink" Target="https://doi.org/10.1016/j.atmosres.2019.104720" TargetMode="Externa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hyperlink" Target="https://doi.org/10.1016/j.wace.2019.100195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doi.org/10.1504/IJW.2019.101338" TargetMode="External"/><Relationship Id="rId10" Type="http://schemas.openxmlformats.org/officeDocument/2006/relationships/hyperlink" Target="https://doi.org/10.1371/journal.pone.0272448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doi.org/10.3390/w1011153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6531" y="1122363"/>
            <a:ext cx="11975977" cy="2387600"/>
          </a:xfrm>
        </p:spPr>
        <p:txBody>
          <a:bodyPr>
            <a:normAutofit/>
          </a:bodyPr>
          <a:lstStyle/>
          <a:p>
            <a:r>
              <a:rPr lang="hu-HU" sz="4000" dirty="0"/>
              <a:t>Az éghajlatváltozás modellezési </a:t>
            </a:r>
            <a:r>
              <a:rPr lang="hu-HU" sz="4000" dirty="0" smtClean="0"/>
              <a:t>lehetőségei, </a:t>
            </a:r>
            <a:r>
              <a:rPr lang="hu-HU" sz="4000" dirty="0"/>
              <a:t>valamint az ökológiai válság kritikus infrastruktúrákra gyakorolt hatásai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Zombori Júlia</a:t>
            </a:r>
          </a:p>
          <a:p>
            <a:r>
              <a:rPr lang="hu-HU" dirty="0"/>
              <a:t>Témavezető: Dr. Lukács Judit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8" name="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5"/>
    </mc:Choice>
    <mc:Fallback>
      <p:transition spd="slow" advTm="1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EABE453-7721-483B-BC23-907745441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345" y="3155262"/>
            <a:ext cx="11212830" cy="1012031"/>
          </a:xfrm>
        </p:spPr>
        <p:txBody>
          <a:bodyPr/>
          <a:lstStyle/>
          <a:p>
            <a:pPr algn="ctr"/>
            <a:r>
              <a:rPr lang="hu-HU" dirty="0"/>
              <a:t>Köszönöm a megtisztelő </a:t>
            </a:r>
            <a:r>
              <a:rPr lang="hu-HU" dirty="0" smtClean="0"/>
              <a:t>figyelmüket!</a:t>
            </a:r>
            <a:endParaRPr lang="hu-HU" dirty="0"/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3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8"/>
    </mc:Choice>
    <mc:Fallback>
      <p:transition spd="slow" advTm="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12031"/>
          </a:xfrm>
        </p:spPr>
        <p:txBody>
          <a:bodyPr/>
          <a:lstStyle/>
          <a:p>
            <a:pPr algn="ctr"/>
            <a:r>
              <a:rPr lang="hu-HU" dirty="0"/>
              <a:t>Bevezetés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0" y="1170188"/>
            <a:ext cx="12020365" cy="2496290"/>
          </a:xfrm>
        </p:spPr>
        <p:txBody>
          <a:bodyPr/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Az éghajlatváltozás </a:t>
            </a:r>
            <a:r>
              <a:rPr lang="hu-HU" dirty="0" smtClean="0">
                <a:solidFill>
                  <a:schemeClr val="bg1"/>
                </a:solidFill>
              </a:rPr>
              <a:t>(</a:t>
            </a:r>
            <a:r>
              <a:rPr lang="hu-HU" dirty="0" smtClean="0">
                <a:solidFill>
                  <a:schemeClr val="bg1"/>
                </a:solidFill>
              </a:rPr>
              <a:t>illetve </a:t>
            </a:r>
            <a:r>
              <a:rPr lang="hu-HU" dirty="0" smtClean="0">
                <a:solidFill>
                  <a:schemeClr val="bg1"/>
                </a:solidFill>
              </a:rPr>
              <a:t>annak paraméterei</a:t>
            </a:r>
            <a:r>
              <a:rPr lang="hu-HU" dirty="0">
                <a:solidFill>
                  <a:schemeClr val="bg1"/>
                </a:solidFill>
              </a:rPr>
              <a:t>: hőmérséklet, CO</a:t>
            </a:r>
            <a:r>
              <a:rPr lang="hu-HU" baseline="-25000" dirty="0">
                <a:solidFill>
                  <a:schemeClr val="bg1"/>
                </a:solidFill>
              </a:rPr>
              <a:t>2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dirty="0" smtClean="0">
                <a:solidFill>
                  <a:schemeClr val="bg1"/>
                </a:solidFill>
              </a:rPr>
              <a:t>tengerszint-változás, </a:t>
            </a:r>
            <a:r>
              <a:rPr lang="hu-HU" dirty="0">
                <a:solidFill>
                  <a:schemeClr val="bg1"/>
                </a:solidFill>
              </a:rPr>
              <a:t>tengeráramlások </a:t>
            </a:r>
            <a:r>
              <a:rPr lang="hu-HU" dirty="0" smtClean="0">
                <a:solidFill>
                  <a:schemeClr val="bg1"/>
                </a:solidFill>
              </a:rPr>
              <a:t>átalakulása</a:t>
            </a:r>
            <a:r>
              <a:rPr lang="hu-HU" dirty="0">
                <a:solidFill>
                  <a:schemeClr val="bg1"/>
                </a:solidFill>
              </a:rPr>
              <a:t>) </a:t>
            </a:r>
            <a:r>
              <a:rPr lang="hu-HU" dirty="0" smtClean="0">
                <a:solidFill>
                  <a:schemeClr val="bg1"/>
                </a:solidFill>
              </a:rPr>
              <a:t>a gazdaság, a környezetünk és </a:t>
            </a:r>
            <a:r>
              <a:rPr lang="hu-HU" dirty="0" smtClean="0">
                <a:solidFill>
                  <a:schemeClr val="bg1"/>
                </a:solidFill>
              </a:rPr>
              <a:t>az egészségünk mellett </a:t>
            </a:r>
            <a:r>
              <a:rPr lang="hu-HU" dirty="0" smtClean="0">
                <a:solidFill>
                  <a:schemeClr val="bg1"/>
                </a:solidFill>
              </a:rPr>
              <a:t>igen </a:t>
            </a:r>
            <a:r>
              <a:rPr lang="hu-HU" dirty="0">
                <a:solidFill>
                  <a:schemeClr val="bg1"/>
                </a:solidFill>
              </a:rPr>
              <a:t>nagy hatással van </a:t>
            </a:r>
            <a:r>
              <a:rPr lang="hu-HU" dirty="0" smtClean="0">
                <a:solidFill>
                  <a:schemeClr val="bg1"/>
                </a:solidFill>
              </a:rPr>
              <a:t>az életünkre. Nem mentesülnek ez alól a kritikus infrastruktúrák sem, a víz- és energiagazdaságot, illetve élelmiszeripart elsődlegesen érintik az ökológiai válság következményei, illetve részterületek is érintettek lehetnek (pl. aszályos év gazdasági és egyéb következményei)</a:t>
            </a:r>
            <a:endParaRPr lang="hu-HU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hu-HU" dirty="0">
              <a:solidFill>
                <a:schemeClr val="bg1"/>
              </a:solidFill>
            </a:endParaRPr>
          </a:p>
          <a:p>
            <a:pPr algn="just"/>
            <a:r>
              <a:rPr lang="hu-HU" dirty="0">
                <a:solidFill>
                  <a:schemeClr val="bg1"/>
                </a:solidFill>
              </a:rPr>
              <a:t>Számos kutató vizsgálta vagy </a:t>
            </a:r>
            <a:r>
              <a:rPr lang="hu-HU" dirty="0" smtClean="0">
                <a:solidFill>
                  <a:schemeClr val="bg1"/>
                </a:solidFill>
              </a:rPr>
              <a:t>hozott </a:t>
            </a:r>
            <a:r>
              <a:rPr lang="hu-HU" dirty="0">
                <a:solidFill>
                  <a:schemeClr val="bg1"/>
                </a:solidFill>
              </a:rPr>
              <a:t>létre a kiválasztott földrajzi területre vonatkozó </a:t>
            </a:r>
            <a:r>
              <a:rPr lang="hu-HU" dirty="0" smtClean="0">
                <a:solidFill>
                  <a:schemeClr val="bg1"/>
                </a:solidFill>
              </a:rPr>
              <a:t>csapadék előrejelző </a:t>
            </a:r>
            <a:r>
              <a:rPr lang="hu-HU" dirty="0">
                <a:solidFill>
                  <a:schemeClr val="bg1"/>
                </a:solidFill>
              </a:rPr>
              <a:t>modelleket [1-3]. </a:t>
            </a:r>
            <a:r>
              <a:rPr lang="hu-HU" dirty="0" smtClean="0">
                <a:solidFill>
                  <a:schemeClr val="bg1"/>
                </a:solidFill>
              </a:rPr>
              <a:t>Többen részletesen kutatták és </a:t>
            </a:r>
            <a:r>
              <a:rPr lang="hu-HU" dirty="0" smtClean="0">
                <a:solidFill>
                  <a:schemeClr val="bg1"/>
                </a:solidFill>
              </a:rPr>
              <a:t>mutattak </a:t>
            </a:r>
            <a:r>
              <a:rPr lang="hu-HU" dirty="0" smtClean="0">
                <a:solidFill>
                  <a:schemeClr val="bg1"/>
                </a:solidFill>
              </a:rPr>
              <a:t>be csapadék </a:t>
            </a:r>
            <a:r>
              <a:rPr lang="hu-HU" dirty="0">
                <a:solidFill>
                  <a:schemeClr val="bg1"/>
                </a:solidFill>
              </a:rPr>
              <a:t>és az árvíz előrejelző </a:t>
            </a:r>
            <a:r>
              <a:rPr lang="hu-HU" dirty="0" smtClean="0">
                <a:solidFill>
                  <a:schemeClr val="bg1"/>
                </a:solidFill>
              </a:rPr>
              <a:t>modelleket [4, 5]. </a:t>
            </a:r>
            <a:r>
              <a:rPr lang="hu-HU" dirty="0">
                <a:solidFill>
                  <a:schemeClr val="bg1"/>
                </a:solidFill>
              </a:rPr>
              <a:t>Sok esetben a fuzzy következtetést is </a:t>
            </a:r>
            <a:r>
              <a:rPr lang="hu-HU" dirty="0" smtClean="0">
                <a:solidFill>
                  <a:schemeClr val="bg1"/>
                </a:solidFill>
              </a:rPr>
              <a:t>használják ezeken a </a:t>
            </a:r>
            <a:r>
              <a:rPr lang="hu-HU" dirty="0">
                <a:solidFill>
                  <a:schemeClr val="bg1"/>
                </a:solidFill>
              </a:rPr>
              <a:t>tudományterületeken [6].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28B684CA-F54E-B509-A7ED-6B571AAB38C1}"/>
              </a:ext>
            </a:extLst>
          </p:cNvPr>
          <p:cNvSpPr txBox="1"/>
          <p:nvPr/>
        </p:nvSpPr>
        <p:spPr>
          <a:xfrm>
            <a:off x="124287" y="3717219"/>
            <a:ext cx="11987814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Islam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F., &amp;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Imteaz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A. (2019).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prediction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forecasting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rainfall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Western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Australia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lagged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indices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International Journal of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13(3), 248-268. </a:t>
            </a:r>
            <a:r>
              <a:rPr lang="hu-HU" sz="11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https://doi.org/10.1504/IJW.2019.101338</a:t>
            </a:r>
            <a:endParaRPr lang="hu-H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Nguyen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V., Mai, K. V.,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Nguyen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 N.,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Juang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M. H., &amp;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Nguyen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D. V. (2019).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Evaluation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summer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monsoon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predictions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Indochina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Peninsula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spectral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Extremes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23, 100195. </a:t>
            </a:r>
            <a:r>
              <a:rPr lang="hu-HU" sz="11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https://doi.org/10.1016/j.wace.2019.100195</a:t>
            </a:r>
            <a:endParaRPr lang="hu-H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[3] Pour, S. H.,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Abd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Wahab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K., &amp;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Shahid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(2020).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Physicalempirical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prediction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seasonal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rainfall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extremes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Peninsular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Malaysia.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Atmospheric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Research, 233, 104720. </a:t>
            </a:r>
            <a:r>
              <a:rPr lang="hu-HU" sz="11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https://doi.org/10.1016/j.atmosres.2019.104720</a:t>
            </a:r>
            <a:endParaRPr lang="hu-H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[4]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Pham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T., Le, L. M., Le, T. T.,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 T. T., Le, V. M.,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B., &amp;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Prakash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I. (2020).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artificial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intelligence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daily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rainfall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prediction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Atmospheric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Research, 237, 104845. </a:t>
            </a:r>
            <a:r>
              <a:rPr lang="hu-HU" sz="11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https://doi.org/10.1016/j.atmosres.2020.104845</a:t>
            </a:r>
            <a:endParaRPr lang="hu-H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[5]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Mosavi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Ozturk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P., &amp;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 W. (2018).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Flood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prediction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Literature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10(11), 1536. </a:t>
            </a:r>
            <a:r>
              <a:rPr lang="hu-HU" sz="11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https://doi.org/10.3390/w10111536</a:t>
            </a:r>
            <a:endParaRPr lang="hu-H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[6]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Pervez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H., Ali, Y.,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Pamucar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D., Garai-Fodor, M., &amp;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Csiszárik-Kocsir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Á. (2022).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Evaluation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modular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hu-HU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17(8), e0272448. </a:t>
            </a:r>
            <a:r>
              <a:rPr lang="hu-HU" sz="11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https://doi.org/10.1371/journal.pone.0272448</a:t>
            </a:r>
            <a:endParaRPr lang="hu-H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xmlns="" id="{74C309B6-9714-D256-44E1-D3CD0DEA346D}"/>
              </a:ext>
            </a:extLst>
          </p:cNvPr>
          <p:cNvCxnSpPr/>
          <p:nvPr/>
        </p:nvCxnSpPr>
        <p:spPr>
          <a:xfrm>
            <a:off x="195309" y="3693110"/>
            <a:ext cx="1181617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ang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87"/>
    </mc:Choice>
    <mc:Fallback>
      <p:transition spd="slow" advTm="57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70D3777B-3DBF-A9B3-645D-40BF09385B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561" y="1273543"/>
            <a:ext cx="11541141" cy="3708400"/>
          </a:xfrm>
        </p:spPr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Kutatásom során elsődleges </a:t>
            </a:r>
            <a:r>
              <a:rPr lang="hu-HU" dirty="0">
                <a:solidFill>
                  <a:schemeClr val="bg1"/>
                </a:solidFill>
              </a:rPr>
              <a:t>cél </a:t>
            </a:r>
            <a:r>
              <a:rPr lang="hu-HU" dirty="0" smtClean="0">
                <a:solidFill>
                  <a:schemeClr val="bg1"/>
                </a:solidFill>
              </a:rPr>
              <a:t>volt a rendelkezésre álló, tématerülethez  kapcsolódó átfogó szakirodalom részletes áttekintésén túl, egy </a:t>
            </a:r>
            <a:r>
              <a:rPr lang="hu-HU" dirty="0">
                <a:solidFill>
                  <a:schemeClr val="bg1"/>
                </a:solidFill>
              </a:rPr>
              <a:t>kezdeti modell </a:t>
            </a:r>
            <a:r>
              <a:rPr lang="hu-HU" dirty="0" smtClean="0">
                <a:solidFill>
                  <a:schemeClr val="bg1"/>
                </a:solidFill>
              </a:rPr>
              <a:t>felállítása, </a:t>
            </a:r>
            <a:r>
              <a:rPr lang="hu-HU" dirty="0" smtClean="0">
                <a:solidFill>
                  <a:schemeClr val="bg1"/>
                </a:solidFill>
              </a:rPr>
              <a:t>összefüggések keresése</a:t>
            </a:r>
            <a:r>
              <a:rPr lang="hu-HU" dirty="0">
                <a:solidFill>
                  <a:schemeClr val="bg1"/>
                </a:solidFill>
              </a:rPr>
              <a:t>. 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 smtClean="0">
                <a:solidFill>
                  <a:schemeClr val="bg1"/>
                </a:solidFill>
              </a:rPr>
              <a:t>A klímaváltozás </a:t>
            </a:r>
            <a:r>
              <a:rPr lang="hu-HU" dirty="0">
                <a:solidFill>
                  <a:schemeClr val="bg1"/>
                </a:solidFill>
              </a:rPr>
              <a:t>és az általa okozott potenciális veszélyek </a:t>
            </a:r>
            <a:r>
              <a:rPr lang="hu-HU" dirty="0" smtClean="0">
                <a:solidFill>
                  <a:schemeClr val="bg1"/>
                </a:solidFill>
              </a:rPr>
              <a:t>feltárása, kockázatok feltérképezése, valamint ezen tényezők </a:t>
            </a:r>
            <a:r>
              <a:rPr lang="hu-HU" dirty="0">
                <a:solidFill>
                  <a:schemeClr val="bg1"/>
                </a:solidFill>
              </a:rPr>
              <a:t>korrekt matematikai </a:t>
            </a:r>
            <a:r>
              <a:rPr lang="hu-HU" dirty="0" smtClean="0">
                <a:solidFill>
                  <a:schemeClr val="bg1"/>
                </a:solidFill>
              </a:rPr>
              <a:t>leírása (válaszfelületek </a:t>
            </a:r>
            <a:r>
              <a:rPr lang="hu-HU" dirty="0">
                <a:solidFill>
                  <a:schemeClr val="bg1"/>
                </a:solidFill>
              </a:rPr>
              <a:t>módszerével, vagy lágyszámítási módszerekkel</a:t>
            </a:r>
            <a:r>
              <a:rPr lang="hu-HU" dirty="0" smtClean="0">
                <a:solidFill>
                  <a:schemeClr val="bg1"/>
                </a:solidFill>
              </a:rPr>
              <a:t>).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 smtClean="0">
                <a:solidFill>
                  <a:schemeClr val="bg1"/>
                </a:solidFill>
              </a:rPr>
              <a:t>Az időjárási körülmények (elsősorban a csapadék mennyiségének) prediktív meghatározási lehetőségei a szakirodalomban ismertetett összefüggések, trendek felhasználásával.</a:t>
            </a:r>
            <a:endParaRPr lang="hu-HU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96EAA04D-0DDC-1A23-931D-9EB654F70D96}"/>
              </a:ext>
            </a:extLst>
          </p:cNvPr>
          <p:cNvSpPr txBox="1"/>
          <p:nvPr/>
        </p:nvSpPr>
        <p:spPr>
          <a:xfrm>
            <a:off x="115503" y="116686"/>
            <a:ext cx="11964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Célkitűzés</a:t>
            </a:r>
            <a:endParaRPr lang="hu-HU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C84A2555-5BB1-F364-9A32-7CDB2809C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8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91"/>
    </mc:Choice>
    <mc:Fallback>
      <p:transition spd="slow" advTm="5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96EAA04D-0DDC-1A23-931D-9EB654F70D96}"/>
              </a:ext>
            </a:extLst>
          </p:cNvPr>
          <p:cNvSpPr txBox="1"/>
          <p:nvPr/>
        </p:nvSpPr>
        <p:spPr>
          <a:xfrm>
            <a:off x="2367814" y="145561"/>
            <a:ext cx="9702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csapadék valószínűség meghatározásának lehetősége válaszfelület módszer segítségével, esettanulmány</a:t>
            </a:r>
            <a:endParaRPr lang="hu-HU" sz="2400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C84A2555-5BB1-F364-9A32-7CDB2809C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EA905F6D-FD0E-00AB-9802-4C532ECA1610}"/>
              </a:ext>
            </a:extLst>
          </p:cNvPr>
          <p:cNvSpPr txBox="1"/>
          <p:nvPr/>
        </p:nvSpPr>
        <p:spPr>
          <a:xfrm>
            <a:off x="127932" y="1264896"/>
            <a:ext cx="92498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Számos kutató ismertetett már </a:t>
            </a:r>
            <a:r>
              <a:rPr lang="hu-HU" dirty="0" smtClean="0">
                <a:solidFill>
                  <a:schemeClr val="bg1"/>
                </a:solidFill>
              </a:rPr>
              <a:t>csapadék </a:t>
            </a:r>
            <a:r>
              <a:rPr lang="hu-HU" dirty="0">
                <a:solidFill>
                  <a:schemeClr val="bg1"/>
                </a:solidFill>
              </a:rPr>
              <a:t>valószínűséget leíró modelleket [1-7]. </a:t>
            </a:r>
            <a:r>
              <a:rPr lang="hu-HU" dirty="0" smtClean="0">
                <a:solidFill>
                  <a:schemeClr val="bg1"/>
                </a:solidFill>
              </a:rPr>
              <a:t>Célom, </a:t>
            </a:r>
            <a:r>
              <a:rPr lang="hu-HU" dirty="0">
                <a:solidFill>
                  <a:schemeClr val="bg1"/>
                </a:solidFill>
              </a:rPr>
              <a:t>ebben az esetben egy valós adatbázison alapuló adatok </a:t>
            </a:r>
            <a:r>
              <a:rPr lang="hu-HU" dirty="0" smtClean="0">
                <a:solidFill>
                  <a:schemeClr val="bg1"/>
                </a:solidFill>
              </a:rPr>
              <a:t>segítségével, </a:t>
            </a:r>
            <a:r>
              <a:rPr lang="hu-HU" dirty="0" smtClean="0">
                <a:solidFill>
                  <a:schemeClr val="bg1"/>
                </a:solidFill>
              </a:rPr>
              <a:t>olyan </a:t>
            </a:r>
            <a:r>
              <a:rPr lang="hu-HU" dirty="0">
                <a:solidFill>
                  <a:schemeClr val="bg1"/>
                </a:solidFill>
              </a:rPr>
              <a:t>empirikus modell felállítása, mely az adott adat paraméter tartományon belül megfelelően írja le a bemenő paraméterek (átlag hőmérséklet, átlagos páratartalom) és a kimenő paraméter </a:t>
            </a:r>
            <a:r>
              <a:rPr lang="hu-HU" dirty="0" smtClean="0">
                <a:solidFill>
                  <a:schemeClr val="bg1"/>
                </a:solidFill>
              </a:rPr>
              <a:t>(csapadék </a:t>
            </a:r>
            <a:r>
              <a:rPr lang="hu-HU" dirty="0">
                <a:solidFill>
                  <a:schemeClr val="bg1"/>
                </a:solidFill>
              </a:rPr>
              <a:t>mértéke) közötti kapcsolatot. Ennek egyik lehetséges módszere az ún. „fekete doboz” módszer, ahol </a:t>
            </a:r>
            <a:r>
              <a:rPr lang="hu-HU" dirty="0" smtClean="0">
                <a:solidFill>
                  <a:schemeClr val="bg1"/>
                </a:solidFill>
              </a:rPr>
              <a:t>pl.: függvény </a:t>
            </a:r>
            <a:r>
              <a:rPr lang="hu-HU" dirty="0">
                <a:solidFill>
                  <a:schemeClr val="bg1"/>
                </a:solidFill>
              </a:rPr>
              <a:t>kapcsolat kereshető a bemenő független paraméter(</a:t>
            </a:r>
            <a:r>
              <a:rPr lang="hu-HU" dirty="0" err="1">
                <a:solidFill>
                  <a:schemeClr val="bg1"/>
                </a:solidFill>
              </a:rPr>
              <a:t>ek</a:t>
            </a:r>
            <a:r>
              <a:rPr lang="hu-HU" dirty="0">
                <a:solidFill>
                  <a:schemeClr val="bg1"/>
                </a:solidFill>
              </a:rPr>
              <a:t>) és a </a:t>
            </a:r>
            <a:r>
              <a:rPr lang="hu-HU" dirty="0" smtClean="0">
                <a:solidFill>
                  <a:schemeClr val="bg1"/>
                </a:solidFill>
              </a:rPr>
              <a:t>kimenő paraméter(</a:t>
            </a:r>
            <a:r>
              <a:rPr lang="hu-HU" dirty="0" err="1" smtClean="0">
                <a:solidFill>
                  <a:schemeClr val="bg1"/>
                </a:solidFill>
              </a:rPr>
              <a:t>ek</a:t>
            </a:r>
            <a:r>
              <a:rPr lang="hu-HU" dirty="0">
                <a:solidFill>
                  <a:schemeClr val="bg1"/>
                </a:solidFill>
              </a:rPr>
              <a:t>) között.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D2BD7EBF-A5D0-88EC-A82B-81371CA8733F}"/>
              </a:ext>
            </a:extLst>
          </p:cNvPr>
          <p:cNvSpPr txBox="1"/>
          <p:nvPr/>
        </p:nvSpPr>
        <p:spPr>
          <a:xfrm>
            <a:off x="127931" y="3190819"/>
            <a:ext cx="1179443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[1]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Wong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K. W.,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Wong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P. M., Gedeon, T. D., &amp;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Fung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C. C. (2003).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Rainfall prediction model using soft computing technique.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Soft</a:t>
            </a:r>
            <a:r>
              <a:rPr lang="hu-HU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Computing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,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7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, 434-438. https://doi.org/10.1007/s00500-002-0232-4</a:t>
            </a:r>
          </a:p>
          <a:p>
            <a:pPr algn="just"/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[2]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Abhishek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K.,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Kumar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A.,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Ranjan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R., &amp;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Kumar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S. (2012,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July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). A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rainfall prediction model using artificial neural network. In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2012 IEEE</a:t>
            </a:r>
            <a:r>
              <a:rPr lang="hu-HU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Control and System Graduate Research Colloquium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(pp. 82-87). IEEE.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https://doi.org/10.1109/ICSGRC.2012.6287140</a:t>
            </a:r>
          </a:p>
          <a:p>
            <a:pPr algn="just"/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[3]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Agboola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A. H., Gabriel, A. J.,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Aliyu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E. O., &amp;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Alese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B. K. (2013).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Development of a fuzzy logic based rainfall prediction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model.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International journal of Engineering and Technology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,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3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(4),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427-435.</a:t>
            </a:r>
          </a:p>
          <a:p>
            <a:pPr algn="just"/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[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4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] Islam, F., &amp;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Imteaz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, M. A. (2019). Development of prediction model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for forecasting rainfall in Western Australia using lagged climate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indices.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International Journal of Water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,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13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(3), 248-268.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https://doi.org/10.1504/IJW.2019.101338</a:t>
            </a:r>
          </a:p>
          <a:p>
            <a:pPr algn="just"/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[5]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Nguyen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T. V., Mai, K. V.,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Nguyen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P. N.,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Juang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H. M. H., &amp;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Nguyen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D. V. (2019). Evaluation of summer monsoon climate predictions over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the Indochina Peninsula using regional spectral model.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Weather and</a:t>
            </a:r>
            <a:r>
              <a:rPr lang="hu-HU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 </a:t>
            </a:r>
            <a:r>
              <a:rPr lang="hu-HU" sz="1100" b="0" i="1" u="none" strike="noStrike" baseline="0" dirty="0" err="1">
                <a:solidFill>
                  <a:schemeClr val="bg1"/>
                </a:solidFill>
                <a:latin typeface="TimesNewRoman,Italic"/>
              </a:rPr>
              <a:t>Climate</a:t>
            </a:r>
            <a:r>
              <a:rPr lang="hu-HU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 </a:t>
            </a:r>
            <a:r>
              <a:rPr lang="hu-HU" sz="1100" b="0" i="1" u="none" strike="noStrike" baseline="0" dirty="0" err="1">
                <a:solidFill>
                  <a:schemeClr val="bg1"/>
                </a:solidFill>
                <a:latin typeface="TimesNewRoman,Italic"/>
              </a:rPr>
              <a:t>Extremes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</a:t>
            </a:r>
            <a:r>
              <a:rPr lang="hu-HU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23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100195. https://doi.org/10.1016/j.wace.2019.100195</a:t>
            </a:r>
          </a:p>
          <a:p>
            <a:pPr algn="just"/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[6] Pour, S. H.,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Abd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Wahab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A. K., &amp;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Shahid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, S. (2020). </a:t>
            </a:r>
            <a:r>
              <a:rPr lang="hu-HU" sz="1100" b="0" i="0" u="none" strike="noStrike" baseline="0" dirty="0" err="1">
                <a:solidFill>
                  <a:schemeClr val="bg1"/>
                </a:solidFill>
                <a:latin typeface="TimesNewRoman"/>
              </a:rPr>
              <a:t>Physicalempirical</a:t>
            </a:r>
            <a:r>
              <a:rPr lang="hu-HU" sz="1100" dirty="0">
                <a:solidFill>
                  <a:schemeClr val="bg1"/>
                </a:solidFill>
                <a:latin typeface="TimesNewRoman"/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models for prediction of seasonal rainfall extremes of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Peninsular Malaysia.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Atmospheric Research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,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233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, 104720.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https://doi.org/10.1016/j.atmosres.2019.104720</a:t>
            </a:r>
          </a:p>
          <a:p>
            <a:pPr algn="just"/>
            <a:r>
              <a:rPr lang="fr-FR" sz="1100" b="0" i="0" u="none" strike="noStrike" baseline="0" dirty="0">
                <a:solidFill>
                  <a:schemeClr val="bg1"/>
                </a:solidFill>
                <a:latin typeface="TimesNewRoman"/>
              </a:rPr>
              <a:t>[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7</a:t>
            </a:r>
            <a:r>
              <a:rPr lang="fr-FR" sz="1100" b="0" i="0" u="none" strike="noStrike" baseline="0" dirty="0">
                <a:solidFill>
                  <a:schemeClr val="bg1"/>
                </a:solidFill>
                <a:latin typeface="TimesNewRoman"/>
              </a:rPr>
              <a:t>] Pham, B. T., Le, L. M., Le, T. T., Bui, K. T. T., Le, V. M., Ly, H. B.,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&amp; Prakash, I. (2020). Development of advanced artificial intelligence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models for daily rainfall prediction.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Atmospheric Research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, </a:t>
            </a:r>
            <a:r>
              <a:rPr lang="en-US" sz="1100" b="0" i="1" u="none" strike="noStrike" baseline="0" dirty="0">
                <a:solidFill>
                  <a:schemeClr val="bg1"/>
                </a:solidFill>
                <a:latin typeface="TimesNewRoman,Italic"/>
              </a:rPr>
              <a:t>237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NewRoman"/>
              </a:rPr>
              <a:t>,</a:t>
            </a:r>
            <a:r>
              <a:rPr lang="hu-HU" sz="1100" b="0" i="0" u="none" strike="noStrike" baseline="0" dirty="0">
                <a:solidFill>
                  <a:schemeClr val="bg1"/>
                </a:solidFill>
                <a:latin typeface="TimesNewRoman"/>
              </a:rPr>
              <a:t> 104845. https://doi.org/10.1016/j.atmosres.2020.104845</a:t>
            </a:r>
            <a:endParaRPr lang="hu-HU" sz="1100" dirty="0">
              <a:solidFill>
                <a:schemeClr val="bg1"/>
              </a:solidFill>
            </a:endParaRP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xmlns="" id="{EC56FD42-7E6B-6FDB-B8DB-45CC83A1972C}"/>
              </a:ext>
            </a:extLst>
          </p:cNvPr>
          <p:cNvCxnSpPr/>
          <p:nvPr/>
        </p:nvCxnSpPr>
        <p:spPr>
          <a:xfrm>
            <a:off x="87572" y="3113744"/>
            <a:ext cx="1171135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63A174C3-17A3-0EFB-D2AA-58A403921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5829" y="646531"/>
            <a:ext cx="1696103" cy="2372691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7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83"/>
    </mc:Choice>
    <mc:Fallback>
      <p:transition spd="slow" advTm="59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96EAA04D-0DDC-1A23-931D-9EB654F70D96}"/>
              </a:ext>
            </a:extLst>
          </p:cNvPr>
          <p:cNvSpPr txBox="1"/>
          <p:nvPr/>
        </p:nvSpPr>
        <p:spPr>
          <a:xfrm>
            <a:off x="2367814" y="145561"/>
            <a:ext cx="9702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csapadék valószínűség meghatározásának lehetősége válaszfelület módszer segítségével, esettanulmány</a:t>
            </a:r>
            <a:endParaRPr lang="hu-HU" sz="2400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C84A2555-5BB1-F364-9A32-7CDB2809C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A06E9A5-9451-DA9B-9B2E-086FA72FE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47" y="1410903"/>
            <a:ext cx="1936734" cy="270931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4F49596E-450C-4C66-3A2A-F92499C8F12F}"/>
              </a:ext>
            </a:extLst>
          </p:cNvPr>
          <p:cNvSpPr txBox="1"/>
          <p:nvPr/>
        </p:nvSpPr>
        <p:spPr>
          <a:xfrm>
            <a:off x="2115150" y="1131316"/>
            <a:ext cx="99805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Az ún. „fekete doboz” modellben, </a:t>
            </a:r>
            <a:r>
              <a:rPr lang="hu-HU" dirty="0" smtClean="0">
                <a:solidFill>
                  <a:schemeClr val="bg1"/>
                </a:solidFill>
              </a:rPr>
              <a:t>ahol pl.: függvény </a:t>
            </a:r>
            <a:r>
              <a:rPr lang="hu-HU" dirty="0">
                <a:solidFill>
                  <a:schemeClr val="bg1"/>
                </a:solidFill>
              </a:rPr>
              <a:t>kapcsolat kereshető a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i="1" dirty="0">
                <a:solidFill>
                  <a:schemeClr val="bg1"/>
                </a:solidFill>
              </a:rPr>
              <a:t>X</a:t>
            </a:r>
            <a:r>
              <a:rPr lang="en-US" i="1" baseline="-25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</a:rPr>
              <a:t>X</a:t>
            </a:r>
            <a:r>
              <a:rPr lang="en-US" i="1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hu-HU" dirty="0">
                <a:solidFill>
                  <a:schemeClr val="bg1"/>
                </a:solidFill>
              </a:rPr>
              <a:t>….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X</a:t>
            </a:r>
            <a:r>
              <a:rPr lang="en-US" i="1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hu-HU" dirty="0">
                <a:solidFill>
                  <a:schemeClr val="bg1"/>
                </a:solidFill>
              </a:rPr>
              <a:t>a független bemenő paraméter(</a:t>
            </a:r>
            <a:r>
              <a:rPr lang="hu-HU" dirty="0" err="1">
                <a:solidFill>
                  <a:schemeClr val="bg1"/>
                </a:solidFill>
              </a:rPr>
              <a:t>ek</a:t>
            </a:r>
            <a:r>
              <a:rPr lang="hu-HU" dirty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i="1" dirty="0">
                <a:solidFill>
                  <a:schemeClr val="bg1"/>
                </a:solidFill>
              </a:rPr>
              <a:t>Y</a:t>
            </a:r>
            <a:r>
              <a:rPr lang="en-US" i="1" baseline="-25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</a:rPr>
              <a:t>Y</a:t>
            </a:r>
            <a:r>
              <a:rPr lang="en-US" i="1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hu-HU" dirty="0">
                <a:solidFill>
                  <a:schemeClr val="bg1"/>
                </a:solidFill>
              </a:rPr>
              <a:t>…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Y</a:t>
            </a:r>
            <a:r>
              <a:rPr lang="en-US" i="1" baseline="-25000" dirty="0" smtClean="0">
                <a:solidFill>
                  <a:schemeClr val="bg1"/>
                </a:solidFill>
              </a:rPr>
              <a:t>i</a:t>
            </a:r>
            <a:r>
              <a:rPr lang="hu-HU" i="1" baseline="-25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hu-HU" dirty="0">
                <a:solidFill>
                  <a:schemeClr val="bg1"/>
                </a:solidFill>
              </a:rPr>
              <a:t>a kimenő </a:t>
            </a:r>
            <a:r>
              <a:rPr lang="hu-HU" dirty="0" smtClean="0">
                <a:solidFill>
                  <a:schemeClr val="bg1"/>
                </a:solidFill>
              </a:rPr>
              <a:t>paraméter(</a:t>
            </a:r>
            <a:r>
              <a:rPr lang="hu-HU" dirty="0" err="1" smtClean="0">
                <a:solidFill>
                  <a:schemeClr val="bg1"/>
                </a:solidFill>
              </a:rPr>
              <a:t>ek</a:t>
            </a:r>
            <a:r>
              <a:rPr lang="hu-HU" dirty="0">
                <a:solidFill>
                  <a:schemeClr val="bg1"/>
                </a:solidFill>
              </a:rPr>
              <a:t>) között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A válaszfelület-módszer, (RSM) olyan matematikai-statisztikai technika, amely alkalmas a fent említett fekete doboz modellhez. Az RSM-</a:t>
            </a:r>
            <a:r>
              <a:rPr lang="hu-HU" dirty="0" err="1">
                <a:solidFill>
                  <a:schemeClr val="bg1"/>
                </a:solidFill>
              </a:rPr>
              <a:t>et</a:t>
            </a:r>
            <a:r>
              <a:rPr lang="hu-HU" dirty="0">
                <a:solidFill>
                  <a:schemeClr val="bg1"/>
                </a:solidFill>
              </a:rPr>
              <a:t> széles körben használják a tudományos vizsgálatok számos területén a bemeneti és kimeneti adatok közötti kapcsolat leírására.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18F297A7-4D58-B93B-6F03-D87D2C864CDC}"/>
              </a:ext>
            </a:extLst>
          </p:cNvPr>
          <p:cNvSpPr txBox="1"/>
          <p:nvPr/>
        </p:nvSpPr>
        <p:spPr>
          <a:xfrm>
            <a:off x="2076651" y="3133370"/>
            <a:ext cx="9367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Ebben az esetben két független bemeneti paraméter (</a:t>
            </a:r>
            <a:r>
              <a:rPr lang="hu-HU" i="1" dirty="0">
                <a:solidFill>
                  <a:schemeClr val="bg1"/>
                </a:solidFill>
              </a:rPr>
              <a:t>X</a:t>
            </a:r>
            <a:r>
              <a:rPr lang="hu-HU" dirty="0" smtClean="0">
                <a:solidFill>
                  <a:schemeClr val="bg1"/>
                </a:solidFill>
              </a:rPr>
              <a:t>, </a:t>
            </a:r>
            <a:r>
              <a:rPr lang="hu-HU" i="1" dirty="0" smtClean="0">
                <a:solidFill>
                  <a:schemeClr val="bg1"/>
                </a:solidFill>
              </a:rPr>
              <a:t>Y</a:t>
            </a:r>
            <a:r>
              <a:rPr lang="hu-HU" dirty="0">
                <a:solidFill>
                  <a:schemeClr val="bg1"/>
                </a:solidFill>
              </a:rPr>
              <a:t>) és az egyetlen kimeneti (</a:t>
            </a:r>
            <a:r>
              <a:rPr lang="hu-HU" i="1" dirty="0">
                <a:solidFill>
                  <a:schemeClr val="bg1"/>
                </a:solidFill>
              </a:rPr>
              <a:t>Z</a:t>
            </a:r>
            <a:r>
              <a:rPr lang="hu-HU" dirty="0">
                <a:solidFill>
                  <a:schemeClr val="bg1"/>
                </a:solidFill>
              </a:rPr>
              <a:t>) paraméter közötti kapcsolat az alábbi függvénnyel írható le (1):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E852F5BF-14C3-7795-9E4C-CC354F5F5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847" y="3815614"/>
            <a:ext cx="3041382" cy="419501"/>
          </a:xfrm>
          <a:prstGeom prst="rect">
            <a:avLst/>
          </a:prstGeom>
        </p:spPr>
      </p:pic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94"/>
    </mc:Choice>
    <mc:Fallback>
      <p:transition spd="slow" advTm="63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E5B42210-18B5-25D0-2F81-83E4EF51B0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0B8D89B-0C41-2B6B-50E9-45B91C0E9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9E536FB2-1C17-9546-9B9A-BD05188EA572}"/>
              </a:ext>
            </a:extLst>
          </p:cNvPr>
          <p:cNvSpPr txBox="1"/>
          <p:nvPr/>
        </p:nvSpPr>
        <p:spPr>
          <a:xfrm>
            <a:off x="-1" y="1298692"/>
            <a:ext cx="12050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Ebben az esetben az (1) kapcsolat feltárására, célszerű egy harmadrendű egyenletet a (2) alkalmazni, ahol: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62F5DAA2-EF10-0838-2767-162F0092F64C}"/>
              </a:ext>
            </a:extLst>
          </p:cNvPr>
          <p:cNvSpPr txBox="1"/>
          <p:nvPr/>
        </p:nvSpPr>
        <p:spPr>
          <a:xfrm>
            <a:off x="2367814" y="145561"/>
            <a:ext cx="9702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csapadék valószínűség meghatározásának lehetősége válaszfelület módszer segítségével, esettanulmány</a:t>
            </a:r>
            <a:endParaRPr lang="hu-HU" sz="24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712470CD-E53E-8F21-5632-04FB3C23E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140" y="1685573"/>
            <a:ext cx="3914395" cy="778493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4CE3EAC1-5CF3-D1C8-5AD6-DC8A38997982}"/>
              </a:ext>
            </a:extLst>
          </p:cNvPr>
          <p:cNvSpPr txBox="1"/>
          <p:nvPr/>
        </p:nvSpPr>
        <p:spPr>
          <a:xfrm>
            <a:off x="-1" y="2554243"/>
            <a:ext cx="121085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- </a:t>
            </a:r>
            <a:r>
              <a:rPr lang="hu-HU" i="1" dirty="0">
                <a:solidFill>
                  <a:schemeClr val="bg1"/>
                </a:solidFill>
              </a:rPr>
              <a:t>X</a:t>
            </a:r>
            <a:r>
              <a:rPr lang="hu-HU" dirty="0">
                <a:solidFill>
                  <a:schemeClr val="bg1"/>
                </a:solidFill>
              </a:rPr>
              <a:t> és </a:t>
            </a:r>
            <a:r>
              <a:rPr lang="hu-HU" i="1" dirty="0">
                <a:solidFill>
                  <a:schemeClr val="bg1"/>
                </a:solidFill>
              </a:rPr>
              <a:t>Y</a:t>
            </a:r>
            <a:r>
              <a:rPr lang="hu-HU" dirty="0">
                <a:solidFill>
                  <a:schemeClr val="bg1"/>
                </a:solidFill>
              </a:rPr>
              <a:t> bemeneti paraméterek</a:t>
            </a:r>
          </a:p>
          <a:p>
            <a:pPr marL="742950" lvl="1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esetünkben </a:t>
            </a:r>
            <a:r>
              <a:rPr lang="hu-HU" i="1" dirty="0">
                <a:solidFill>
                  <a:schemeClr val="bg1"/>
                </a:solidFill>
              </a:rPr>
              <a:t>X</a:t>
            </a:r>
            <a:r>
              <a:rPr lang="hu-HU" dirty="0">
                <a:solidFill>
                  <a:schemeClr val="bg1"/>
                </a:solidFill>
              </a:rPr>
              <a:t> a „napi átlaghőmérséklet” és</a:t>
            </a:r>
          </a:p>
          <a:p>
            <a:pPr marL="742950" lvl="1" indent="-285750">
              <a:buFontTx/>
              <a:buChar char="-"/>
            </a:pPr>
            <a:r>
              <a:rPr lang="hu-HU" i="1" dirty="0">
                <a:solidFill>
                  <a:schemeClr val="bg1"/>
                </a:solidFill>
              </a:rPr>
              <a:t>Y</a:t>
            </a:r>
            <a:r>
              <a:rPr lang="hu-HU" dirty="0">
                <a:solidFill>
                  <a:schemeClr val="bg1"/>
                </a:solidFill>
              </a:rPr>
              <a:t> a „napi átlagos relatív páratartalom”.</a:t>
            </a:r>
          </a:p>
          <a:p>
            <a:r>
              <a:rPr lang="hu-HU" dirty="0">
                <a:solidFill>
                  <a:schemeClr val="bg1"/>
                </a:solidFill>
              </a:rPr>
              <a:t>- </a:t>
            </a:r>
            <a:r>
              <a:rPr lang="hu-HU" i="1" dirty="0">
                <a:solidFill>
                  <a:schemeClr val="bg1"/>
                </a:solidFill>
              </a:rPr>
              <a:t>Z</a:t>
            </a:r>
            <a:r>
              <a:rPr lang="hu-HU" dirty="0">
                <a:solidFill>
                  <a:schemeClr val="bg1"/>
                </a:solidFill>
              </a:rPr>
              <a:t> az előre jelzett kimeneti paraméter (esetünkben a „napi átlagos csapadékmennyiség”),</a:t>
            </a:r>
          </a:p>
          <a:p>
            <a:pPr marL="285750" indent="-285750">
              <a:buFontTx/>
              <a:buChar char="-"/>
            </a:pPr>
            <a:r>
              <a:rPr lang="hu-HU" i="1" dirty="0">
                <a:solidFill>
                  <a:schemeClr val="bg1"/>
                </a:solidFill>
              </a:rPr>
              <a:t>b</a:t>
            </a:r>
            <a:r>
              <a:rPr lang="hu-HU" i="1" baseline="-25000" dirty="0">
                <a:solidFill>
                  <a:schemeClr val="bg1"/>
                </a:solidFill>
              </a:rPr>
              <a:t>0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i="1" dirty="0">
                <a:solidFill>
                  <a:schemeClr val="bg1"/>
                </a:solidFill>
              </a:rPr>
              <a:t>b</a:t>
            </a:r>
            <a:r>
              <a:rPr lang="hu-HU" i="1" baseline="-25000" dirty="0">
                <a:solidFill>
                  <a:schemeClr val="bg1"/>
                </a:solidFill>
              </a:rPr>
              <a:t>1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i="1" dirty="0">
                <a:solidFill>
                  <a:schemeClr val="bg1"/>
                </a:solidFill>
              </a:rPr>
              <a:t>b</a:t>
            </a:r>
            <a:r>
              <a:rPr lang="hu-HU" i="1" baseline="-25000" dirty="0">
                <a:solidFill>
                  <a:schemeClr val="bg1"/>
                </a:solidFill>
              </a:rPr>
              <a:t>2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i="1" dirty="0">
                <a:solidFill>
                  <a:schemeClr val="bg1"/>
                </a:solidFill>
              </a:rPr>
              <a:t>b</a:t>
            </a:r>
            <a:r>
              <a:rPr lang="hu-HU" i="1" baseline="-25000" dirty="0">
                <a:solidFill>
                  <a:schemeClr val="bg1"/>
                </a:solidFill>
              </a:rPr>
              <a:t>3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i="1" dirty="0">
                <a:solidFill>
                  <a:schemeClr val="bg1"/>
                </a:solidFill>
              </a:rPr>
              <a:t>b</a:t>
            </a:r>
            <a:r>
              <a:rPr lang="hu-HU" i="1" baseline="-25000" dirty="0">
                <a:solidFill>
                  <a:schemeClr val="bg1"/>
                </a:solidFill>
              </a:rPr>
              <a:t>4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i="1" dirty="0">
                <a:solidFill>
                  <a:schemeClr val="bg1"/>
                </a:solidFill>
              </a:rPr>
              <a:t>b</a:t>
            </a:r>
            <a:r>
              <a:rPr lang="hu-HU" i="1" baseline="-25000" dirty="0">
                <a:solidFill>
                  <a:schemeClr val="bg1"/>
                </a:solidFill>
              </a:rPr>
              <a:t>5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i="1" dirty="0">
                <a:solidFill>
                  <a:schemeClr val="bg1"/>
                </a:solidFill>
              </a:rPr>
              <a:t>b</a:t>
            </a:r>
            <a:r>
              <a:rPr lang="hu-HU" i="1" baseline="-25000" dirty="0">
                <a:solidFill>
                  <a:schemeClr val="bg1"/>
                </a:solidFill>
              </a:rPr>
              <a:t>6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i="1" dirty="0">
                <a:solidFill>
                  <a:schemeClr val="bg1"/>
                </a:solidFill>
              </a:rPr>
              <a:t>b</a:t>
            </a:r>
            <a:r>
              <a:rPr lang="hu-HU" i="1" baseline="-25000" dirty="0">
                <a:solidFill>
                  <a:schemeClr val="bg1"/>
                </a:solidFill>
              </a:rPr>
              <a:t>7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i="1" dirty="0">
                <a:solidFill>
                  <a:schemeClr val="bg1"/>
                </a:solidFill>
              </a:rPr>
              <a:t>b</a:t>
            </a:r>
            <a:r>
              <a:rPr lang="hu-HU" i="1" baseline="-25000" dirty="0">
                <a:solidFill>
                  <a:schemeClr val="bg1"/>
                </a:solidFill>
              </a:rPr>
              <a:t>8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i="1" dirty="0">
                <a:solidFill>
                  <a:schemeClr val="bg1"/>
                </a:solidFill>
              </a:rPr>
              <a:t>b</a:t>
            </a:r>
            <a:r>
              <a:rPr lang="hu-HU" i="1" baseline="-25000" dirty="0">
                <a:solidFill>
                  <a:schemeClr val="bg1"/>
                </a:solidFill>
              </a:rPr>
              <a:t>9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i="1" dirty="0">
                <a:solidFill>
                  <a:schemeClr val="bg1"/>
                </a:solidFill>
              </a:rPr>
              <a:t>b</a:t>
            </a:r>
            <a:r>
              <a:rPr lang="hu-HU" i="1" baseline="-25000" dirty="0">
                <a:solidFill>
                  <a:schemeClr val="bg1"/>
                </a:solidFill>
              </a:rPr>
              <a:t>10</a:t>
            </a:r>
            <a:r>
              <a:rPr lang="hu-HU" dirty="0">
                <a:solidFill>
                  <a:schemeClr val="bg1"/>
                </a:solidFill>
              </a:rPr>
              <a:t> a rendelkezésre álló adatok segítségével becsült együtthatók</a:t>
            </a:r>
          </a:p>
          <a:p>
            <a:pPr marL="285750" indent="-285750">
              <a:buFontTx/>
              <a:buChar char="-"/>
            </a:pPr>
            <a:r>
              <a:rPr lang="hu-HU" i="1" dirty="0">
                <a:solidFill>
                  <a:schemeClr val="bg1"/>
                </a:solidFill>
              </a:rPr>
              <a:t>ε</a:t>
            </a:r>
            <a:r>
              <a:rPr lang="hu-HU" dirty="0">
                <a:solidFill>
                  <a:schemeClr val="bg1"/>
                </a:solidFill>
              </a:rPr>
              <a:t> a modell hibája.</a:t>
            </a:r>
          </a:p>
        </p:txBody>
      </p:sp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1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86"/>
    </mc:Choice>
    <mc:Fallback>
      <p:transition spd="slow" advTm="5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3">
            <a:extLst>
              <a:ext uri="{FF2B5EF4-FFF2-40B4-BE49-F238E27FC236}">
                <a16:creationId xmlns:a16="http://schemas.microsoft.com/office/drawing/2014/main" xmlns="" id="{E5B42210-18B5-25D0-2F81-83E4EF51B084}"/>
              </a:ext>
            </a:extLst>
          </p:cNvPr>
          <p:cNvSpPr>
            <a:spLocks noGrp="1"/>
          </p:cNvSpPr>
          <p:nvPr/>
        </p:nvSpPr>
        <p:spPr>
          <a:xfrm>
            <a:off x="500063" y="6283570"/>
            <a:ext cx="10348912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30B8D89B-0C41-2B6B-50E9-45B91C0E9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7" name="Szövegdoboz 17">
            <a:extLst>
              <a:ext uri="{FF2B5EF4-FFF2-40B4-BE49-F238E27FC236}">
                <a16:creationId xmlns:a16="http://schemas.microsoft.com/office/drawing/2014/main" xmlns="" id="{9E536FB2-1C17-9546-9B9A-BD05188EA572}"/>
              </a:ext>
            </a:extLst>
          </p:cNvPr>
          <p:cNvSpPr txBox="1"/>
          <p:nvPr/>
        </p:nvSpPr>
        <p:spPr>
          <a:xfrm>
            <a:off x="19250" y="1127540"/>
            <a:ext cx="120508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dirty="0" smtClean="0">
                <a:solidFill>
                  <a:schemeClr val="bg1"/>
                </a:solidFill>
              </a:rPr>
              <a:t>Kutatásomban valós</a:t>
            </a:r>
            <a:r>
              <a:rPr lang="hu-HU" dirty="0">
                <a:solidFill>
                  <a:schemeClr val="bg1"/>
                </a:solidFill>
              </a:rPr>
              <a:t>, mért időjárási adatokat </a:t>
            </a:r>
            <a:r>
              <a:rPr lang="hu-HU" dirty="0" smtClean="0">
                <a:solidFill>
                  <a:schemeClr val="bg1"/>
                </a:solidFill>
              </a:rPr>
              <a:t>használtam a válaszfelület módszer (RSM) </a:t>
            </a:r>
            <a:r>
              <a:rPr lang="hu-HU" dirty="0">
                <a:solidFill>
                  <a:schemeClr val="bg1"/>
                </a:solidFill>
              </a:rPr>
              <a:t>alkalmazhatóságának bizonyítására. Ezek az adatok az olaszországi Milánóban óránként regisztrált hőmérséklet-, relatív páratartalom- és csapadékértékeket </a:t>
            </a:r>
            <a:r>
              <a:rPr lang="hu-HU" dirty="0" smtClean="0">
                <a:solidFill>
                  <a:schemeClr val="bg1"/>
                </a:solidFill>
              </a:rPr>
              <a:t>tartalmazták [1]. 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 smtClean="0">
                <a:solidFill>
                  <a:schemeClr val="bg1"/>
                </a:solidFill>
              </a:rPr>
              <a:t>A </a:t>
            </a:r>
            <a:r>
              <a:rPr lang="hu-HU" dirty="0">
                <a:solidFill>
                  <a:schemeClr val="bg1"/>
                </a:solidFill>
              </a:rPr>
              <a:t>modellezés megkönnyítése érdekében a hőmérsékletre és a relatív páratartalomra napi átlagértékeket </a:t>
            </a:r>
            <a:r>
              <a:rPr lang="hu-HU" dirty="0" smtClean="0">
                <a:solidFill>
                  <a:schemeClr val="bg1"/>
                </a:solidFill>
              </a:rPr>
              <a:t>adtam meg, </a:t>
            </a:r>
            <a:r>
              <a:rPr lang="hu-HU" dirty="0">
                <a:solidFill>
                  <a:schemeClr val="bg1"/>
                </a:solidFill>
              </a:rPr>
              <a:t>a </a:t>
            </a:r>
            <a:r>
              <a:rPr lang="hu-HU" dirty="0" smtClean="0">
                <a:solidFill>
                  <a:schemeClr val="bg1"/>
                </a:solidFill>
              </a:rPr>
              <a:t>csapadékmennyiséget pedig minden egyes </a:t>
            </a:r>
            <a:r>
              <a:rPr lang="hu-HU" dirty="0">
                <a:solidFill>
                  <a:schemeClr val="bg1"/>
                </a:solidFill>
              </a:rPr>
              <a:t>napra </a:t>
            </a:r>
            <a:r>
              <a:rPr lang="hu-HU" dirty="0" smtClean="0">
                <a:solidFill>
                  <a:schemeClr val="bg1"/>
                </a:solidFill>
              </a:rPr>
              <a:t>összegeztem (napi teljes csapadékmennyiség). </a:t>
            </a:r>
          </a:p>
        </p:txBody>
      </p:sp>
      <p:sp>
        <p:nvSpPr>
          <p:cNvPr id="8" name="Szövegdoboz 6">
            <a:extLst>
              <a:ext uri="{FF2B5EF4-FFF2-40B4-BE49-F238E27FC236}">
                <a16:creationId xmlns:a16="http://schemas.microsoft.com/office/drawing/2014/main" xmlns="" id="{62F5DAA2-EF10-0838-2767-162F0092F64C}"/>
              </a:ext>
            </a:extLst>
          </p:cNvPr>
          <p:cNvSpPr txBox="1"/>
          <p:nvPr/>
        </p:nvSpPr>
        <p:spPr>
          <a:xfrm>
            <a:off x="2367814" y="72781"/>
            <a:ext cx="9702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csapadék valószínűség meghatározásának lehetősége válaszfelület módszer segítségével, esettanulmány</a:t>
            </a:r>
            <a:endParaRPr lang="hu-HU" sz="2400" dirty="0"/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xmlns="" id="{EC56FD42-7E6B-6FDB-B8DB-45CC83A1972C}"/>
              </a:ext>
            </a:extLst>
          </p:cNvPr>
          <p:cNvCxnSpPr/>
          <p:nvPr/>
        </p:nvCxnSpPr>
        <p:spPr>
          <a:xfrm>
            <a:off x="117323" y="5221341"/>
            <a:ext cx="1181617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144557" y="5297743"/>
            <a:ext cx="10581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>
                <a:solidFill>
                  <a:schemeClr val="bg1"/>
                </a:solidFill>
              </a:rPr>
              <a:t>[1] Az </a:t>
            </a:r>
            <a:r>
              <a:rPr lang="hu-HU" sz="1200" dirty="0">
                <a:solidFill>
                  <a:schemeClr val="bg1"/>
                </a:solidFill>
              </a:rPr>
              <a:t>összes </a:t>
            </a:r>
            <a:r>
              <a:rPr lang="hu-HU" sz="1200" dirty="0" smtClean="0">
                <a:solidFill>
                  <a:schemeClr val="bg1"/>
                </a:solidFill>
              </a:rPr>
              <a:t>adat nyilvánosan elérhető </a:t>
            </a:r>
            <a:r>
              <a:rPr lang="hu-HU" sz="1200" dirty="0">
                <a:solidFill>
                  <a:schemeClr val="bg1"/>
                </a:solidFill>
              </a:rPr>
              <a:t>az ARPA Lombardia </a:t>
            </a:r>
            <a:r>
              <a:rPr lang="hu-HU" sz="1200" dirty="0" smtClean="0">
                <a:solidFill>
                  <a:schemeClr val="bg1"/>
                </a:solidFill>
              </a:rPr>
              <a:t>weboldaláról</a:t>
            </a:r>
            <a:r>
              <a:rPr lang="hu-HU" sz="1200" dirty="0">
                <a:solidFill>
                  <a:schemeClr val="bg1"/>
                </a:solidFill>
              </a:rPr>
              <a:t>. (A mérési adatokat a 2020 júliusa és szeptembere közötti 56 napra vonatkozóan </a:t>
            </a:r>
            <a:r>
              <a:rPr lang="hu-HU" sz="1200" dirty="0" smtClean="0">
                <a:solidFill>
                  <a:schemeClr val="bg1"/>
                </a:solidFill>
              </a:rPr>
              <a:t>vizsgálatam).</a:t>
            </a:r>
            <a:endParaRPr lang="hu-HU" sz="1200" dirty="0">
              <a:solidFill>
                <a:schemeClr val="bg1"/>
              </a:solidFill>
            </a:endParaRPr>
          </a:p>
          <a:p>
            <a:endParaRPr lang="hu-HU" sz="12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51" y="3143947"/>
            <a:ext cx="3590925" cy="176212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4519" y="3235825"/>
            <a:ext cx="3299921" cy="1776211"/>
          </a:xfrm>
          <a:prstGeom prst="rect">
            <a:avLst/>
          </a:prstGeom>
        </p:spPr>
      </p:pic>
      <p:cxnSp>
        <p:nvCxnSpPr>
          <p:cNvPr id="14" name="Görbe összekötő 13"/>
          <p:cNvCxnSpPr>
            <a:stCxn id="11" idx="2"/>
            <a:endCxn id="12" idx="0"/>
          </p:cNvCxnSpPr>
          <p:nvPr/>
        </p:nvCxnSpPr>
        <p:spPr>
          <a:xfrm rot="5400000" flipH="1" flipV="1">
            <a:off x="4011023" y="1592616"/>
            <a:ext cx="1670247" cy="4956666"/>
          </a:xfrm>
          <a:prstGeom prst="curvedConnector5">
            <a:avLst>
              <a:gd name="adj1" fmla="val -13687"/>
              <a:gd name="adj2" fmla="val 51468"/>
              <a:gd name="adj3" fmla="val 113687"/>
            </a:avLst>
          </a:prstGeom>
          <a:ln w="15875">
            <a:solidFill>
              <a:schemeClr val="bg1"/>
            </a:solidFill>
            <a:prstDash val="lg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Hang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8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90"/>
    </mc:Choice>
    <mc:Fallback>
      <p:transition spd="slow" advTm="6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3">
            <a:extLst>
              <a:ext uri="{FF2B5EF4-FFF2-40B4-BE49-F238E27FC236}">
                <a16:creationId xmlns:a16="http://schemas.microsoft.com/office/drawing/2014/main" xmlns="" id="{E5B42210-18B5-25D0-2F81-83E4EF51B084}"/>
              </a:ext>
            </a:extLst>
          </p:cNvPr>
          <p:cNvSpPr>
            <a:spLocks noGrp="1"/>
          </p:cNvSpPr>
          <p:nvPr/>
        </p:nvSpPr>
        <p:spPr>
          <a:xfrm>
            <a:off x="500063" y="6283570"/>
            <a:ext cx="10348912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30B8D89B-0C41-2B6B-50E9-45B91C0E9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7" name="Szövegdoboz 17">
            <a:extLst>
              <a:ext uri="{FF2B5EF4-FFF2-40B4-BE49-F238E27FC236}">
                <a16:creationId xmlns:a16="http://schemas.microsoft.com/office/drawing/2014/main" xmlns="" id="{9E536FB2-1C17-9546-9B9A-BD05188EA572}"/>
              </a:ext>
            </a:extLst>
          </p:cNvPr>
          <p:cNvSpPr txBox="1"/>
          <p:nvPr/>
        </p:nvSpPr>
        <p:spPr>
          <a:xfrm>
            <a:off x="19251" y="1127540"/>
            <a:ext cx="4677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>
                <a:solidFill>
                  <a:schemeClr val="bg1"/>
                </a:solidFill>
              </a:rPr>
              <a:t>Az előzőekben bemutatottak eredményeképpen </a:t>
            </a:r>
            <a:r>
              <a:rPr lang="hu-HU" dirty="0">
                <a:solidFill>
                  <a:schemeClr val="bg1"/>
                </a:solidFill>
              </a:rPr>
              <a:t>a (2) egyenlet alapján a következő fenomenológiai modell hozható </a:t>
            </a:r>
            <a:r>
              <a:rPr lang="hu-HU" dirty="0" smtClean="0">
                <a:solidFill>
                  <a:schemeClr val="bg1"/>
                </a:solidFill>
              </a:rPr>
              <a:t>létre (3):</a:t>
            </a:r>
          </a:p>
        </p:txBody>
      </p:sp>
      <p:sp>
        <p:nvSpPr>
          <p:cNvPr id="8" name="Szövegdoboz 6">
            <a:extLst>
              <a:ext uri="{FF2B5EF4-FFF2-40B4-BE49-F238E27FC236}">
                <a16:creationId xmlns:a16="http://schemas.microsoft.com/office/drawing/2014/main" xmlns="" id="{62F5DAA2-EF10-0838-2767-162F0092F64C}"/>
              </a:ext>
            </a:extLst>
          </p:cNvPr>
          <p:cNvSpPr txBox="1"/>
          <p:nvPr/>
        </p:nvSpPr>
        <p:spPr>
          <a:xfrm>
            <a:off x="2367814" y="72781"/>
            <a:ext cx="9702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csapadék valószínűség meghatározásának lehetősége válaszfelület módszer segítségével, esettanulmány</a:t>
            </a:r>
            <a:endParaRPr lang="hu-HU" sz="2400" dirty="0"/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xmlns="" id="{EC56FD42-7E6B-6FDB-B8DB-45CC83A1972C}"/>
              </a:ext>
            </a:extLst>
          </p:cNvPr>
          <p:cNvCxnSpPr/>
          <p:nvPr/>
        </p:nvCxnSpPr>
        <p:spPr>
          <a:xfrm>
            <a:off x="117323" y="5379990"/>
            <a:ext cx="1181617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117323" y="5379990"/>
            <a:ext cx="10581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>
                <a:solidFill>
                  <a:schemeClr val="bg1"/>
                </a:solidFill>
              </a:rPr>
              <a:t>[1] Az </a:t>
            </a:r>
            <a:r>
              <a:rPr lang="hu-HU" sz="1200" dirty="0">
                <a:solidFill>
                  <a:schemeClr val="bg1"/>
                </a:solidFill>
              </a:rPr>
              <a:t>összes </a:t>
            </a:r>
            <a:r>
              <a:rPr lang="hu-HU" sz="1200" dirty="0" smtClean="0">
                <a:solidFill>
                  <a:schemeClr val="bg1"/>
                </a:solidFill>
              </a:rPr>
              <a:t>adat nyilvánosan elérhető </a:t>
            </a:r>
            <a:r>
              <a:rPr lang="hu-HU" sz="1200" dirty="0">
                <a:solidFill>
                  <a:schemeClr val="bg1"/>
                </a:solidFill>
              </a:rPr>
              <a:t>az ARPA Lombardia </a:t>
            </a:r>
            <a:r>
              <a:rPr lang="hu-HU" sz="1200" dirty="0" smtClean="0">
                <a:solidFill>
                  <a:schemeClr val="bg1"/>
                </a:solidFill>
              </a:rPr>
              <a:t>weboldaláról</a:t>
            </a:r>
            <a:r>
              <a:rPr lang="hu-HU" sz="1200" dirty="0">
                <a:solidFill>
                  <a:schemeClr val="bg1"/>
                </a:solidFill>
              </a:rPr>
              <a:t>. (A mérési adatokat a 2020 júliusa és szeptembere közötti 56 napra vonatkozóan </a:t>
            </a:r>
            <a:r>
              <a:rPr lang="hu-HU" sz="1200" dirty="0" smtClean="0">
                <a:solidFill>
                  <a:schemeClr val="bg1"/>
                </a:solidFill>
              </a:rPr>
              <a:t>vizsgálatam).</a:t>
            </a:r>
            <a:endParaRPr lang="hu-HU" sz="1200" dirty="0">
              <a:solidFill>
                <a:schemeClr val="bg1"/>
              </a:solidFill>
            </a:endParaRPr>
          </a:p>
          <a:p>
            <a:endParaRPr lang="hu-HU" sz="12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25" y="2586968"/>
            <a:ext cx="3726298" cy="107866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83825" y="3886591"/>
            <a:ext cx="3719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solidFill>
                  <a:schemeClr val="bg1"/>
                </a:solidFill>
              </a:rPr>
              <a:t>Ahol</a:t>
            </a:r>
            <a:r>
              <a:rPr lang="hu-HU" sz="1400" dirty="0">
                <a:solidFill>
                  <a:schemeClr val="bg1"/>
                </a:solidFill>
              </a:rPr>
              <a:t>:</a:t>
            </a:r>
            <a:endParaRPr lang="hu-HU" sz="14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i="1" dirty="0" smtClean="0">
                <a:solidFill>
                  <a:schemeClr val="bg1"/>
                </a:solidFill>
              </a:rPr>
              <a:t>T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>
                <a:solidFill>
                  <a:schemeClr val="bg1"/>
                </a:solidFill>
              </a:rPr>
              <a:t>- hőmérséklet, ºC</a:t>
            </a:r>
            <a:r>
              <a:rPr lang="hu-HU" sz="1400" dirty="0" smtClean="0">
                <a:solidFill>
                  <a:schemeClr val="bg1"/>
                </a:solidFill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hu-HU" sz="1400" i="1" dirty="0" smtClean="0">
                <a:solidFill>
                  <a:schemeClr val="bg1"/>
                </a:solidFill>
              </a:rPr>
              <a:t>H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>
                <a:solidFill>
                  <a:schemeClr val="bg1"/>
                </a:solidFill>
              </a:rPr>
              <a:t>- páratartalom, % </a:t>
            </a:r>
            <a:r>
              <a:rPr lang="hu-HU" sz="1400" dirty="0" smtClean="0">
                <a:solidFill>
                  <a:schemeClr val="bg1"/>
                </a:solidFill>
              </a:rPr>
              <a:t>és</a:t>
            </a:r>
          </a:p>
          <a:p>
            <a:pPr marL="285750" indent="-285750">
              <a:buFontTx/>
              <a:buChar char="-"/>
            </a:pPr>
            <a:r>
              <a:rPr lang="hu-HU" sz="1400" i="1" dirty="0" smtClean="0">
                <a:solidFill>
                  <a:schemeClr val="bg1"/>
                </a:solidFill>
              </a:rPr>
              <a:t>R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>
                <a:solidFill>
                  <a:schemeClr val="bg1"/>
                </a:solidFill>
              </a:rPr>
              <a:t>- csapadékmennyiség, mm.</a:t>
            </a:r>
          </a:p>
        </p:txBody>
      </p:sp>
      <p:sp>
        <p:nvSpPr>
          <p:cNvPr id="15" name="Téglalap 14"/>
          <p:cNvSpPr/>
          <p:nvPr/>
        </p:nvSpPr>
        <p:spPr>
          <a:xfrm>
            <a:off x="5238750" y="1127540"/>
            <a:ext cx="68313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>
                <a:solidFill>
                  <a:schemeClr val="bg1"/>
                </a:solidFill>
              </a:rPr>
              <a:t>A következő két ábra a </a:t>
            </a:r>
            <a:r>
              <a:rPr lang="hu-HU" dirty="0">
                <a:solidFill>
                  <a:schemeClr val="bg1"/>
                </a:solidFill>
              </a:rPr>
              <a:t>mért </a:t>
            </a:r>
            <a:r>
              <a:rPr lang="hu-HU" dirty="0" smtClean="0">
                <a:solidFill>
                  <a:schemeClr val="bg1"/>
                </a:solidFill>
              </a:rPr>
              <a:t>adatokat ismerteti (a), valamint a (b) ábra a (3) egyenlet alapján </a:t>
            </a:r>
            <a:r>
              <a:rPr lang="hu-HU" dirty="0">
                <a:solidFill>
                  <a:schemeClr val="bg1"/>
                </a:solidFill>
              </a:rPr>
              <a:t>generált empirikus modell </a:t>
            </a:r>
            <a:r>
              <a:rPr lang="hu-HU" dirty="0" smtClean="0">
                <a:solidFill>
                  <a:schemeClr val="bg1"/>
                </a:solidFill>
              </a:rPr>
              <a:t> grafikus ábrázolását </a:t>
            </a:r>
            <a:r>
              <a:rPr lang="hu-HU" dirty="0" smtClean="0">
                <a:solidFill>
                  <a:schemeClr val="bg1"/>
                </a:solidFill>
              </a:rPr>
              <a:t>ismerteti. </a:t>
            </a:r>
            <a:r>
              <a:rPr lang="hu-HU" dirty="0" smtClean="0">
                <a:solidFill>
                  <a:schemeClr val="bg1"/>
                </a:solidFill>
              </a:rPr>
              <a:t>Ezen </a:t>
            </a:r>
            <a:r>
              <a:rPr lang="hu-HU" dirty="0">
                <a:solidFill>
                  <a:schemeClr val="bg1"/>
                </a:solidFill>
              </a:rPr>
              <a:t>ábrák alapján megállapítható, hogy a </a:t>
            </a:r>
            <a:r>
              <a:rPr lang="hu-HU" dirty="0" smtClean="0">
                <a:solidFill>
                  <a:schemeClr val="bg1"/>
                </a:solidFill>
              </a:rPr>
              <a:t>(3) egyenlet nagyon jó pontossággal </a:t>
            </a:r>
            <a:r>
              <a:rPr lang="hu-HU" dirty="0">
                <a:solidFill>
                  <a:schemeClr val="bg1"/>
                </a:solidFill>
              </a:rPr>
              <a:t>leírja </a:t>
            </a:r>
            <a:r>
              <a:rPr lang="hu-HU" dirty="0" smtClean="0">
                <a:solidFill>
                  <a:schemeClr val="bg1"/>
                </a:solidFill>
              </a:rPr>
              <a:t>a vizsgált paraméter tartományt.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854" y="2553872"/>
            <a:ext cx="2912231" cy="2401144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3123" y="2542781"/>
            <a:ext cx="2905586" cy="2401144"/>
          </a:xfrm>
          <a:prstGeom prst="rect">
            <a:avLst/>
          </a:prstGeom>
        </p:spPr>
      </p:pic>
      <p:pic>
        <p:nvPicPr>
          <p:cNvPr id="14" name="Hang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6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06"/>
    </mc:Choice>
    <mc:Fallback>
      <p:transition spd="slow" advTm="5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3">
            <a:extLst>
              <a:ext uri="{FF2B5EF4-FFF2-40B4-BE49-F238E27FC236}">
                <a16:creationId xmlns:a16="http://schemas.microsoft.com/office/drawing/2014/main" xmlns="" id="{E5B42210-18B5-25D0-2F81-83E4EF51B084}"/>
              </a:ext>
            </a:extLst>
          </p:cNvPr>
          <p:cNvSpPr>
            <a:spLocks noGrp="1"/>
          </p:cNvSpPr>
          <p:nvPr/>
        </p:nvSpPr>
        <p:spPr>
          <a:xfrm>
            <a:off x="500063" y="6283570"/>
            <a:ext cx="10348912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0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rgbClr val="151F3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30B8D89B-0C41-2B6B-50E9-45B91C0E9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8" name="Szövegdoboz 6">
            <a:extLst>
              <a:ext uri="{FF2B5EF4-FFF2-40B4-BE49-F238E27FC236}">
                <a16:creationId xmlns:a16="http://schemas.microsoft.com/office/drawing/2014/main" xmlns="" id="{62F5DAA2-EF10-0838-2767-162F0092F64C}"/>
              </a:ext>
            </a:extLst>
          </p:cNvPr>
          <p:cNvSpPr txBox="1"/>
          <p:nvPr/>
        </p:nvSpPr>
        <p:spPr>
          <a:xfrm>
            <a:off x="0" y="196606"/>
            <a:ext cx="12070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Publikációk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405764" y="1480661"/>
            <a:ext cx="112585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Zombori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, J., Lukács, J., &amp; Horváth, R. (2023, May). </a:t>
            </a:r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Determination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of </a:t>
            </a:r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Rainfall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Probability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Using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Response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Surface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Method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. In </a:t>
            </a:r>
            <a:r>
              <a:rPr lang="hu-HU" sz="1400" i="1" dirty="0">
                <a:solidFill>
                  <a:schemeClr val="bg1"/>
                </a:solidFill>
                <a:latin typeface="Arial" panose="020B0604020202020204" pitchFamily="34" charset="0"/>
              </a:rPr>
              <a:t>2023 IEEE 17th International </a:t>
            </a:r>
            <a:r>
              <a:rPr lang="hu-HU" sz="1400" i="1" dirty="0" err="1">
                <a:solidFill>
                  <a:schemeClr val="bg1"/>
                </a:solidFill>
                <a:latin typeface="Arial" panose="020B0604020202020204" pitchFamily="34" charset="0"/>
              </a:rPr>
              <a:t>Symposium</a:t>
            </a:r>
            <a:r>
              <a:rPr lang="hu-HU" sz="14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sz="1400" i="1" dirty="0" err="1">
                <a:solidFill>
                  <a:schemeClr val="bg1"/>
                </a:solidFill>
                <a:latin typeface="Arial" panose="020B0604020202020204" pitchFamily="34" charset="0"/>
              </a:rPr>
              <a:t>on</a:t>
            </a:r>
            <a:r>
              <a:rPr lang="hu-HU" sz="14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sz="1400" i="1" dirty="0" err="1">
                <a:solidFill>
                  <a:schemeClr val="bg1"/>
                </a:solidFill>
                <a:latin typeface="Arial" panose="020B0604020202020204" pitchFamily="34" charset="0"/>
              </a:rPr>
              <a:t>Applied</a:t>
            </a:r>
            <a:r>
              <a:rPr lang="hu-HU" sz="14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sz="1400" i="1" dirty="0" err="1">
                <a:solidFill>
                  <a:schemeClr val="bg1"/>
                </a:solidFill>
                <a:latin typeface="Arial" panose="020B0604020202020204" pitchFamily="34" charset="0"/>
              </a:rPr>
              <a:t>Computational</a:t>
            </a:r>
            <a:r>
              <a:rPr lang="hu-HU" sz="14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sz="1400" i="1" dirty="0" err="1">
                <a:solidFill>
                  <a:schemeClr val="bg1"/>
                </a:solidFill>
                <a:latin typeface="Arial" panose="020B0604020202020204" pitchFamily="34" charset="0"/>
              </a:rPr>
              <a:t>Intelligence</a:t>
            </a:r>
            <a:r>
              <a:rPr lang="hu-HU" sz="1400" i="1" dirty="0">
                <a:solidFill>
                  <a:schemeClr val="bg1"/>
                </a:solidFill>
                <a:latin typeface="Arial" panose="020B0604020202020204" pitchFamily="34" charset="0"/>
              </a:rPr>
              <a:t> and </a:t>
            </a:r>
            <a:r>
              <a:rPr lang="hu-HU" sz="1400" i="1" dirty="0" err="1">
                <a:solidFill>
                  <a:schemeClr val="bg1"/>
                </a:solidFill>
                <a:latin typeface="Arial" panose="020B0604020202020204" pitchFamily="34" charset="0"/>
              </a:rPr>
              <a:t>Informatics</a:t>
            </a:r>
            <a:r>
              <a:rPr lang="hu-HU" sz="1400" i="1" dirty="0">
                <a:solidFill>
                  <a:schemeClr val="bg1"/>
                </a:solidFill>
                <a:latin typeface="Arial" panose="020B0604020202020204" pitchFamily="34" charset="0"/>
              </a:rPr>
              <a:t> (SACI)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 (pp. 000359-000362). IEEE</a:t>
            </a:r>
            <a:r>
              <a:rPr lang="hu-H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. – megjelent</a:t>
            </a:r>
          </a:p>
          <a:p>
            <a:endParaRPr lang="hu-HU" sz="14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Zombori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, J., Lukács, J., &amp; Horváth, R</a:t>
            </a:r>
            <a:r>
              <a:rPr lang="hu-H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. (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2023</a:t>
            </a:r>
            <a:r>
              <a:rPr lang="hu-H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). Válaszfelületek módszerének alkalmazása csapadékmennyiség </a:t>
            </a:r>
            <a:r>
              <a:rPr lang="hu-HU" sz="14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előrejelzésére</a:t>
            </a:r>
            <a:r>
              <a:rPr lang="hu-H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Mérnöki Szimpózium a Bánkiban (ESB 2023) (</a:t>
            </a:r>
            <a:r>
              <a:rPr lang="hu-H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elfogadva)</a:t>
            </a:r>
          </a:p>
          <a:p>
            <a:pPr marL="285750" indent="-285750">
              <a:buFontTx/>
              <a:buChar char="-"/>
            </a:pPr>
            <a:endParaRPr lang="hu-H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Zombori, J., Lukács, J., &amp; Horváth, R. (</a:t>
            </a:r>
            <a:r>
              <a:rPr lang="hu-H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2024). 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Prediction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of rainfall using soft computing fuzzy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techniques</a:t>
            </a:r>
            <a:r>
              <a:rPr lang="hu-H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IEEE 22nd International Symposium on Intelligent Systems and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Informatics</a:t>
            </a:r>
            <a:r>
              <a:rPr lang="hu-H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 (beküldés alatt)</a:t>
            </a:r>
          </a:p>
          <a:p>
            <a:pPr marL="285750" indent="-285750">
              <a:buFontTx/>
              <a:buChar char="-"/>
            </a:pPr>
            <a:endParaRPr lang="hu-H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Zombori, J., Lukács, J., &amp; Horváth, R. (2024). </a:t>
            </a:r>
            <a:r>
              <a:rPr lang="hu-H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A klímaváltozás hatása a kritikus infrastruktúrák biztonságára, Biztonságtudományi Szemle ISSN 2676-9042, (beküldés alatt) </a:t>
            </a:r>
            <a:endParaRPr lang="hu-H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hu-HU" sz="1400" dirty="0">
              <a:solidFill>
                <a:schemeClr val="bg1"/>
              </a:solidFill>
            </a:endParaRPr>
          </a:p>
        </p:txBody>
      </p:sp>
      <p:pic>
        <p:nvPicPr>
          <p:cNvPr id="10" name="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4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8"/>
    </mc:Choice>
    <mc:Fallback>
      <p:transition spd="slow" advTm="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644</TotalTime>
  <Words>1488</Words>
  <Application>Microsoft Office PowerPoint</Application>
  <PresentationFormat>Egyéni</PresentationFormat>
  <Paragraphs>65</Paragraphs>
  <Slides>10</Slides>
  <Notes>0</Notes>
  <HiddenSlides>0</HiddenSlides>
  <MMClips>10</MMClips>
  <ScaleCrop>false</ScaleCrop>
  <HeadingPairs>
    <vt:vector size="4" baseType="variant">
      <vt:variant>
        <vt:lpstr>Téma</vt:lpstr>
      </vt:variant>
      <vt:variant>
        <vt:i4>7</vt:i4>
      </vt:variant>
      <vt:variant>
        <vt:lpstr>Diacímek</vt:lpstr>
      </vt:variant>
      <vt:variant>
        <vt:i4>10</vt:i4>
      </vt:variant>
    </vt:vector>
  </HeadingPairs>
  <TitlesOfParts>
    <vt:vector size="17" baseType="lpstr"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Az éghajlatváltozás modellezési lehetőségei, valamint az ökológiai válság kritikus infrastruktúrákra gyakorolt hatásai</vt:lpstr>
      <vt:lpstr>Bevezetés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Köszönöm a megtisztelő figyelmüket!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Zombori Júlia</cp:lastModifiedBy>
  <cp:revision>41</cp:revision>
  <dcterms:created xsi:type="dcterms:W3CDTF">2020-09-22T13:16:24Z</dcterms:created>
  <dcterms:modified xsi:type="dcterms:W3CDTF">2024-05-30T22:00:23Z</dcterms:modified>
</cp:coreProperties>
</file>