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70" r:id="rId13"/>
    <p:sldId id="269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Elektromos autó töltőállomások fogyasztói vizsgálata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Készítetté: Viktor Patrik</a:t>
            </a:r>
          </a:p>
          <a:p>
            <a:r>
              <a:rPr lang="hu-HU" dirty="0"/>
              <a:t>Témavezető: Dr. </a:t>
            </a:r>
            <a:r>
              <a:rPr lang="hu-HU" dirty="0" err="1"/>
              <a:t>habil</a:t>
            </a:r>
            <a:r>
              <a:rPr lang="hu-HU" dirty="0"/>
              <a:t> Garai-Fodor Mónika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11A1A64-80F3-217C-93C5-1B977E5A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1558" y="4968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7"/>
    </mc:Choice>
    <mc:Fallback>
      <p:transition spd="slow" advTm="1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915A1FC-BB14-9366-A973-3CF7ED96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pPr algn="ctr"/>
            <a:r>
              <a:rPr lang="hu-HU" sz="6400" dirty="0"/>
              <a:t>Köszönöm a megtisztelő figyelmet!</a:t>
            </a:r>
            <a:br>
              <a:rPr lang="hu-HU" sz="6400" dirty="0"/>
            </a:br>
            <a:endParaRPr lang="en-US" sz="6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C971AAC-3FFC-A6CC-CC5D-3CD746D19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039" y="488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091191"/>
            <a:ext cx="11212830" cy="1012031"/>
          </a:xfrm>
        </p:spPr>
        <p:txBody>
          <a:bodyPr/>
          <a:lstStyle/>
          <a:p>
            <a:r>
              <a:rPr kumimoji="0" lang="hu-HU" altLang="hu-HU" sz="6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Kutatásom célja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7169700" cy="3708400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A budapesti gépjárművet használók,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hibrid és elektromos gépjármű használók vizsgálata,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generációk fogyasztói vizsgálata,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töltőinfrastruktúra fogyasztói használatának javítása,</a:t>
            </a:r>
          </a:p>
          <a:p>
            <a:r>
              <a:rPr lang="hu-HU" sz="2400" dirty="0">
                <a:solidFill>
                  <a:schemeClr val="bg1"/>
                </a:solidFill>
              </a:rPr>
              <a:t>Generációkra való lebontása</a:t>
            </a:r>
          </a:p>
        </p:txBody>
      </p:sp>
      <p:pic>
        <p:nvPicPr>
          <p:cNvPr id="4" name="Kép 5">
            <a:extLst>
              <a:ext uri="{FF2B5EF4-FFF2-40B4-BE49-F238E27FC236}">
                <a16:creationId xmlns:a16="http://schemas.microsoft.com/office/drawing/2014/main" id="{37758264-F02C-08D8-9F89-D2B8C8EA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35" y="0"/>
            <a:ext cx="4675090" cy="56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19F794F-AE67-107D-358D-856C420F6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2513" y="5766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"/>
    </mc:Choice>
    <mc:Fallback>
      <p:transition spd="slow" advTm="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6600" dirty="0">
                <a:solidFill>
                  <a:srgbClr val="F2F2F2"/>
                </a:solidFill>
              </a:rPr>
              <a:t>Szakirodalmi kutatás</a:t>
            </a:r>
            <a:endParaRPr lang="hu-HU" sz="6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0024868" cy="3708400"/>
          </a:xfrm>
        </p:spPr>
        <p:txBody>
          <a:bodyPr/>
          <a:lstStyle/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solidFill>
                  <a:srgbClr val="F2F2F2"/>
                </a:solidFill>
              </a:rPr>
              <a:t>Fogyasztói trendek,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solidFill>
                  <a:srgbClr val="F2F2F2"/>
                </a:solidFill>
              </a:rPr>
              <a:t>Töltési </a:t>
            </a:r>
            <a:r>
              <a:rPr lang="hu-HU" altLang="hu-HU" sz="2400" dirty="0" err="1">
                <a:solidFill>
                  <a:srgbClr val="F2F2F2"/>
                </a:solidFill>
              </a:rPr>
              <a:t>infrastuktúra</a:t>
            </a:r>
            <a:r>
              <a:rPr lang="hu-HU" altLang="hu-HU" sz="2400" dirty="0">
                <a:solidFill>
                  <a:srgbClr val="F2F2F2"/>
                </a:solidFill>
              </a:rPr>
              <a:t>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solidFill>
                  <a:srgbClr val="F2F2F2"/>
                </a:solidFill>
              </a:rPr>
              <a:t>Generációelemzés,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solidFill>
                  <a:srgbClr val="F2F2F2"/>
                </a:solidFill>
              </a:rPr>
              <a:t>Generációk elvárt követelményei autótöltési állomásokkal szemben,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solidFill>
                  <a:srgbClr val="F2F2F2"/>
                </a:solidFill>
              </a:rPr>
              <a:t>Jelentős nemzetközi szakirodalom műszaki területen, azonban a vizsgált  gazdasági területen kevés szakirodalom.</a:t>
            </a:r>
          </a:p>
        </p:txBody>
      </p:sp>
      <p:pic>
        <p:nvPicPr>
          <p:cNvPr id="4" name="Kép 3" descr="A képen asztal, ülő, fából készült, ágy látható&#10;&#10;Automatikusan generált leírás">
            <a:extLst>
              <a:ext uri="{FF2B5EF4-FFF2-40B4-BE49-F238E27FC236}">
                <a16:creationId xmlns:a16="http://schemas.microsoft.com/office/drawing/2014/main" id="{0C00866A-D119-5634-267B-5E62BE39D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62" r="-1" b="-1"/>
          <a:stretch/>
        </p:blipFill>
        <p:spPr>
          <a:xfrm>
            <a:off x="8994710" y="-2"/>
            <a:ext cx="3197290" cy="4338268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19B4FF4-BBE7-8993-F9C4-4FD8393C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1249" y="576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46"/>
    </mc:Choice>
    <mc:Fallback>
      <p:transition spd="slow" advTm="6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600" dirty="0"/>
              <a:t>Kutatás módszertana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Kérdőíves kutatás, </a:t>
            </a:r>
          </a:p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38 kérdés, kérdések típusai feleletválasztós, igaz-hamis, rövid válaszos,</a:t>
            </a:r>
          </a:p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Vizsgált időszak: 2023 március 10- 2024 április 22.</a:t>
            </a:r>
          </a:p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Mintaelemszáma: 3812,</a:t>
            </a:r>
          </a:p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Hólabda módszer,</a:t>
            </a:r>
          </a:p>
          <a:p>
            <a:pPr>
              <a:lnSpc>
                <a:spcPct val="80000"/>
              </a:lnSpc>
            </a:pPr>
            <a:r>
              <a:rPr lang="hu-HU" altLang="hu-HU" sz="2400" dirty="0">
                <a:solidFill>
                  <a:srgbClr val="F2F2F2"/>
                </a:solidFill>
              </a:rPr>
              <a:t>Vizsgálatok: </a:t>
            </a:r>
            <a:r>
              <a:rPr lang="hu-HU" altLang="hu-HU" sz="2400" dirty="0" err="1">
                <a:solidFill>
                  <a:srgbClr val="F2F2F2"/>
                </a:solidFill>
              </a:rPr>
              <a:t>Anova</a:t>
            </a:r>
            <a:r>
              <a:rPr lang="hu-HU" altLang="hu-HU" sz="2400" dirty="0">
                <a:solidFill>
                  <a:srgbClr val="F2F2F2"/>
                </a:solidFill>
              </a:rPr>
              <a:t> elemzés, SEM elemzés.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29CE7AD-8461-15CC-3280-E1F7CBC8A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9794" y="5573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99"/>
    </mc:Choice>
    <mc:Fallback>
      <p:transition spd="slow" advTm="5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EE203D5-3B9E-9205-52A3-FFB4FDF94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44" y="1356180"/>
            <a:ext cx="10516511" cy="4145639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F1B5274-EE79-8790-1A65-3ED5E1164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0341" y="576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41"/>
    </mc:Choice>
    <mc:Fallback>
      <p:transition spd="slow" advTm="13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fogyasztók által meghatározott extra elvárások töltőkkel szemben.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Szeméttárolók </a:t>
            </a:r>
            <a:r>
              <a:rPr lang="hu-HU" sz="2400" dirty="0" err="1">
                <a:solidFill>
                  <a:schemeClr val="bg1"/>
                </a:solidFill>
              </a:rPr>
              <a:t>kialakitása</a:t>
            </a:r>
            <a:r>
              <a:rPr lang="hu-HU" sz="2400" dirty="0">
                <a:solidFill>
                  <a:schemeClr val="bg1"/>
                </a:solidFill>
              </a:rPr>
              <a:t>,</a:t>
            </a:r>
          </a:p>
          <a:p>
            <a:r>
              <a:rPr lang="hu-HU" sz="2400" dirty="0">
                <a:solidFill>
                  <a:schemeClr val="bg1"/>
                </a:solidFill>
              </a:rPr>
              <a:t>Ital és étel automaták,</a:t>
            </a:r>
          </a:p>
          <a:p>
            <a:r>
              <a:rPr lang="hu-HU" sz="2400" dirty="0">
                <a:solidFill>
                  <a:schemeClr val="bg1"/>
                </a:solidFill>
              </a:rPr>
              <a:t>Stabil internet a töltőállomások körül,</a:t>
            </a:r>
          </a:p>
          <a:p>
            <a:r>
              <a:rPr lang="hu-HU" sz="2400" dirty="0">
                <a:solidFill>
                  <a:schemeClr val="bg1"/>
                </a:solidFill>
              </a:rPr>
              <a:t>Ülőhelyek a töltőállomás körül telefon vagy laptop töltési lehetőséggel,</a:t>
            </a:r>
          </a:p>
          <a:p>
            <a:r>
              <a:rPr lang="hu-HU" sz="2400" dirty="0">
                <a:solidFill>
                  <a:schemeClr val="bg1"/>
                </a:solidFill>
              </a:rPr>
              <a:t>Fedett töltő állomás,</a:t>
            </a:r>
          </a:p>
          <a:p>
            <a:r>
              <a:rPr lang="hu-HU" sz="2400" dirty="0">
                <a:solidFill>
                  <a:schemeClr val="bg1"/>
                </a:solidFill>
              </a:rPr>
              <a:t>Dohányzásra kijelölt hely.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64326B3-FAE5-F80B-80C8-753377596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6407" y="4841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6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1"/>
    </mc:Choice>
    <mc:Fallback>
      <p:transition spd="slow" advTm="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62D6824-A846-3D2E-EEA6-3859DAD5A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44" y="1356180"/>
            <a:ext cx="10516511" cy="4145639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9813A84-C90F-7687-25EE-60FFA3C5D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0341" y="576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2785" y="183915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sz="6400" dirty="0"/>
              <a:t>SEM elemzés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4" name="Csoportba foglalás 5">
            <a:extLst>
              <a:ext uri="{FF2B5EF4-FFF2-40B4-BE49-F238E27FC236}">
                <a16:creationId xmlns:a16="http://schemas.microsoft.com/office/drawing/2014/main" id="{41FBC92A-484C-E729-7FEC-EF5017C4360B}"/>
              </a:ext>
            </a:extLst>
          </p:cNvPr>
          <p:cNvGrpSpPr>
            <a:grpSpLocks/>
          </p:cNvGrpSpPr>
          <p:nvPr/>
        </p:nvGrpSpPr>
        <p:grpSpPr bwMode="auto">
          <a:xfrm>
            <a:off x="6927157" y="1306250"/>
            <a:ext cx="5264843" cy="3808413"/>
            <a:chOff x="-70392" y="-65178"/>
            <a:chExt cx="5941601" cy="3168424"/>
          </a:xfrm>
        </p:grpSpPr>
        <p:grpSp>
          <p:nvGrpSpPr>
            <p:cNvPr id="6" name="Csoportba foglalás 6">
              <a:extLst>
                <a:ext uri="{FF2B5EF4-FFF2-40B4-BE49-F238E27FC236}">
                  <a16:creationId xmlns:a16="http://schemas.microsoft.com/office/drawing/2014/main" id="{B4D17267-ED53-18EB-C930-8D86EC5A35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0392" y="228600"/>
              <a:ext cx="5941601" cy="2874646"/>
              <a:chOff x="-70392" y="0"/>
              <a:chExt cx="5941601" cy="2874646"/>
            </a:xfrm>
          </p:grpSpPr>
          <p:grpSp>
            <p:nvGrpSpPr>
              <p:cNvPr id="13" name="Csoportba foglalás 13">
                <a:extLst>
                  <a:ext uri="{FF2B5EF4-FFF2-40B4-BE49-F238E27FC236}">
                    <a16:creationId xmlns:a16="http://schemas.microsoft.com/office/drawing/2014/main" id="{6C089CB6-CDCF-2694-5D44-A00301BA6A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340" y="0"/>
                <a:ext cx="5817869" cy="2712720"/>
                <a:chOff x="0" y="0"/>
                <a:chExt cx="5817869" cy="2712720"/>
              </a:xfrm>
            </p:grpSpPr>
            <p:grpSp>
              <p:nvGrpSpPr>
                <p:cNvPr id="15" name="Csoportba foglalás 15">
                  <a:extLst>
                    <a:ext uri="{FF2B5EF4-FFF2-40B4-BE49-F238E27FC236}">
                      <a16:creationId xmlns:a16="http://schemas.microsoft.com/office/drawing/2014/main" id="{DC186058-2C09-CAF7-082C-5DAFD6F8CE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669280" cy="2712720"/>
                  <a:chOff x="0" y="0"/>
                  <a:chExt cx="5669280" cy="2712720"/>
                </a:xfrm>
              </p:grpSpPr>
              <p:grpSp>
                <p:nvGrpSpPr>
                  <p:cNvPr id="22" name="Csoportba foglalás 22">
                    <a:extLst>
                      <a:ext uri="{FF2B5EF4-FFF2-40B4-BE49-F238E27FC236}">
                        <a16:creationId xmlns:a16="http://schemas.microsoft.com/office/drawing/2014/main" id="{2EA404FC-8B95-786F-C1A5-DBDB035B76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632460"/>
                    <a:ext cx="5669280" cy="2080260"/>
                    <a:chOff x="0" y="0"/>
                    <a:chExt cx="5669280" cy="2080260"/>
                  </a:xfrm>
                </p:grpSpPr>
                <p:sp>
                  <p:nvSpPr>
                    <p:cNvPr id="32" name="Téglalap 31">
                      <a:extLst>
                        <a:ext uri="{FF2B5EF4-FFF2-40B4-BE49-F238E27FC236}">
                          <a16:creationId xmlns:a16="http://schemas.microsoft.com/office/drawing/2014/main" id="{6D82AB8F-3597-D9CB-5D62-0BEDDF66C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14" y="1614840"/>
                      <a:ext cx="1424291" cy="46489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hu-HU"/>
                    </a:p>
                  </p:txBody>
                </p:sp>
                <p:sp>
                  <p:nvSpPr>
                    <p:cNvPr id="33" name="Téglalap 33">
                      <a:extLst>
                        <a:ext uri="{FF2B5EF4-FFF2-40B4-BE49-F238E27FC236}">
                          <a16:creationId xmlns:a16="http://schemas.microsoft.com/office/drawing/2014/main" id="{342911F2-E9BF-BC44-B317-BBFFC17A38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6960" y="0"/>
                      <a:ext cx="1424940" cy="464820"/>
                    </a:xfrm>
                    <a:prstGeom prst="rect">
                      <a:avLst/>
                    </a:prstGeom>
                    <a:noFill/>
                    <a:ln w="127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hu-HU" altLang="hu-HU" sz="1800">
                        <a:solidFill>
                          <a:srgbClr val="000000"/>
                        </a:solidFill>
                        <a:latin typeface="Gill Sans MT" panose="020B0502020104020203" pitchFamily="34" charset="-18"/>
                        <a:ea typeface="Gill Sans MT" panose="020B0502020104020203" pitchFamily="34" charset="-18"/>
                        <a:cs typeface="Gill Sans MT" panose="020B0502020104020203" pitchFamily="34" charset="-18"/>
                      </a:endParaRPr>
                    </a:p>
                  </p:txBody>
                </p:sp>
                <p:sp>
                  <p:nvSpPr>
                    <p:cNvPr id="34" name="Téglalap 34">
                      <a:extLst>
                        <a:ext uri="{FF2B5EF4-FFF2-40B4-BE49-F238E27FC236}">
                          <a16:creationId xmlns:a16="http://schemas.microsoft.com/office/drawing/2014/main" id="{28EC7D9E-0D90-7BAA-17A4-A4A18384A2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44340" y="1562100"/>
                      <a:ext cx="1424940" cy="464820"/>
                    </a:xfrm>
                    <a:prstGeom prst="rect">
                      <a:avLst/>
                    </a:prstGeom>
                    <a:noFill/>
                    <a:ln w="127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hu-HU" altLang="hu-HU" sz="1800">
                        <a:solidFill>
                          <a:srgbClr val="000000"/>
                        </a:solidFill>
                        <a:latin typeface="Gill Sans MT" panose="020B0502020104020203" pitchFamily="34" charset="-18"/>
                        <a:ea typeface="Gill Sans MT" panose="020B0502020104020203" pitchFamily="34" charset="-18"/>
                        <a:cs typeface="Gill Sans MT" panose="020B0502020104020203" pitchFamily="34" charset="-18"/>
                      </a:endParaRPr>
                    </a:p>
                  </p:txBody>
                </p:sp>
                <p:grpSp>
                  <p:nvGrpSpPr>
                    <p:cNvPr id="35" name="Csoportba foglalás 35">
                      <a:extLst>
                        <a:ext uri="{FF2B5EF4-FFF2-40B4-BE49-F238E27FC236}">
                          <a16:creationId xmlns:a16="http://schemas.microsoft.com/office/drawing/2014/main" id="{9D7F6395-0E51-5281-BBBF-B00667BE26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2470" y="464820"/>
                      <a:ext cx="3531870" cy="1383030"/>
                      <a:chOff x="64770" y="0"/>
                      <a:chExt cx="3531870" cy="1383030"/>
                    </a:xfrm>
                  </p:grpSpPr>
                  <p:cxnSp>
                    <p:nvCxnSpPr>
                      <p:cNvPr id="36" name="Egyenes összekötő nyíllal 35">
                        <a:extLst>
                          <a:ext uri="{FF2B5EF4-FFF2-40B4-BE49-F238E27FC236}">
                            <a16:creationId xmlns:a16="http://schemas.microsoft.com/office/drawing/2014/main" id="{753A9A55-AAA6-1C46-1FD0-CA5288DA6C4C}"/>
                          </a:ext>
                        </a:extLst>
                      </p:cNvPr>
                      <p:cNvCxnSpPr>
                        <a:stCxn id="32" idx="0"/>
                        <a:endCxn id="33" idx="2"/>
                      </p:cNvCxnSpPr>
                      <p:nvPr/>
                    </p:nvCxnSpPr>
                    <p:spPr>
                      <a:xfrm flipV="1">
                        <a:off x="65227" y="-333"/>
                        <a:ext cx="2346946" cy="1150352"/>
                      </a:xfrm>
                      <a:prstGeom prst="straightConnector1">
                        <a:avLst/>
                      </a:prstGeom>
                      <a:ln>
                        <a:solidFill>
                          <a:schemeClr val="bg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Egyenes összekötő nyíllal 36">
                        <a:extLst>
                          <a:ext uri="{FF2B5EF4-FFF2-40B4-BE49-F238E27FC236}">
                            <a16:creationId xmlns:a16="http://schemas.microsoft.com/office/drawing/2014/main" id="{D8B14E8A-4C5B-125C-FBB4-034AE772BFB6}"/>
                          </a:ext>
                        </a:extLst>
                      </p:cNvPr>
                      <p:cNvCxnSpPr>
                        <a:stCxn id="33" idx="2"/>
                        <a:endCxn id="34" idx="1"/>
                      </p:cNvCxnSpPr>
                      <p:nvPr/>
                    </p:nvCxnSpPr>
                    <p:spPr>
                      <a:xfrm>
                        <a:off x="2412173" y="-333"/>
                        <a:ext cx="1184222" cy="132997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bg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Egyenes összekötő nyíllal 37">
                        <a:extLst>
                          <a:ext uri="{FF2B5EF4-FFF2-40B4-BE49-F238E27FC236}">
                            <a16:creationId xmlns:a16="http://schemas.microsoft.com/office/drawing/2014/main" id="{A46A3F14-BBCC-6151-371E-6E2486D8487E}"/>
                          </a:ext>
                        </a:extLst>
                      </p:cNvPr>
                      <p:cNvCxnSpPr>
                        <a:stCxn id="32" idx="3"/>
                        <a:endCxn id="34" idx="1"/>
                      </p:cNvCxnSpPr>
                      <p:nvPr/>
                    </p:nvCxnSpPr>
                    <p:spPr>
                      <a:xfrm flipV="1">
                        <a:off x="778269" y="1329639"/>
                        <a:ext cx="2818126" cy="5282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bg1"/>
                        </a:solidFill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3" name="Csoportba foglalás 23">
                    <a:extLst>
                      <a:ext uri="{FF2B5EF4-FFF2-40B4-BE49-F238E27FC236}">
                        <a16:creationId xmlns:a16="http://schemas.microsoft.com/office/drawing/2014/main" id="{F37C7F14-92F8-446F-2676-3383D2CC4E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85360" y="1600200"/>
                    <a:ext cx="350520" cy="594360"/>
                    <a:chOff x="-106680" y="-7620"/>
                    <a:chExt cx="350520" cy="594360"/>
                  </a:xfrm>
                </p:grpSpPr>
                <p:sp>
                  <p:nvSpPr>
                    <p:cNvPr id="30" name="Ellipszis 29">
                      <a:extLst>
                        <a:ext uri="{FF2B5EF4-FFF2-40B4-BE49-F238E27FC236}">
                          <a16:creationId xmlns:a16="http://schemas.microsoft.com/office/drawing/2014/main" id="{68254A90-45EA-982B-8E0A-E7B6054BF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893" y="-7676"/>
                      <a:ext cx="347563" cy="34338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hu-HU"/>
                    </a:p>
                  </p:txBody>
                </p:sp>
                <p:cxnSp>
                  <p:nvCxnSpPr>
                    <p:cNvPr id="31" name="Egyenes összekötő nyíllal 30">
                      <a:extLst>
                        <a:ext uri="{FF2B5EF4-FFF2-40B4-BE49-F238E27FC236}">
                          <a16:creationId xmlns:a16="http://schemas.microsoft.com/office/drawing/2014/main" id="{E02DB25F-409A-4617-E685-8F1DCCE9E734}"/>
                        </a:ext>
                      </a:extLst>
                    </p:cNvPr>
                    <p:cNvCxnSpPr>
                      <a:stCxn id="30" idx="4"/>
                      <a:endCxn id="34" idx="0"/>
                    </p:cNvCxnSpPr>
                    <p:nvPr/>
                  </p:nvCxnSpPr>
                  <p:spPr>
                    <a:xfrm flipH="1">
                      <a:off x="63306" y="335713"/>
                      <a:ext cx="5374" cy="250938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Csoportba foglalás 24">
                    <a:extLst>
                      <a:ext uri="{FF2B5EF4-FFF2-40B4-BE49-F238E27FC236}">
                        <a16:creationId xmlns:a16="http://schemas.microsoft.com/office/drawing/2014/main" id="{C25A6DC5-C112-EFE1-F337-F0936D3BA3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1020" y="1661160"/>
                    <a:ext cx="350520" cy="586740"/>
                    <a:chOff x="243840" y="0"/>
                    <a:chExt cx="350520" cy="586740"/>
                  </a:xfrm>
                </p:grpSpPr>
                <p:sp>
                  <p:nvSpPr>
                    <p:cNvPr id="28" name="Ellipszis 28">
                      <a:extLst>
                        <a:ext uri="{FF2B5EF4-FFF2-40B4-BE49-F238E27FC236}">
                          <a16:creationId xmlns:a16="http://schemas.microsoft.com/office/drawing/2014/main" id="{DC8EAE4F-4A0E-87B2-935D-F924BDDA15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840" y="0"/>
                      <a:ext cx="350520" cy="3429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hu-HU" altLang="hu-HU" sz="1800">
                        <a:solidFill>
                          <a:srgbClr val="000000"/>
                        </a:solidFill>
                        <a:latin typeface="Gill Sans MT" panose="020B0502020104020203" pitchFamily="34" charset="-18"/>
                        <a:ea typeface="Gill Sans MT" panose="020B0502020104020203" pitchFamily="34" charset="-18"/>
                        <a:cs typeface="Gill Sans MT" panose="020B0502020104020203" pitchFamily="34" charset="-18"/>
                      </a:endParaRPr>
                    </a:p>
                  </p:txBody>
                </p:sp>
                <p:cxnSp>
                  <p:nvCxnSpPr>
                    <p:cNvPr id="29" name="Egyenes összekötő nyíllal 29">
                      <a:extLst>
                        <a:ext uri="{FF2B5EF4-FFF2-40B4-BE49-F238E27FC236}">
                          <a16:creationId xmlns:a16="http://schemas.microsoft.com/office/drawing/2014/main" id="{F1C8FD46-4C10-39A3-40E6-1D41EE938619}"/>
                        </a:ext>
                      </a:extLst>
                    </p:cNvPr>
                    <p:cNvCxnSpPr>
                      <a:cxnSpLocks noChangeShapeType="1"/>
                      <a:stCxn id="28" idx="4"/>
                      <a:endCxn id="32" idx="0"/>
                    </p:cNvCxnSpPr>
                    <p:nvPr/>
                  </p:nvCxnSpPr>
                  <p:spPr bwMode="auto">
                    <a:xfrm flipH="1">
                      <a:off x="415290" y="342900"/>
                      <a:ext cx="3810" cy="243840"/>
                    </a:xfrm>
                    <a:prstGeom prst="straightConnector1">
                      <a:avLst/>
                    </a:prstGeom>
                    <a:noFill/>
                    <a:ln w="6350" algn="ctr">
                      <a:solidFill>
                        <a:schemeClr val="bg1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25" name="Csoportba foglalás 25">
                    <a:extLst>
                      <a:ext uri="{FF2B5EF4-FFF2-40B4-BE49-F238E27FC236}">
                        <a16:creationId xmlns:a16="http://schemas.microsoft.com/office/drawing/2014/main" id="{751AFF41-F45D-A621-95D3-27E5246E8A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5600" y="0"/>
                    <a:ext cx="350520" cy="632460"/>
                    <a:chOff x="-45720" y="0"/>
                    <a:chExt cx="350520" cy="632460"/>
                  </a:xfrm>
                </p:grpSpPr>
                <p:sp>
                  <p:nvSpPr>
                    <p:cNvPr id="26" name="Ellipszis 26">
                      <a:extLst>
                        <a:ext uri="{FF2B5EF4-FFF2-40B4-BE49-F238E27FC236}">
                          <a16:creationId xmlns:a16="http://schemas.microsoft.com/office/drawing/2014/main" id="{200AA412-6C29-9656-6930-38AF488309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45720" y="0"/>
                      <a:ext cx="350520" cy="3429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hu-HU" altLang="hu-HU" sz="1800">
                        <a:solidFill>
                          <a:srgbClr val="000000"/>
                        </a:solidFill>
                        <a:latin typeface="Gill Sans MT" panose="020B0502020104020203" pitchFamily="34" charset="-18"/>
                        <a:ea typeface="Gill Sans MT" panose="020B0502020104020203" pitchFamily="34" charset="-18"/>
                        <a:cs typeface="Gill Sans MT" panose="020B0502020104020203" pitchFamily="34" charset="-18"/>
                      </a:endParaRPr>
                    </a:p>
                  </p:txBody>
                </p:sp>
                <p:cxnSp>
                  <p:nvCxnSpPr>
                    <p:cNvPr id="27" name="Egyenes összekötő nyíllal 27">
                      <a:extLst>
                        <a:ext uri="{FF2B5EF4-FFF2-40B4-BE49-F238E27FC236}">
                          <a16:creationId xmlns:a16="http://schemas.microsoft.com/office/drawing/2014/main" id="{1E2A21B7-8031-C075-EFFD-318F4C6D3E93}"/>
                        </a:ext>
                      </a:extLst>
                    </p:cNvPr>
                    <p:cNvCxnSpPr>
                      <a:cxnSpLocks noChangeShapeType="1"/>
                      <a:stCxn id="26" idx="4"/>
                      <a:endCxn id="33" idx="0"/>
                    </p:cNvCxnSpPr>
                    <p:nvPr/>
                  </p:nvCxnSpPr>
                  <p:spPr bwMode="auto">
                    <a:xfrm flipH="1">
                      <a:off x="118110" y="342900"/>
                      <a:ext cx="11430" cy="289560"/>
                    </a:xfrm>
                    <a:prstGeom prst="straightConnector1">
                      <a:avLst/>
                    </a:prstGeom>
                    <a:noFill/>
                    <a:ln w="6350" algn="ctr">
                      <a:solidFill>
                        <a:schemeClr val="bg1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sp>
              <p:nvSpPr>
                <p:cNvPr id="16" name="Szövegdoboz 12">
                  <a:extLst>
                    <a:ext uri="{FF2B5EF4-FFF2-40B4-BE49-F238E27FC236}">
                      <a16:creationId xmlns:a16="http://schemas.microsoft.com/office/drawing/2014/main" id="{19C7646A-4739-9103-06F3-06693B047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1020" y="1661160"/>
                  <a:ext cx="693420" cy="403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just" eaLnBrk="1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</a:pPr>
                  <a:r>
                    <a:rPr lang="hu-HU" altLang="hu-HU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e1</a:t>
                  </a:r>
                  <a:endParaRPr lang="hu-HU" altLang="hu-HU" sz="12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Szövegdoboz 12">
                  <a:extLst>
                    <a:ext uri="{FF2B5EF4-FFF2-40B4-BE49-F238E27FC236}">
                      <a16:creationId xmlns:a16="http://schemas.microsoft.com/office/drawing/2014/main" id="{E3108785-FA01-2808-ADC7-3AA14EC574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95600" y="0"/>
                  <a:ext cx="693420" cy="403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just" eaLnBrk="1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</a:pPr>
                  <a:r>
                    <a:rPr lang="hu-HU" altLang="hu-HU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e2</a:t>
                  </a:r>
                  <a:endParaRPr lang="hu-HU" altLang="hu-HU" sz="12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Szövegdoboz 12">
                  <a:extLst>
                    <a:ext uri="{FF2B5EF4-FFF2-40B4-BE49-F238E27FC236}">
                      <a16:creationId xmlns:a16="http://schemas.microsoft.com/office/drawing/2014/main" id="{37E14B0D-7C69-4692-9499-67EF036390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85360" y="1615440"/>
                  <a:ext cx="693420" cy="403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rgbClr val="8AD0D6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just" eaLnBrk="1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</a:pPr>
                  <a:r>
                    <a:rPr lang="hu-HU" altLang="hu-HU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e3</a:t>
                  </a:r>
                  <a:endParaRPr lang="hu-HU" altLang="hu-HU" sz="12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9" name="Csoportba foglalás 19">
                  <a:extLst>
                    <a:ext uri="{FF2B5EF4-FFF2-40B4-BE49-F238E27FC236}">
                      <a16:creationId xmlns:a16="http://schemas.microsoft.com/office/drawing/2014/main" id="{AB689C27-F4BB-1F77-E1A4-05729CBCAB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4330" y="693087"/>
                  <a:ext cx="3253539" cy="1966293"/>
                  <a:chOff x="217370" y="-333"/>
                  <a:chExt cx="3253539" cy="1966293"/>
                </a:xfrm>
              </p:grpSpPr>
              <p:sp>
                <p:nvSpPr>
                  <p:cNvPr id="20" name="Szövegdoboz 12">
                    <a:extLst>
                      <a:ext uri="{FF2B5EF4-FFF2-40B4-BE49-F238E27FC236}">
                        <a16:creationId xmlns:a16="http://schemas.microsoft.com/office/drawing/2014/main" id="{B8AAD059-FAEC-903A-64A8-B96F22981BA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370" y="-333"/>
                    <a:ext cx="1661160" cy="4038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1pPr>
                    <a:lvl2pPr marL="742950" indent="-28575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2pPr>
                    <a:lvl3pPr marL="11430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6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3pPr>
                    <a:lvl4pPr marL="16002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4pPr>
                    <a:lvl5pPr marL="20574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5pPr>
                    <a:lvl6pPr marL="25146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6pPr>
                    <a:lvl7pPr marL="29718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7pPr>
                    <a:lvl8pPr marL="34290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8pPr>
                    <a:lvl9pPr marL="38862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9pPr>
                  </a:lstStyle>
                  <a:p>
                    <a:pPr algn="just" ea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</a:pPr>
                    <a:r>
                      <a:rPr lang="hu-HU" altLang="hu-H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Járművek</a:t>
                    </a:r>
                    <a:endParaRPr lang="hu-HU" altLang="hu-HU" sz="1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Szövegdoboz 12">
                    <a:extLst>
                      <a:ext uri="{FF2B5EF4-FFF2-40B4-BE49-F238E27FC236}">
                        <a16:creationId xmlns:a16="http://schemas.microsoft.com/office/drawing/2014/main" id="{9558DF6B-F8C3-CB13-0FD2-05B95033973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09749" y="1562100"/>
                    <a:ext cx="1661160" cy="4038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20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1pPr>
                    <a:lvl2pPr marL="742950" indent="-28575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2pPr>
                    <a:lvl3pPr marL="11430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6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3pPr>
                    <a:lvl4pPr marL="16002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4pPr>
                    <a:lvl5pPr marL="2057400" indent="-228600">
                      <a:spcBef>
                        <a:spcPts val="1000"/>
                      </a:spcBef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5pPr>
                    <a:lvl6pPr marL="25146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6pPr>
                    <a:lvl7pPr marL="29718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7pPr>
                    <a:lvl8pPr marL="34290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8pPr>
                    <a:lvl9pPr marL="3886200" indent="-228600" defTabSz="457200" fontAlgn="base">
                      <a:spcBef>
                        <a:spcPts val="1000"/>
                      </a:spcBef>
                      <a:spcAft>
                        <a:spcPct val="0"/>
                      </a:spcAft>
                      <a:buClr>
                        <a:srgbClr val="8AD0D6"/>
                      </a:buClr>
                      <a:buSzPct val="80000"/>
                      <a:buFont typeface="Wingdings 3" panose="05040102010807070707" pitchFamily="18" charset="2"/>
                      <a:buChar char=""/>
                      <a:defRPr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defRPr>
                    </a:lvl9pPr>
                  </a:lstStyle>
                  <a:p>
                    <a:pPr algn="just" ea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</a:pPr>
                    <a:r>
                      <a:rPr lang="hu-HU" altLang="hu-H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Töltési hajlandóság</a:t>
                    </a:r>
                    <a:endParaRPr lang="hu-HU" altLang="hu-HU" sz="1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4" name="Szövegdoboz 12">
                <a:extLst>
                  <a:ext uri="{FF2B5EF4-FFF2-40B4-BE49-F238E27FC236}">
                    <a16:creationId xmlns:a16="http://schemas.microsoft.com/office/drawing/2014/main" id="{DF066785-CF17-393E-9831-AB8E96FD20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392" y="2293621"/>
                <a:ext cx="1717282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</a:pPr>
                <a:r>
                  <a:rPr lang="hu-HU" altLang="hu-HU" sz="11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Töltők</a:t>
                </a:r>
                <a:endParaRPr lang="hu-HU" altLang="hu-HU" sz="12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Szövegdoboz 17">
              <a:extLst>
                <a:ext uri="{FF2B5EF4-FFF2-40B4-BE49-F238E27FC236}">
                  <a16:creationId xmlns:a16="http://schemas.microsoft.com/office/drawing/2014/main" id="{F8279A8A-5442-2D7B-60F8-7C67E4CED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746" y="-65178"/>
              <a:ext cx="495300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.39</a:t>
              </a:r>
            </a:p>
          </p:txBody>
        </p:sp>
        <p:sp>
          <p:nvSpPr>
            <p:cNvPr id="8" name="Szövegdoboz 17">
              <a:extLst>
                <a:ext uri="{FF2B5EF4-FFF2-40B4-BE49-F238E27FC236}">
                  <a16:creationId xmlns:a16="http://schemas.microsoft.com/office/drawing/2014/main" id="{FF1993D7-5E21-4CE6-BEE3-BE4660BE4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980" y="1524000"/>
              <a:ext cx="495300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.79</a:t>
              </a:r>
            </a:p>
          </p:txBody>
        </p:sp>
        <p:sp>
          <p:nvSpPr>
            <p:cNvPr id="9" name="Szövegdoboz 17">
              <a:extLst>
                <a:ext uri="{FF2B5EF4-FFF2-40B4-BE49-F238E27FC236}">
                  <a16:creationId xmlns:a16="http://schemas.microsoft.com/office/drawing/2014/main" id="{95D9F417-4769-FC52-74F2-111D2794B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" y="1600200"/>
              <a:ext cx="495300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.49</a:t>
              </a:r>
            </a:p>
          </p:txBody>
        </p:sp>
        <p:sp>
          <p:nvSpPr>
            <p:cNvPr id="10" name="Szövegdoboz 17">
              <a:extLst>
                <a:ext uri="{FF2B5EF4-FFF2-40B4-BE49-F238E27FC236}">
                  <a16:creationId xmlns:a16="http://schemas.microsoft.com/office/drawing/2014/main" id="{E2209771-4ECF-086F-AD2F-85BA18F2C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300" y="1592580"/>
              <a:ext cx="495300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.00</a:t>
              </a:r>
            </a:p>
          </p:txBody>
        </p:sp>
        <p:sp>
          <p:nvSpPr>
            <p:cNvPr id="11" name="Szövegdoboz 17">
              <a:extLst>
                <a:ext uri="{FF2B5EF4-FFF2-40B4-BE49-F238E27FC236}">
                  <a16:creationId xmlns:a16="http://schemas.microsoft.com/office/drawing/2014/main" id="{C4CDA7E6-F3F1-8B66-1B29-5A0F10607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360" y="1729740"/>
              <a:ext cx="495300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.06</a:t>
              </a:r>
            </a:p>
          </p:txBody>
        </p:sp>
        <p:sp>
          <p:nvSpPr>
            <p:cNvPr id="12" name="Szövegdoboz 17">
              <a:extLst>
                <a:ext uri="{FF2B5EF4-FFF2-40B4-BE49-F238E27FC236}">
                  <a16:creationId xmlns:a16="http://schemas.microsoft.com/office/drawing/2014/main" id="{5863116E-8902-BE9F-5FF2-1ECC0FED7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2423160"/>
              <a:ext cx="594360" cy="37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</a:pPr>
              <a:r>
                <a:rPr lang="hu-HU" altLang="hu-HU" sz="1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.27</a:t>
              </a:r>
            </a:p>
          </p:txBody>
        </p:sp>
      </p:grpSp>
      <p:pic>
        <p:nvPicPr>
          <p:cNvPr id="40" name="Kép 39">
            <a:extLst>
              <a:ext uri="{FF2B5EF4-FFF2-40B4-BE49-F238E27FC236}">
                <a16:creationId xmlns:a16="http://schemas.microsoft.com/office/drawing/2014/main" id="{59A285C2-E162-8FC0-5EAE-5BEE5FF1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9" y="2772339"/>
            <a:ext cx="6916085" cy="2374178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0835AC9-F1B9-D9E1-87C0-7E5785AA0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0341" y="576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3174" y="353644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sz="6400" dirty="0"/>
              <a:t>Eredmények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4" y="1655153"/>
            <a:ext cx="11212512" cy="3708400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Y és Z generációs érdeklődés,</a:t>
            </a:r>
          </a:p>
          <a:p>
            <a:r>
              <a:rPr lang="hu-HU" sz="2400" dirty="0">
                <a:solidFill>
                  <a:schemeClr val="bg1"/>
                </a:solidFill>
              </a:rPr>
              <a:t>Szolgáltatás fejlesztések,</a:t>
            </a:r>
          </a:p>
          <a:p>
            <a:r>
              <a:rPr lang="hu-HU" sz="2400" dirty="0">
                <a:solidFill>
                  <a:schemeClr val="bg1"/>
                </a:solidFill>
              </a:rPr>
              <a:t>Töltési infrastruktúra vegyítésé,</a:t>
            </a:r>
          </a:p>
          <a:p>
            <a:r>
              <a:rPr lang="hu-HU" sz="2400" dirty="0">
                <a:solidFill>
                  <a:schemeClr val="bg1"/>
                </a:solidFill>
              </a:rPr>
              <a:t>Lokalizációs hiányok,</a:t>
            </a:r>
          </a:p>
          <a:p>
            <a:r>
              <a:rPr lang="hu-HU" sz="2400" dirty="0">
                <a:solidFill>
                  <a:schemeClr val="bg1"/>
                </a:solidFill>
              </a:rPr>
              <a:t>Karbantartási szolgáltatások,</a:t>
            </a:r>
          </a:p>
          <a:p>
            <a:r>
              <a:rPr lang="hu-HU" sz="2400" dirty="0">
                <a:solidFill>
                  <a:schemeClr val="bg1"/>
                </a:solidFill>
              </a:rPr>
              <a:t>Generációs eredmények.</a:t>
            </a: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2D85E1F-A452-0D62-3D1A-AA40D62ED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481" y="1365674"/>
            <a:ext cx="5658498" cy="3182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3B473C8-03B5-95EF-03BB-A6076AF81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8641" y="5209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111</TotalTime>
  <Words>209</Words>
  <Application>Microsoft Office PowerPoint</Application>
  <PresentationFormat>Szélesvásznú</PresentationFormat>
  <Paragraphs>50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6" baseType="lpstr">
      <vt:lpstr>Arial</vt:lpstr>
      <vt:lpstr>Calibri</vt:lpstr>
      <vt:lpstr>Century Gothic</vt:lpstr>
      <vt:lpstr>Gill Sans MT</vt:lpstr>
      <vt:lpstr>Open Sans</vt:lpstr>
      <vt:lpstr>Open Sans Light</vt:lpstr>
      <vt:lpstr>System Font Regular</vt:lpstr>
      <vt:lpstr>Times New Roman</vt:lpstr>
      <vt:lpstr>Wingdings 3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Elektromos autó töltőállomások fogyasztói vizsgálata</vt:lpstr>
      <vt:lpstr>Kutatásom célja</vt:lpstr>
      <vt:lpstr>Szakirodalmi kutatás</vt:lpstr>
      <vt:lpstr>Kutatás módszertana</vt:lpstr>
      <vt:lpstr>PowerPoint-bemutató</vt:lpstr>
      <vt:lpstr>A fogyasztók által meghatározott extra elvárások töltőkkel szemben.</vt:lpstr>
      <vt:lpstr>PowerPoint-bemutató</vt:lpstr>
      <vt:lpstr>SEM elemzés</vt:lpstr>
      <vt:lpstr>Eredmények</vt:lpstr>
      <vt:lpstr>Köszönöm a megtisztelő figyelmet!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Viktor Patrik</cp:lastModifiedBy>
  <cp:revision>9</cp:revision>
  <dcterms:created xsi:type="dcterms:W3CDTF">2020-09-22T13:16:24Z</dcterms:created>
  <dcterms:modified xsi:type="dcterms:W3CDTF">2024-05-30T20:23:13Z</dcterms:modified>
</cp:coreProperties>
</file>