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11" r:id="rId3"/>
    <p:sldMasterId id="2147483726" r:id="rId4"/>
    <p:sldMasterId id="2147483743" r:id="rId5"/>
    <p:sldMasterId id="2147483762" r:id="rId6"/>
    <p:sldMasterId id="2147483778" r:id="rId7"/>
  </p:sldMasterIdLst>
  <p:notesMasterIdLst>
    <p:notesMasterId r:id="rId18"/>
  </p:notesMasterIdLst>
  <p:sldIdLst>
    <p:sldId id="256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76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6F70-7E62-4472-B209-AC57B0F75A5B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3DBF-CB09-4847-ADCA-8E0E05826D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1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19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71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0473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52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432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42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91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17593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09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28827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514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20247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426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58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7765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466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011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623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97904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0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62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28281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88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64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7441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45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16529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1897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409370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69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42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996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7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258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F6CFDB0-C6A3-4642-9ABE-6AF9116CA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775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958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FEA123C-DA4F-C34C-89AC-82D083FCB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E42308-C415-BF4C-B9D2-0C85E64A8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461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A2910B-2D1C-7D45-8F95-5E9B3C868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8606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1143C3C-52B9-A947-8BCA-B29F0A072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75F3DFE-DFCB-1D4A-B094-B28023281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75156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44393-3C59-C441-887A-DAAB726EA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1260475"/>
            <a:ext cx="5437187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130D81-4595-FB40-8DF0-C67291BD7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5253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7CDFBE-C7DA-5D45-9470-443262647D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4923" y="1260475"/>
            <a:ext cx="542169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C20A9F-4B68-FB47-B6BA-A6EAA29FC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DFF3-BD6A-2746-BD0D-7303220D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36" y="1270648"/>
            <a:ext cx="5409069" cy="10248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57513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3F9E9D-3034-8345-837C-D9589E54C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4739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EC3EE40-8A73-1B41-9CC1-66E8FFC64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7123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595CA-2A3E-994F-B8BF-D3169A936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0BA7932-8483-2A43-81FA-5BB458D6A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604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2457450"/>
            <a:ext cx="54213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CCC7506-CF33-3747-B567-8E21C5598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792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886" y="1260475"/>
            <a:ext cx="5421312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059D531-7DBA-7C4E-8AE6-5481CF068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5820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55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2457450"/>
            <a:ext cx="5437188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75E847A-C026-4942-8745-18C8E58C7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388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3" y="1284128"/>
            <a:ext cx="5416551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1260475"/>
            <a:ext cx="5437188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C720B8B-49C2-1847-9D7B-781B1B4FA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676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43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253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0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630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890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5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8021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29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151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1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152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805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11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023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442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34956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2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7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40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12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47930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4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51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4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9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9139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2499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3985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1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5139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8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8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909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3947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43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4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023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005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4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4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6719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0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3958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998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05759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D13265F-B3AB-F045-A99A-7F22CFB613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1906" y="15240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01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3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99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05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547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1589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770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4221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6791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661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4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9074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4081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8320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879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2409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55858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8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64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9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1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DDFAAF8-81DF-4CAA-BF2F-0E25C3CDF8C1}" type="datetimeFigureOut">
              <a:rPr lang="hu-HU" smtClean="0"/>
              <a:t>2024. 05. 28.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4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41" r:id="rId15"/>
    <p:sldLayoutId id="21474837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0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Statisztikai és lágyszámítási módszerek alkalmazása a festékérzékenyített napelem cella teljesítményének optimalizálására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Szerző: Varga Zoltán</a:t>
            </a:r>
          </a:p>
          <a:p>
            <a:r>
              <a:rPr lang="hu-HU" dirty="0"/>
              <a:t>Témavezető: Dr. habil. Rácz Ervin</a:t>
            </a:r>
          </a:p>
          <a:p>
            <a:r>
              <a:rPr lang="hu-HU" dirty="0"/>
              <a:t>Neumann János Informatikai Kar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7CC02B7-1D19-EE8C-58D1-602964CFA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pic>
        <p:nvPicPr>
          <p:cNvPr id="4" name="Audio Recording 2024. máj. 28. 18:39:07">
            <a:hlinkClick r:id="" action="ppaction://media"/>
            <a:extLst>
              <a:ext uri="{FF2B5EF4-FFF2-40B4-BE49-F238E27FC236}">
                <a16:creationId xmlns:a16="http://schemas.microsoft.com/office/drawing/2014/main" id="{BFC11549-A0BB-9440-66C8-1C0337106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Köszönöm szépen a megtisztelő figyelmet!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7CC02B7-1D19-EE8C-58D1-602964CFA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pic>
        <p:nvPicPr>
          <p:cNvPr id="3" name="Audio Recording 2024. máj. 28. 18:39:30">
            <a:hlinkClick r:id="" action="ppaction://media"/>
            <a:extLst>
              <a:ext uri="{FF2B5EF4-FFF2-40B4-BE49-F238E27FC236}">
                <a16:creationId xmlns:a16="http://schemas.microsoft.com/office/drawing/2014/main" id="{94D5072F-6D15-AAF2-E596-D49B740B4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Bevezető - Célkitűzés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1EFDA09-34D2-DBE7-0DD0-7103EB04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703"/>
            <a:ext cx="3571873" cy="2574041"/>
          </a:xfrm>
          <a:prstGeom prst="rect">
            <a:avLst/>
          </a:prstGeom>
        </p:spPr>
      </p:pic>
      <p:pic>
        <p:nvPicPr>
          <p:cNvPr id="5" name="Kép 4" descr="A képen kültéri, épület, ketrec látható&#10;&#10;Automatikusan generált leírás">
            <a:extLst>
              <a:ext uri="{FF2B5EF4-FFF2-40B4-BE49-F238E27FC236}">
                <a16:creationId xmlns:a16="http://schemas.microsoft.com/office/drawing/2014/main" id="{FF011303-6174-853F-B4C1-59E322628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8744"/>
            <a:ext cx="3571874" cy="2037647"/>
          </a:xfrm>
          <a:prstGeom prst="rect">
            <a:avLst/>
          </a:prstGeom>
        </p:spPr>
      </p:pic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E0ECA222-A8E7-7F0A-8AD6-3EB2A2ED2D62}"/>
              </a:ext>
            </a:extLst>
          </p:cNvPr>
          <p:cNvGrpSpPr/>
          <p:nvPr/>
        </p:nvGrpSpPr>
        <p:grpSpPr>
          <a:xfrm>
            <a:off x="4017820" y="1500518"/>
            <a:ext cx="7908113" cy="3856963"/>
            <a:chOff x="158144" y="0"/>
            <a:chExt cx="5650777" cy="3139321"/>
          </a:xfrm>
          <a:solidFill>
            <a:srgbClr val="FCAF17">
              <a:alpha val="29804"/>
            </a:srgbClr>
          </a:solidFill>
        </p:grpSpPr>
        <p:sp>
          <p:nvSpPr>
            <p:cNvPr id="8" name="Lekerekített téglalap 7">
              <a:extLst>
                <a:ext uri="{FF2B5EF4-FFF2-40B4-BE49-F238E27FC236}">
                  <a16:creationId xmlns:a16="http://schemas.microsoft.com/office/drawing/2014/main" id="{7F79AD52-EAB9-604F-1B1C-7EE02ED9DB7F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Lekerekített téglalap 4">
              <a:extLst>
                <a:ext uri="{FF2B5EF4-FFF2-40B4-BE49-F238E27FC236}">
                  <a16:creationId xmlns:a16="http://schemas.microsoft.com/office/drawing/2014/main" id="{FCD555D6-0F48-89C8-A63B-ADDF53E67D1A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Célomul</a:t>
              </a:r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tűztem ki, hogy kísérleti adataimat feldolgozom és a cella teljesítményét a hőmérséklet függvényében statisztikai eljárás alkalmazásával értékelem.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hu-H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További célom még, hogy átfogó irodalomkutatást hajtok végre, melynek célja, hogy a releváns eredményeket szisztematikusan összegyűjtsem.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hu-H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Ezen adatgyűjtési folyamat eredményeképpen adatbázist fejlesztek, majd a létrehozott adatbázist felhasználva gépi tanulási modellt implementálok, hogy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predikciót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végezzek a festékérzékenyített napelem cella villamos paramétereinek meghatározására.</a:t>
              </a:r>
              <a:endParaRPr lang="hu-HU" dirty="0">
                <a:solidFill>
                  <a:srgbClr val="FCAF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6" name="Audio Recording 2024. máj. 28. 18:49:56">
            <a:hlinkClick r:id="" action="ppaction://media"/>
            <a:extLst>
              <a:ext uri="{FF2B5EF4-FFF2-40B4-BE49-F238E27FC236}">
                <a16:creationId xmlns:a16="http://schemas.microsoft.com/office/drawing/2014/main" id="{40D794FD-69BF-7ECA-2C7D-611EA212BE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9200" y="-626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diagram, Betűtípus látható&#10;&#10;Automatikusan generált leírás">
            <a:extLst>
              <a:ext uri="{FF2B5EF4-FFF2-40B4-BE49-F238E27FC236}">
                <a16:creationId xmlns:a16="http://schemas.microsoft.com/office/drawing/2014/main" id="{653DE57A-BC30-9545-B352-373E60123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19" y="1510531"/>
            <a:ext cx="4754409" cy="414250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Elemzési módszerek és szimulációs eljárások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C8D349D2-1DF2-EC4B-2DBA-D52C259A5A8B}"/>
              </a:ext>
            </a:extLst>
          </p:cNvPr>
          <p:cNvGrpSpPr/>
          <p:nvPr/>
        </p:nvGrpSpPr>
        <p:grpSpPr>
          <a:xfrm>
            <a:off x="57314" y="1747069"/>
            <a:ext cx="6309619" cy="694675"/>
            <a:chOff x="158144" y="0"/>
            <a:chExt cx="5650777" cy="3139321"/>
          </a:xfrm>
          <a:solidFill>
            <a:srgbClr val="9AD1F0"/>
          </a:solidFill>
        </p:grpSpPr>
        <p:sp>
          <p:nvSpPr>
            <p:cNvPr id="21" name="Lekerekített téglalap 20">
              <a:extLst>
                <a:ext uri="{FF2B5EF4-FFF2-40B4-BE49-F238E27FC236}">
                  <a16:creationId xmlns:a16="http://schemas.microsoft.com/office/drawing/2014/main" id="{606BD2F6-57DB-D84B-4AEB-C37F24DC11FC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2" name="Lekerekített téglalap 4">
              <a:extLst>
                <a:ext uri="{FF2B5EF4-FFF2-40B4-BE49-F238E27FC236}">
                  <a16:creationId xmlns:a16="http://schemas.microsoft.com/office/drawing/2014/main" id="{E0C1FDDF-74AA-4EE2-6F64-499689DA2F13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Nyers adatokpontok elemzése</a:t>
              </a:r>
            </a:p>
          </p:txBody>
        </p:sp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BE5ABD99-A8CC-6D86-8220-815659314580}"/>
              </a:ext>
            </a:extLst>
          </p:cNvPr>
          <p:cNvGrpSpPr/>
          <p:nvPr/>
        </p:nvGrpSpPr>
        <p:grpSpPr>
          <a:xfrm>
            <a:off x="57314" y="2691959"/>
            <a:ext cx="6309619" cy="1763514"/>
            <a:chOff x="158144" y="0"/>
            <a:chExt cx="5650777" cy="3139321"/>
          </a:xfrm>
          <a:solidFill>
            <a:srgbClr val="FCAF17">
              <a:alpha val="20000"/>
            </a:srgbClr>
          </a:solidFill>
        </p:grpSpPr>
        <p:sp>
          <p:nvSpPr>
            <p:cNvPr id="25" name="Lekerekített téglalap 24">
              <a:extLst>
                <a:ext uri="{FF2B5EF4-FFF2-40B4-BE49-F238E27FC236}">
                  <a16:creationId xmlns:a16="http://schemas.microsoft.com/office/drawing/2014/main" id="{1C644376-8CB5-3644-B85E-84535857B9A9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Lekerekített téglalap 4">
              <a:extLst>
                <a:ext uri="{FF2B5EF4-FFF2-40B4-BE49-F238E27FC236}">
                  <a16:creationId xmlns:a16="http://schemas.microsoft.com/office/drawing/2014/main" id="{1AB61EA4-E96E-AD54-C0C8-34F910382040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Időfüggő mérések kiértékelése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MatLab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rutin tervezése és elkészítése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Nem-parametrikus regressziós adatsimítási eljárás: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Locally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Estimated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Scatterplot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Smoothing</a:t>
              </a:r>
              <a:endParaRPr lang="hu-H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Audio Recording 2024. máj. 28. 18:51:33">
            <a:hlinkClick r:id="" action="ppaction://media"/>
            <a:extLst>
              <a:ext uri="{FF2B5EF4-FFF2-40B4-BE49-F238E27FC236}">
                <a16:creationId xmlns:a16="http://schemas.microsoft.com/office/drawing/2014/main" id="{E263C985-6F8B-2B01-49C4-14DAE9EBF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-726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Elemzési módszerek és szimulációs eljárások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BE5ABD99-A8CC-6D86-8220-815659314580}"/>
              </a:ext>
            </a:extLst>
          </p:cNvPr>
          <p:cNvGrpSpPr/>
          <p:nvPr/>
        </p:nvGrpSpPr>
        <p:grpSpPr>
          <a:xfrm>
            <a:off x="57314" y="2691958"/>
            <a:ext cx="3998105" cy="1722181"/>
            <a:chOff x="158144" y="0"/>
            <a:chExt cx="5650777" cy="3139321"/>
          </a:xfrm>
          <a:solidFill>
            <a:srgbClr val="FCAF17">
              <a:alpha val="20000"/>
            </a:srgbClr>
          </a:solidFill>
        </p:grpSpPr>
        <p:sp>
          <p:nvSpPr>
            <p:cNvPr id="25" name="Lekerekített téglalap 24">
              <a:extLst>
                <a:ext uri="{FF2B5EF4-FFF2-40B4-BE49-F238E27FC236}">
                  <a16:creationId xmlns:a16="http://schemas.microsoft.com/office/drawing/2014/main" id="{1C644376-8CB5-3644-B85E-84535857B9A9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Lekerekített téglalap 4">
              <a:extLst>
                <a:ext uri="{FF2B5EF4-FFF2-40B4-BE49-F238E27FC236}">
                  <a16:creationId xmlns:a16="http://schemas.microsoft.com/office/drawing/2014/main" id="{1AB61EA4-E96E-AD54-C0C8-34F910382040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Normalitás vizsgálat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Szóráshomogenitás vizsgálat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Varianciaanalízis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PostHoc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teszt</a:t>
              </a:r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F004D96F-B3B6-9498-67F8-658461ACB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70" y="1916642"/>
            <a:ext cx="7876816" cy="3938408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96887C-A839-07CC-D46F-5C6BCF1EBB61}"/>
              </a:ext>
            </a:extLst>
          </p:cNvPr>
          <p:cNvGrpSpPr/>
          <p:nvPr/>
        </p:nvGrpSpPr>
        <p:grpSpPr>
          <a:xfrm>
            <a:off x="57314" y="1749187"/>
            <a:ext cx="3998105" cy="694675"/>
            <a:chOff x="158144" y="0"/>
            <a:chExt cx="5650777" cy="3139321"/>
          </a:xfrm>
          <a:solidFill>
            <a:srgbClr val="9AD1F0"/>
          </a:solidFill>
        </p:grpSpPr>
        <p:sp>
          <p:nvSpPr>
            <p:cNvPr id="7" name="Lekerekített téglalap 6">
              <a:extLst>
                <a:ext uri="{FF2B5EF4-FFF2-40B4-BE49-F238E27FC236}">
                  <a16:creationId xmlns:a16="http://schemas.microsoft.com/office/drawing/2014/main" id="{77E43C1C-7E36-9055-549A-181CE9407CB1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Lekerekített téglalap 4">
              <a:extLst>
                <a:ext uri="{FF2B5EF4-FFF2-40B4-BE49-F238E27FC236}">
                  <a16:creationId xmlns:a16="http://schemas.microsoft.com/office/drawing/2014/main" id="{454498DB-3D63-8265-28A8-8443591AB7B3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Statisztikai megközelítés</a:t>
              </a:r>
            </a:p>
          </p:txBody>
        </p:sp>
      </p:grpSp>
      <p:pic>
        <p:nvPicPr>
          <p:cNvPr id="6" name="Audio Recording 2024. máj. 28. 18:53:51">
            <a:hlinkClick r:id="" action="ppaction://media"/>
            <a:extLst>
              <a:ext uri="{FF2B5EF4-FFF2-40B4-BE49-F238E27FC236}">
                <a16:creationId xmlns:a16="http://schemas.microsoft.com/office/drawing/2014/main" id="{5CB4FBDA-7008-2A11-0496-4F5B7FB7C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2327" y="-72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diagram, sor, Betűtípus látható&#10;&#10;Automatikusan generált leírás">
            <a:extLst>
              <a:ext uri="{FF2B5EF4-FFF2-40B4-BE49-F238E27FC236}">
                <a16:creationId xmlns:a16="http://schemas.microsoft.com/office/drawing/2014/main" id="{51DCF540-F8E4-B4DB-F1AF-0957353CE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1157246"/>
            <a:ext cx="6027695" cy="454350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Elemzési módszerek és szimulációs eljárások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BE5ABD99-A8CC-6D86-8220-815659314580}"/>
              </a:ext>
            </a:extLst>
          </p:cNvPr>
          <p:cNvGrpSpPr/>
          <p:nvPr/>
        </p:nvGrpSpPr>
        <p:grpSpPr>
          <a:xfrm>
            <a:off x="57314" y="2691958"/>
            <a:ext cx="5597847" cy="2961074"/>
            <a:chOff x="158144" y="0"/>
            <a:chExt cx="5650777" cy="3139321"/>
          </a:xfrm>
          <a:solidFill>
            <a:srgbClr val="FCAF17">
              <a:alpha val="20000"/>
            </a:srgbClr>
          </a:solidFill>
        </p:grpSpPr>
        <p:sp>
          <p:nvSpPr>
            <p:cNvPr id="25" name="Lekerekített téglalap 24">
              <a:extLst>
                <a:ext uri="{FF2B5EF4-FFF2-40B4-BE49-F238E27FC236}">
                  <a16:creationId xmlns:a16="http://schemas.microsoft.com/office/drawing/2014/main" id="{1C644376-8CB5-3644-B85E-84535857B9A9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Lekerekített téglalap 4">
              <a:extLst>
                <a:ext uri="{FF2B5EF4-FFF2-40B4-BE49-F238E27FC236}">
                  <a16:creationId xmlns:a16="http://schemas.microsoft.com/office/drawing/2014/main" id="{1AB61EA4-E96E-AD54-C0C8-34F910382040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Döntési fa (DF)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Véletlen erdő (RF)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-Legközelebbi szomszédok (KNN)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Vektortartó-gép (SVM)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Mesterséges neurális hálózat (ANN)</a:t>
              </a:r>
            </a:p>
            <a:p>
              <a:pPr algn="just"/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Input paraméterek:</a:t>
              </a:r>
            </a:p>
            <a:p>
              <a:pPr algn="just"/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Félvezető típusa; vastagsága; morfológiai szerkezet;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prekurzor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; festékanyag; szintézis hőmérséklete; szintézis ideje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96887C-A839-07CC-D46F-5C6BCF1EBB61}"/>
              </a:ext>
            </a:extLst>
          </p:cNvPr>
          <p:cNvGrpSpPr/>
          <p:nvPr/>
        </p:nvGrpSpPr>
        <p:grpSpPr>
          <a:xfrm>
            <a:off x="57314" y="1749187"/>
            <a:ext cx="5546660" cy="694675"/>
            <a:chOff x="158144" y="0"/>
            <a:chExt cx="5650777" cy="3139321"/>
          </a:xfrm>
          <a:solidFill>
            <a:srgbClr val="9AD1F0"/>
          </a:solidFill>
        </p:grpSpPr>
        <p:sp>
          <p:nvSpPr>
            <p:cNvPr id="7" name="Lekerekített téglalap 6">
              <a:extLst>
                <a:ext uri="{FF2B5EF4-FFF2-40B4-BE49-F238E27FC236}">
                  <a16:creationId xmlns:a16="http://schemas.microsoft.com/office/drawing/2014/main" id="{77E43C1C-7E36-9055-549A-181CE9407CB1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Lekerekített téglalap 4">
              <a:extLst>
                <a:ext uri="{FF2B5EF4-FFF2-40B4-BE49-F238E27FC236}">
                  <a16:creationId xmlns:a16="http://schemas.microsoft.com/office/drawing/2014/main" id="{454498DB-3D63-8265-28A8-8443591AB7B3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Machine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Learning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megközelítés</a:t>
              </a:r>
            </a:p>
          </p:txBody>
        </p:sp>
      </p:grpSp>
      <p:pic>
        <p:nvPicPr>
          <p:cNvPr id="4" name="Audio Recording 2024. máj. 28. 18:55:43">
            <a:hlinkClick r:id="" action="ppaction://media"/>
            <a:extLst>
              <a:ext uri="{FF2B5EF4-FFF2-40B4-BE49-F238E27FC236}">
                <a16:creationId xmlns:a16="http://schemas.microsoft.com/office/drawing/2014/main" id="{A7B6D6E7-A029-BBC1-EBC6-4374CB9AD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-207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C290254-1B53-3A8D-B557-DF178B981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2166315"/>
            <a:ext cx="6749878" cy="3370623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Eredmények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96887C-A839-07CC-D46F-5C6BCF1EBB61}"/>
              </a:ext>
            </a:extLst>
          </p:cNvPr>
          <p:cNvGrpSpPr/>
          <p:nvPr/>
        </p:nvGrpSpPr>
        <p:grpSpPr>
          <a:xfrm>
            <a:off x="57314" y="1244184"/>
            <a:ext cx="4243753" cy="694675"/>
            <a:chOff x="158144" y="0"/>
            <a:chExt cx="5650777" cy="3139321"/>
          </a:xfrm>
          <a:solidFill>
            <a:srgbClr val="9AD1F0"/>
          </a:solidFill>
        </p:grpSpPr>
        <p:sp>
          <p:nvSpPr>
            <p:cNvPr id="7" name="Lekerekített téglalap 6">
              <a:extLst>
                <a:ext uri="{FF2B5EF4-FFF2-40B4-BE49-F238E27FC236}">
                  <a16:creationId xmlns:a16="http://schemas.microsoft.com/office/drawing/2014/main" id="{77E43C1C-7E36-9055-549A-181CE9407CB1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Lekerekített téglalap 4">
              <a:extLst>
                <a:ext uri="{FF2B5EF4-FFF2-40B4-BE49-F238E27FC236}">
                  <a16:creationId xmlns:a16="http://schemas.microsoft.com/office/drawing/2014/main" id="{454498DB-3D63-8265-28A8-8443591AB7B3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Statisztikai vizsgálat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9A125CF6-0FCB-7913-D480-AA1C0FD52DC6}"/>
              </a:ext>
            </a:extLst>
          </p:cNvPr>
          <p:cNvGrpSpPr/>
          <p:nvPr/>
        </p:nvGrpSpPr>
        <p:grpSpPr>
          <a:xfrm>
            <a:off x="6862148" y="1506855"/>
            <a:ext cx="5442122" cy="4348647"/>
            <a:chOff x="158144" y="0"/>
            <a:chExt cx="5650777" cy="3139321"/>
          </a:xfrm>
          <a:solidFill>
            <a:srgbClr val="FCAF17">
              <a:alpha val="20000"/>
            </a:srgbClr>
          </a:solidFill>
        </p:grpSpPr>
        <p:sp>
          <p:nvSpPr>
            <p:cNvPr id="15" name="Lekerekített téglalap 14">
              <a:extLst>
                <a:ext uri="{FF2B5EF4-FFF2-40B4-BE49-F238E27FC236}">
                  <a16:creationId xmlns:a16="http://schemas.microsoft.com/office/drawing/2014/main" id="{9312481F-80F0-9578-ED32-A78A752B2013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Lekerekített téglalap 4">
                  <a:extLst>
                    <a:ext uri="{FF2B5EF4-FFF2-40B4-BE49-F238E27FC236}">
                      <a16:creationId xmlns:a16="http://schemas.microsoft.com/office/drawing/2014/main" id="{263D931D-8E3D-5589-60C0-86C05E619368}"/>
                    </a:ext>
                  </a:extLst>
                </p:cNvPr>
                <p:cNvSpPr txBox="1"/>
                <p:nvPr/>
              </p:nvSpPr>
              <p:spPr>
                <a:xfrm>
                  <a:off x="307637" y="184377"/>
                  <a:ext cx="5334444" cy="282865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algn="just"/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Normalitás és homogenitás vizsgálat</a:t>
                  </a: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Az egyes csoportokban a normalitás sérül. </a:t>
                  </a:r>
                  <a:endParaRPr lang="hu-HU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: A csoportok közötti varianciák egyenlők.</a:t>
                  </a: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 nullhipotézist megtartom 0,05 szignifikancia szint mellett, mert F(9,90)=0,811, </a:t>
                  </a:r>
                  <a:r>
                    <a:rPr lang="hu-HU" dirty="0" err="1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</a:t>
                  </a: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=0,607.</a:t>
                  </a:r>
                </a:p>
                <a:p>
                  <a:pPr algn="just"/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Kruskall-Wallis próba eredménye:</a:t>
                  </a:r>
                </a:p>
                <a:p>
                  <a:pPr algn="just"/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Kimutattam, hogy van szignifikáns különbség a csoportok között, azaz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hipotézist elutasítottam.</a:t>
                  </a:r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</a:p>
                <a:p>
                  <a:pPr algn="just"/>
                  <a:r>
                    <a:rPr lang="hu-HU" b="1" dirty="0" err="1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Bonferroni</a:t>
                  </a:r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korrekció eredménye:</a:t>
                  </a:r>
                </a:p>
                <a:p>
                  <a:pPr algn="just"/>
                  <a:r>
                    <a:rPr lang="hu-HU" dirty="0">
                      <a:solidFill>
                        <a:schemeClr val="tx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Olyan </a:t>
                  </a:r>
                  <a14:m>
                    <m:oMath xmlns:m="http://schemas.openxmlformats.org/officeDocument/2006/math">
                      <m:r>
                        <a:rPr lang="hu-H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7 °</m:t>
                      </m:r>
                      <m:r>
                        <a:rPr lang="hu-H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</m:oMath>
                  </a14:m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-os hőmérséklet-különbség esetén van szignifikáns különbség az MPP értékekben.</a:t>
                  </a:r>
                </a:p>
                <a:p>
                  <a:pPr algn="just"/>
                  <a:endParaRPr lang="hu-HU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Lekerekített téglalap 4">
                  <a:extLst>
                    <a:ext uri="{FF2B5EF4-FFF2-40B4-BE49-F238E27FC236}">
                      <a16:creationId xmlns:a16="http://schemas.microsoft.com/office/drawing/2014/main" id="{263D931D-8E3D-5589-60C0-86C05E619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37" y="184377"/>
                  <a:ext cx="5334444" cy="2828650"/>
                </a:xfrm>
                <a:prstGeom prst="rect">
                  <a:avLst/>
                </a:prstGeom>
                <a:blipFill>
                  <a:blip r:embed="rId6"/>
                  <a:stretch>
                    <a:fillRect l="-739" t="-4194" r="-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Audio Recording 2024. máj. 28. 18:57:39">
            <a:hlinkClick r:id="" action="ppaction://media"/>
            <a:extLst>
              <a:ext uri="{FF2B5EF4-FFF2-40B4-BE49-F238E27FC236}">
                <a16:creationId xmlns:a16="http://schemas.microsoft.com/office/drawing/2014/main" id="{7E7BC110-FB19-BD7F-4BAF-9CA83AED0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48473" y="-737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Eredmények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96887C-A839-07CC-D46F-5C6BCF1EBB61}"/>
              </a:ext>
            </a:extLst>
          </p:cNvPr>
          <p:cNvGrpSpPr/>
          <p:nvPr/>
        </p:nvGrpSpPr>
        <p:grpSpPr>
          <a:xfrm>
            <a:off x="57314" y="1244184"/>
            <a:ext cx="5022686" cy="694675"/>
            <a:chOff x="158144" y="0"/>
            <a:chExt cx="5650777" cy="3139321"/>
          </a:xfrm>
          <a:solidFill>
            <a:srgbClr val="9AD1F0"/>
          </a:solidFill>
        </p:grpSpPr>
        <p:sp>
          <p:nvSpPr>
            <p:cNvPr id="7" name="Lekerekített téglalap 6">
              <a:extLst>
                <a:ext uri="{FF2B5EF4-FFF2-40B4-BE49-F238E27FC236}">
                  <a16:creationId xmlns:a16="http://schemas.microsoft.com/office/drawing/2014/main" id="{77E43C1C-7E36-9055-549A-181CE9407CB1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Lekerekített téglalap 4">
              <a:extLst>
                <a:ext uri="{FF2B5EF4-FFF2-40B4-BE49-F238E27FC236}">
                  <a16:creationId xmlns:a16="http://schemas.microsoft.com/office/drawing/2014/main" id="{454498DB-3D63-8265-28A8-8443591AB7B3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Machine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Learning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modell - </a:t>
              </a:r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Hatásfok</a:t>
              </a:r>
            </a:p>
          </p:txBody>
        </p:sp>
      </p:grpSp>
      <p:pic>
        <p:nvPicPr>
          <p:cNvPr id="6" name="Kép 5" descr="A képen szöveg, képernyőkép, tér látható&#10;&#10;Automatikusan generált leírás">
            <a:extLst>
              <a:ext uri="{FF2B5EF4-FFF2-40B4-BE49-F238E27FC236}">
                <a16:creationId xmlns:a16="http://schemas.microsoft.com/office/drawing/2014/main" id="{8595CDA0-8E01-7B3E-9D1B-D6C0F58EB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995431"/>
            <a:ext cx="12192003" cy="3657601"/>
          </a:xfrm>
          <a:prstGeom prst="rect">
            <a:avLst/>
          </a:prstGeom>
        </p:spPr>
      </p:pic>
      <p:pic>
        <p:nvPicPr>
          <p:cNvPr id="4" name="Audio Recording 2024. máj. 28. 19:03:57">
            <a:hlinkClick r:id="" action="ppaction://media"/>
            <a:extLst>
              <a:ext uri="{FF2B5EF4-FFF2-40B4-BE49-F238E27FC236}">
                <a16:creationId xmlns:a16="http://schemas.microsoft.com/office/drawing/2014/main" id="{70F8EC90-DDB8-2FDC-E592-04B1ACBCF9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-945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Eredmények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96887C-A839-07CC-D46F-5C6BCF1EBB61}"/>
              </a:ext>
            </a:extLst>
          </p:cNvPr>
          <p:cNvGrpSpPr/>
          <p:nvPr/>
        </p:nvGrpSpPr>
        <p:grpSpPr>
          <a:xfrm>
            <a:off x="57314" y="1244184"/>
            <a:ext cx="5022686" cy="694675"/>
            <a:chOff x="158144" y="0"/>
            <a:chExt cx="5650777" cy="3139321"/>
          </a:xfrm>
          <a:solidFill>
            <a:srgbClr val="9AD1F0"/>
          </a:solidFill>
        </p:grpSpPr>
        <p:sp>
          <p:nvSpPr>
            <p:cNvPr id="7" name="Lekerekített téglalap 6">
              <a:extLst>
                <a:ext uri="{FF2B5EF4-FFF2-40B4-BE49-F238E27FC236}">
                  <a16:creationId xmlns:a16="http://schemas.microsoft.com/office/drawing/2014/main" id="{77E43C1C-7E36-9055-549A-181CE9407CB1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Lekerekített téglalap 4">
              <a:extLst>
                <a:ext uri="{FF2B5EF4-FFF2-40B4-BE49-F238E27FC236}">
                  <a16:creationId xmlns:a16="http://schemas.microsoft.com/office/drawing/2014/main" id="{454498DB-3D63-8265-28A8-8443591AB7B3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Machine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Learning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modell</a:t>
              </a:r>
              <a:endParaRPr lang="hu-HU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1D61D1E1-4F9B-1AF9-F28A-5913EC445A7A}"/>
              </a:ext>
            </a:extLst>
          </p:cNvPr>
          <p:cNvGrpSpPr/>
          <p:nvPr/>
        </p:nvGrpSpPr>
        <p:grpSpPr>
          <a:xfrm>
            <a:off x="80944" y="2123441"/>
            <a:ext cx="5839155" cy="3345426"/>
            <a:chOff x="158144" y="0"/>
            <a:chExt cx="5650777" cy="3139321"/>
          </a:xfrm>
          <a:solidFill>
            <a:srgbClr val="FCAF17">
              <a:alpha val="20000"/>
            </a:srgbClr>
          </a:solidFill>
        </p:grpSpPr>
        <p:sp>
          <p:nvSpPr>
            <p:cNvPr id="9" name="Lekerekített téglalap 8">
              <a:extLst>
                <a:ext uri="{FF2B5EF4-FFF2-40B4-BE49-F238E27FC236}">
                  <a16:creationId xmlns:a16="http://schemas.microsoft.com/office/drawing/2014/main" id="{6C6E2DE5-5F7E-34F0-533D-05B64B7F41AB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Lekerekített téglalap 4">
              <a:extLst>
                <a:ext uri="{FF2B5EF4-FFF2-40B4-BE49-F238E27FC236}">
                  <a16:creationId xmlns:a16="http://schemas.microsoft.com/office/drawing/2014/main" id="{8B8DB29E-B779-8510-F38D-0D8A1765EBC4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Hatásfok – Véletlen erdő (RF)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Pontosság: 85%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OOB: 72,2%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 fa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hu-H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/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Rövidzárási áramsűrűség – Vektortartó gép (SVM)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Pontosság: 80%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74 vektorból áll</a:t>
              </a: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497578B-7DD6-279E-5B57-FEFE3EC734F6}"/>
              </a:ext>
            </a:extLst>
          </p:cNvPr>
          <p:cNvGrpSpPr/>
          <p:nvPr/>
        </p:nvGrpSpPr>
        <p:grpSpPr>
          <a:xfrm>
            <a:off x="6214533" y="2140974"/>
            <a:ext cx="5839155" cy="3345426"/>
            <a:chOff x="158144" y="0"/>
            <a:chExt cx="5650777" cy="3139321"/>
          </a:xfrm>
          <a:solidFill>
            <a:srgbClr val="FCAF17">
              <a:alpha val="20000"/>
            </a:srgbClr>
          </a:solidFill>
        </p:grpSpPr>
        <p:sp>
          <p:nvSpPr>
            <p:cNvPr id="12" name="Lekerekített téglalap 11">
              <a:extLst>
                <a:ext uri="{FF2B5EF4-FFF2-40B4-BE49-F238E27FC236}">
                  <a16:creationId xmlns:a16="http://schemas.microsoft.com/office/drawing/2014/main" id="{B9735DD9-8904-3AD2-A4D3-93B68F73F5D6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Lekerekített téglalap 4">
              <a:extLst>
                <a:ext uri="{FF2B5EF4-FFF2-40B4-BE49-F238E27FC236}">
                  <a16:creationId xmlns:a16="http://schemas.microsoft.com/office/drawing/2014/main" id="{BE2337C3-6F02-2062-AF66-BC794040ADDD}"/>
                </a:ext>
              </a:extLst>
            </p:cNvPr>
            <p:cNvSpPr txBox="1"/>
            <p:nvPr/>
          </p:nvSpPr>
          <p:spPr>
            <a:xfrm>
              <a:off x="307637" y="154645"/>
              <a:ext cx="5334444" cy="2858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just"/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Üresjárási feszültség – Vektortartó gép (SVM)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Pontosság: 71%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71 vektorból áll</a:t>
              </a:r>
            </a:p>
            <a:p>
              <a:pPr algn="just"/>
              <a:endParaRPr lang="hu-H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/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Kitöltési tényező – </a:t>
              </a:r>
              <a:r>
                <a:rPr lang="hu-HU" b="1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</a:t>
              </a:r>
              <a:r>
                <a:rPr lang="hu-HU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-legközelebbi szomszédok (KNN)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Pontosság: 80%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Euklideszi távolság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</a:t>
              </a:r>
              <a:r>
                <a:rPr lang="hu-HU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=10</a:t>
              </a:r>
            </a:p>
          </p:txBody>
        </p:sp>
      </p:grpSp>
      <p:pic>
        <p:nvPicPr>
          <p:cNvPr id="6" name="Audio Recording 2024. máj. 28. 19:06:39">
            <a:hlinkClick r:id="" action="ppaction://media"/>
            <a:extLst>
              <a:ext uri="{FF2B5EF4-FFF2-40B4-BE49-F238E27FC236}">
                <a16:creationId xmlns:a16="http://schemas.microsoft.com/office/drawing/2014/main" id="{D6BB7DD2-8C80-F52A-A092-475178ABC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-346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F15629A-3C12-4E99-E62A-5880BE1D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B44DD57-4079-978E-98EB-743D5932E352}"/>
              </a:ext>
            </a:extLst>
          </p:cNvPr>
          <p:cNvSpPr txBox="1">
            <a:spLocks/>
          </p:cNvSpPr>
          <p:nvPr/>
        </p:nvSpPr>
        <p:spPr>
          <a:xfrm>
            <a:off x="2398425" y="600129"/>
            <a:ext cx="9539003" cy="64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3600" dirty="0"/>
              <a:t>Összefoglalás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22063DF2-C496-C80B-2DCA-60C52DFC4219}"/>
              </a:ext>
            </a:extLst>
          </p:cNvPr>
          <p:cNvGrpSpPr/>
          <p:nvPr/>
        </p:nvGrpSpPr>
        <p:grpSpPr>
          <a:xfrm>
            <a:off x="0" y="1244184"/>
            <a:ext cx="6316133" cy="4563949"/>
            <a:chOff x="158144" y="0"/>
            <a:chExt cx="5650777" cy="3139321"/>
          </a:xfrm>
          <a:solidFill>
            <a:srgbClr val="FCAF17">
              <a:alpha val="20000"/>
            </a:srgbClr>
          </a:solidFill>
        </p:grpSpPr>
        <p:sp>
          <p:nvSpPr>
            <p:cNvPr id="14" name="Lekerekített téglalap 13">
              <a:extLst>
                <a:ext uri="{FF2B5EF4-FFF2-40B4-BE49-F238E27FC236}">
                  <a16:creationId xmlns:a16="http://schemas.microsoft.com/office/drawing/2014/main" id="{E123420D-CCA2-B4F0-552F-10C8BD5CE9F3}"/>
                </a:ext>
              </a:extLst>
            </p:cNvPr>
            <p:cNvSpPr/>
            <p:nvPr/>
          </p:nvSpPr>
          <p:spPr>
            <a:xfrm>
              <a:off x="158144" y="0"/>
              <a:ext cx="5650777" cy="3139321"/>
            </a:xfrm>
            <a:prstGeom prst="roundRect">
              <a:avLst>
                <a:gd name="adj" fmla="val 10000"/>
              </a:avLst>
            </a:prstGeom>
            <a:solidFill>
              <a:srgbClr val="FCAF17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Lekerekített téglalap 4">
                  <a:extLst>
                    <a:ext uri="{FF2B5EF4-FFF2-40B4-BE49-F238E27FC236}">
                      <a16:creationId xmlns:a16="http://schemas.microsoft.com/office/drawing/2014/main" id="{111B8739-DB77-228D-B443-7E244690F92B}"/>
                    </a:ext>
                  </a:extLst>
                </p:cNvPr>
                <p:cNvSpPr txBox="1"/>
                <p:nvPr/>
              </p:nvSpPr>
              <p:spPr>
                <a:xfrm>
                  <a:off x="307637" y="154645"/>
                  <a:ext cx="5334444" cy="285838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hu-HU" b="1" u="sng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Állításaim:</a:t>
                  </a:r>
                </a:p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Munkámmal megállapítottam, hogy </a:t>
                  </a:r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szignifikáns kapcsolat van az MPP és a T között</a:t>
                  </a: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a </a:t>
                  </a:r>
                  <a14:m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31 °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−40°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</m:oMath>
                  </a14:m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hőmérsékleti tartományon. Továbbá, az alábbi csoportok között mutatható ki szignifikáns eltérés: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hu-HU" dirty="0">
                      <a:solidFill>
                        <a:schemeClr val="tx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𝟑𝟏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°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𝑪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𝟑𝟓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𝟑𝟔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𝟑𝟕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𝟑𝟖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𝟑𝟗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𝟒𝟎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°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𝑪</m:t>
                      </m:r>
                      <m:r>
                        <a:rPr lang="hu-HU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;  </m:t>
                      </m:r>
                      <m:r>
                        <a:rPr lang="hu-HU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𝟑𝟐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°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𝑪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𝟑𝟗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𝟒𝟎</m:t>
                      </m:r>
                      <m:r>
                        <a:rPr lang="hu-H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°</m:t>
                      </m:r>
                      <m:r>
                        <a:rPr lang="hu-H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𝑪</m:t>
                      </m:r>
                    </m:oMath>
                  </a14:m>
                  <a:endParaRPr lang="hu-HU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hu-HU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 </a:t>
                  </a:r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DSSC hatásfok</a:t>
                  </a: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vizsgálatára a </a:t>
                  </a:r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legpontosabb modell </a:t>
                  </a: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 13-fából álló </a:t>
                  </a:r>
                  <a:r>
                    <a:rPr lang="hu-HU" b="1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véletlen erdő</a:t>
                  </a:r>
                  <a:r>
                    <a:rPr lang="hu-HU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, mely a DSSC gyártástechnológiája nézve kimagaslóan fontos. </a:t>
                  </a:r>
                </a:p>
              </p:txBody>
            </p:sp>
          </mc:Choice>
          <mc:Fallback xmlns="">
            <p:sp>
              <p:nvSpPr>
                <p:cNvPr id="9" name="Lekerekített téglalap 4">
                  <a:extLst>
                    <a:ext uri="{FF2B5EF4-FFF2-40B4-BE49-F238E27FC236}">
                      <a16:creationId xmlns:a16="http://schemas.microsoft.com/office/drawing/2014/main" id="{C4C13B22-84D3-C99D-73B9-CC15F1FC6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37" y="154645"/>
                  <a:ext cx="5334444" cy="2858382"/>
                </a:xfrm>
                <a:prstGeom prst="rect">
                  <a:avLst/>
                </a:prstGeom>
                <a:blipFill>
                  <a:blip r:embed="rId5"/>
                  <a:stretch>
                    <a:fillRect l="-462" r="-46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áblázat 3">
            <a:extLst>
              <a:ext uri="{FF2B5EF4-FFF2-40B4-BE49-F238E27FC236}">
                <a16:creationId xmlns:a16="http://schemas.microsoft.com/office/drawing/2014/main" id="{62E727FD-8451-D63E-8FE4-A3ECAB39D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04786"/>
              </p:ext>
            </p:extLst>
          </p:nvPr>
        </p:nvGraphicFramePr>
        <p:xfrm>
          <a:off x="6483228" y="1581928"/>
          <a:ext cx="5368346" cy="407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437">
                  <a:extLst>
                    <a:ext uri="{9D8B030D-6E8A-4147-A177-3AD203B41FA5}">
                      <a16:colId xmlns:a16="http://schemas.microsoft.com/office/drawing/2014/main" val="1161907882"/>
                    </a:ext>
                  </a:extLst>
                </a:gridCol>
                <a:gridCol w="622909">
                  <a:extLst>
                    <a:ext uri="{9D8B030D-6E8A-4147-A177-3AD203B41FA5}">
                      <a16:colId xmlns:a16="http://schemas.microsoft.com/office/drawing/2014/main" val="1190124431"/>
                    </a:ext>
                  </a:extLst>
                </a:gridCol>
              </a:tblGrid>
              <a:tr h="511340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Kísérleti vizsgálatok lefolytatás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hu-HU" sz="1800" b="0" kern="1200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168339"/>
                  </a:ext>
                </a:extLst>
              </a:tr>
              <a:tr h="551643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Statisztikai vizsgálatok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hu-HU" sz="1800" b="0" kern="1200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89523"/>
                  </a:ext>
                </a:extLst>
              </a:tr>
              <a:tr h="676723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ML szimulációk megtervezése és végrehajtása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hu-HU" sz="1800" b="0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794507"/>
                  </a:ext>
                </a:extLst>
              </a:tr>
              <a:tr h="464147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Szakmérnöknek előadás tartása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hu-HU" sz="1800" b="0" kern="1200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21089"/>
                  </a:ext>
                </a:extLst>
              </a:tr>
              <a:tr h="530369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Intézményi Tudományos Diákköri Konferenciákon való részvételek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hu-HU" sz="1800" b="0" kern="1200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21745"/>
                  </a:ext>
                </a:extLst>
              </a:tr>
              <a:tr h="736440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Műszaki Tudományos Diákköri Konferencián való részvétel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hu-HU" sz="1800" b="0" kern="1200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229343"/>
                  </a:ext>
                </a:extLst>
              </a:tr>
              <a:tr h="490731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Konferencia publikációk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hu-HU" sz="1800" b="0" kern="1200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926396"/>
                  </a:ext>
                </a:extLst>
              </a:tr>
            </a:tbl>
          </a:graphicData>
        </a:graphic>
      </p:graphicFrame>
      <p:pic>
        <p:nvPicPr>
          <p:cNvPr id="4" name="Audio Recording 2024. máj. 28. 19:08:01">
            <a:hlinkClick r:id="" action="ppaction://media"/>
            <a:extLst>
              <a:ext uri="{FF2B5EF4-FFF2-40B4-BE49-F238E27FC236}">
                <a16:creationId xmlns:a16="http://schemas.microsoft.com/office/drawing/2014/main" id="{6CAD54C9-D7B3-26D6-8332-FD73C7D82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3055" y="-1440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36539351-4D46-4694-BC24-42B9363BEA0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940E764-F440-4C5E-8054-4CE0E1C5DD79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0ED25D19-5FF4-4C7C-9137-63F975ADB607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C2C42726-3DB7-4CFE-AB0D-C6DE4A02E38E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BD3A8041-E8F0-4C65-A007-B6CD1F5A93B7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EF9538A1-77CD-4443-8823-CC438E4FBAA0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F12B141-C464-49A7-9392-F0F5F5553F2E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ÚNKP_dia_sablon_konferenciához</Template>
  <TotalTime>105</TotalTime>
  <Words>470</Words>
  <Application>Microsoft Macintosh PowerPoint</Application>
  <PresentationFormat>Szélesvásznú</PresentationFormat>
  <Paragraphs>81</Paragraphs>
  <Slides>10</Slides>
  <Notes>0</Notes>
  <HiddenSlides>0</HiddenSlides>
  <MMClips>10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10</vt:i4>
      </vt:variant>
    </vt:vector>
  </HeadingPairs>
  <TitlesOfParts>
    <vt:vector size="24" baseType="lpstr">
      <vt:lpstr>Arial</vt:lpstr>
      <vt:lpstr>Calibri</vt:lpstr>
      <vt:lpstr>Cambria Math</vt:lpstr>
      <vt:lpstr>Open Sans</vt:lpstr>
      <vt:lpstr>Open Sans Light</vt:lpstr>
      <vt:lpstr>System Font Regular</vt:lpstr>
      <vt:lpstr>Wingdings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Statisztikai és lágyszámítási módszerek alkalmazása a festékérzékenyített napelem cella teljesítményének optimalizálására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szépen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Anikó</dc:creator>
  <cp:lastModifiedBy>Varga Zoltán</cp:lastModifiedBy>
  <cp:revision>40</cp:revision>
  <dcterms:created xsi:type="dcterms:W3CDTF">2020-09-22T13:16:24Z</dcterms:created>
  <dcterms:modified xsi:type="dcterms:W3CDTF">2024-05-28T17:08:23Z</dcterms:modified>
</cp:coreProperties>
</file>