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4.m4a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6.png"/><Relationship Id="rId11" Type="http://schemas.openxmlformats.org/officeDocument/2006/relationships/image" Target="../media/image4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97840" y="1122363"/>
            <a:ext cx="11186160" cy="2387600"/>
          </a:xfrm>
        </p:spPr>
        <p:txBody>
          <a:bodyPr>
            <a:normAutofit fontScale="90000"/>
          </a:bodyPr>
          <a:lstStyle/>
          <a:p>
            <a:r>
              <a:rPr lang="hu-HU" dirty="0"/>
              <a:t>Alacsony Felbontású </a:t>
            </a:r>
            <a:r>
              <a:rPr lang="hu-HU" dirty="0" err="1"/>
              <a:t>Enkóderrel</a:t>
            </a:r>
            <a:r>
              <a:rPr lang="hu-HU" dirty="0"/>
              <a:t> Szerelt DC Motor Adaptív és Robusztus Szabályozása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Előadó: Varga Bence</a:t>
            </a:r>
          </a:p>
          <a:p>
            <a:r>
              <a:rPr lang="hu-HU" dirty="0"/>
              <a:t>Témavezető: Dr. Tar József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1.Dia">
            <a:hlinkClick r:id="" action="ppaction://media"/>
            <a:extLst>
              <a:ext uri="{FF2B5EF4-FFF2-40B4-BE49-F238E27FC236}">
                <a16:creationId xmlns:a16="http://schemas.microsoft.com/office/drawing/2014/main" id="{CD05A823-A432-D4EB-7F9F-39F7B4734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" y="6255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0"/>
    </mc:Choice>
    <mc:Fallback>
      <p:transition spd="slow" advTm="20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2602789"/>
            <a:ext cx="11212830" cy="1012031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170" y="376863"/>
            <a:ext cx="11212830" cy="1012031"/>
          </a:xfrm>
        </p:spPr>
        <p:txBody>
          <a:bodyPr/>
          <a:lstStyle/>
          <a:p>
            <a:pPr algn="r"/>
            <a:r>
              <a:rPr lang="hu-HU" dirty="0"/>
              <a:t>Kiszámított Nyomatékok Módszere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zöveg helye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92505" y="1225416"/>
                <a:ext cx="11810198" cy="4309109"/>
              </a:xfrm>
            </p:spPr>
            <p:txBody>
              <a:bodyPr/>
              <a:lstStyle/>
              <a:p>
                <a:pPr algn="just"/>
                <a:r>
                  <a:rPr lang="hu-HU" dirty="0">
                    <a:solidFill>
                      <a:schemeClr val="bg1"/>
                    </a:solidFill>
                  </a:rPr>
                  <a:t>Motiváció: PID szabályzó tervezés és hangolás jól megalapozott elméleti és gyakorlati háttér</a:t>
                </a:r>
              </a:p>
              <a:p>
                <a:pPr algn="just"/>
                <a:r>
                  <a:rPr lang="hu-HU" dirty="0">
                    <a:solidFill>
                      <a:schemeClr val="bg1"/>
                    </a:solidFill>
                  </a:rPr>
                  <a:t>CTC módszer alapötlete: a robot dinamikai modelljét felhasználva </a:t>
                </a:r>
                <a:r>
                  <a:rPr lang="hu-HU" dirty="0" err="1">
                    <a:solidFill>
                      <a:schemeClr val="bg1"/>
                    </a:solidFill>
                  </a:rPr>
                  <a:t>linearizálás</a:t>
                </a:r>
                <a:r>
                  <a:rPr lang="hu-HU" dirty="0">
                    <a:solidFill>
                      <a:schemeClr val="bg1"/>
                    </a:solidFill>
                  </a:rPr>
                  <a:t>, illetve a nemlineáris dinamika szétcsatolása </a:t>
                </a:r>
                <a14:m>
                  <m:oMath xmlns:m="http://schemas.openxmlformats.org/officeDocument/2006/math">
                    <m:r>
                      <a:rPr lang="hu-HU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csuklók irányítása PID visszacsatolással.</a:t>
                </a:r>
              </a:p>
              <a:p>
                <a:pPr algn="just"/>
                <a:r>
                  <a:rPr lang="hu-HU" dirty="0">
                    <a:solidFill>
                      <a:schemeClr val="bg1"/>
                    </a:solidFill>
                  </a:rPr>
                  <a:t>Kinematikai előírás egy másodrendű rendszer esetében:</a:t>
                </a:r>
              </a:p>
              <a:p>
                <a:pPr algn="just"/>
                <a:endParaRPr lang="hu-HU" sz="400" dirty="0">
                  <a:solidFill>
                    <a:schemeClr val="bg1"/>
                  </a:solidFill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acc>
                            <m:accPr>
                              <m:chr m:val="̈"/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  <m:d>
                            <m:d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̈"/>
                                  <m:ctrlP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d>
                            <m:d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̈"/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𝐷𝑒𝑠</m:t>
                              </m:r>
                            </m:sup>
                          </m:sSup>
                          <m:d>
                            <m:dPr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groupChr>
                      <m:sSup>
                        <m:sSup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p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𝐷𝑒𝑠</m:t>
                          </m:r>
                        </m:sup>
                      </m:sSup>
                      <m:d>
                        <m:d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̈"/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d>
                        <m:d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acc>
                        <m:accPr>
                          <m:chr m:val="̇"/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acc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  <a:p>
                <a:pPr algn="just"/>
                <a:r>
                  <a:rPr lang="hu-HU" dirty="0">
                    <a:solidFill>
                      <a:schemeClr val="bg1"/>
                    </a:solidFill>
                  </a:rPr>
                  <a:t>A differenciál egyenlet megoldása, megfelelő bázis függvények lineáris kombinációja</a:t>
                </a:r>
              </a:p>
              <a:p>
                <a:pPr algn="just"/>
                <a:endParaRPr lang="hu-HU" sz="400" dirty="0">
                  <a:solidFill>
                    <a:schemeClr val="bg1"/>
                  </a:solidFill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d>
                        <m:d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hu-HU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  <a:p>
                <a:pPr algn="just"/>
                <a:r>
                  <a:rPr lang="hu-HU" dirty="0">
                    <a:solidFill>
                      <a:schemeClr val="bg1"/>
                    </a:solidFill>
                  </a:rPr>
                  <a:t>Korlátok: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̈"/>
                            <m:ctrlPr>
                              <a:rPr lang="hu-HU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hu-HU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𝐷𝑒𝑠</m:t>
                        </m:r>
                      </m:sup>
                    </m:sSup>
                    <m:d>
                      <m:dPr>
                        <m:ctrlPr>
                          <a:rPr lang="hu-HU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csak a dinamikai modell pontos ismerete esetén valósítható meg.</a:t>
                </a:r>
              </a:p>
            </p:txBody>
          </p:sp>
        </mc:Choice>
        <mc:Fallback>
          <p:sp>
            <p:nvSpPr>
              <p:cNvPr id="3" name="Szöveg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92505" y="1225416"/>
                <a:ext cx="11810198" cy="4309109"/>
              </a:xfrm>
              <a:blipFill>
                <a:blip r:embed="rId5"/>
                <a:stretch>
                  <a:fillRect l="-465" t="-1414" r="-51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ABD1A72-3B2A-794B-862B-525F7A2B1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214" y="61798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87"/>
    </mc:Choice>
    <mc:Fallback>
      <p:transition spd="slow" advTm="17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5248" y="379352"/>
            <a:ext cx="11576752" cy="1012031"/>
          </a:xfrm>
        </p:spPr>
        <p:txBody>
          <a:bodyPr/>
          <a:lstStyle/>
          <a:p>
            <a:pPr algn="r"/>
            <a:r>
              <a:rPr lang="hu-HU" dirty="0"/>
              <a:t>Robusztus </a:t>
            </a:r>
            <a:r>
              <a:rPr lang="hu-HU" dirty="0" err="1"/>
              <a:t>Csúszómód</a:t>
            </a:r>
            <a:r>
              <a:rPr lang="hu-HU" dirty="0"/>
              <a:t> Szabályozás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zöveg helye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23712" y="1145406"/>
                <a:ext cx="11944576" cy="4469125"/>
              </a:xfrm>
            </p:spPr>
            <p:txBody>
              <a:bodyPr/>
              <a:lstStyle/>
              <a:p>
                <a:r>
                  <a:rPr lang="hu-HU" dirty="0">
                    <a:solidFill>
                      <a:schemeClr val="bg1"/>
                    </a:solidFill>
                  </a:rPr>
                  <a:t>Robusztus </a:t>
                </a:r>
                <a:r>
                  <a:rPr lang="hu-HU" dirty="0" err="1">
                    <a:solidFill>
                      <a:schemeClr val="bg1"/>
                    </a:solidFill>
                  </a:rPr>
                  <a:t>Csúszómód</a:t>
                </a:r>
                <a:r>
                  <a:rPr lang="hu-HU" dirty="0">
                    <a:solidFill>
                      <a:schemeClr val="bg1"/>
                    </a:solidFill>
                  </a:rPr>
                  <a:t> Szabályozás alapötletét a 60-as években dolgozták ki (Szovjetunióban)</a:t>
                </a:r>
              </a:p>
              <a:p>
                <a:r>
                  <a:rPr lang="hu-HU" dirty="0">
                    <a:solidFill>
                      <a:schemeClr val="bg1"/>
                    </a:solidFill>
                  </a:rPr>
                  <a:t>Jellegzetessége: a szabályzó drasztikus beavatkozása, amennyiben a rendszer állapota átlép egy kapcsoló felületet.</a:t>
                </a:r>
              </a:p>
              <a:p>
                <a:pPr marL="0" indent="0">
                  <a:buNone/>
                </a:pPr>
                <a:r>
                  <a:rPr lang="hu-HU" dirty="0">
                    <a:solidFill>
                      <a:schemeClr val="bg1"/>
                    </a:solidFill>
                  </a:rPr>
                  <a:t>Szabályozó tervezés lépése: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hu-HU" dirty="0">
                    <a:solidFill>
                      <a:schemeClr val="bg1"/>
                    </a:solidFill>
                  </a:rPr>
                  <a:t>Hibametrika és csúszófelület (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) meghatározása:</a:t>
                </a:r>
              </a:p>
              <a:p>
                <a:pPr marL="0" indent="0">
                  <a:buNone/>
                </a:pPr>
                <a:endParaRPr lang="hu-HU" sz="4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hu-HU" dirty="0">
                    <a:solidFill>
                      <a:schemeClr val="bg1"/>
                    </a:solidFill>
                  </a:rPr>
                  <a:t>Csúszófelület eléréséhez szükséges feltétel:</a:t>
                </a:r>
              </a:p>
              <a:p>
                <a:pPr marL="0" indent="0">
                  <a:buNone/>
                </a:pPr>
                <a:endParaRPr lang="hu-HU" sz="4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  </m:t>
                      </m:r>
                      <m:f>
                        <m:fPr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func>
                        <m:func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func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hu-HU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vagy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  <m:d>
                            <m:dPr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Szöveg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23712" y="1145406"/>
                <a:ext cx="11944576" cy="4469125"/>
              </a:xfrm>
              <a:blipFill>
                <a:blip r:embed="rId5"/>
                <a:stretch>
                  <a:fillRect l="-714" t="-150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Kép 5" descr="A képen szöveg, sor, diagram, Diagram látható&#10;&#10;Automatikusan generált leírás">
            <a:extLst>
              <a:ext uri="{FF2B5EF4-FFF2-40B4-BE49-F238E27FC236}">
                <a16:creationId xmlns:a16="http://schemas.microsoft.com/office/drawing/2014/main" id="{A966E444-94EA-35E5-0F2E-B078CD80E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788" y="2059806"/>
            <a:ext cx="4379500" cy="3284625"/>
          </a:xfrm>
          <a:prstGeom prst="rect">
            <a:avLst/>
          </a:prstGeom>
        </p:spPr>
      </p:pic>
      <p:pic>
        <p:nvPicPr>
          <p:cNvPr id="7" name="3. Dia">
            <a:hlinkClick r:id="" action="ppaction://media"/>
            <a:extLst>
              <a:ext uri="{FF2B5EF4-FFF2-40B4-BE49-F238E27FC236}">
                <a16:creationId xmlns:a16="http://schemas.microsoft.com/office/drawing/2014/main" id="{64A48F85-02BB-9E36-A722-43D5674F6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1271" y="63805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06"/>
    </mc:Choice>
    <mc:Fallback>
      <p:transition spd="slow" advTm="13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80641" y="353644"/>
            <a:ext cx="9611360" cy="1012031"/>
          </a:xfrm>
        </p:spPr>
        <p:txBody>
          <a:bodyPr/>
          <a:lstStyle/>
          <a:p>
            <a:pPr algn="r"/>
            <a:r>
              <a:rPr lang="hu-HU" dirty="0"/>
              <a:t>Fixpont Iteráción Alapuló Adaptív Szabályozás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81" name="Csoportba foglalás 80">
            <a:extLst>
              <a:ext uri="{FF2B5EF4-FFF2-40B4-BE49-F238E27FC236}">
                <a16:creationId xmlns:a16="http://schemas.microsoft.com/office/drawing/2014/main" id="{7B265F21-47C2-7A45-05BF-D528357C9701}"/>
              </a:ext>
            </a:extLst>
          </p:cNvPr>
          <p:cNvGrpSpPr/>
          <p:nvPr/>
        </p:nvGrpSpPr>
        <p:grpSpPr>
          <a:xfrm>
            <a:off x="852096" y="1190706"/>
            <a:ext cx="10689664" cy="4390900"/>
            <a:chOff x="852096" y="1190706"/>
            <a:chExt cx="10689664" cy="4390900"/>
          </a:xfrm>
        </p:grpSpPr>
        <p:grpSp>
          <p:nvGrpSpPr>
            <p:cNvPr id="4" name="Csoportba foglalás 3">
              <a:extLst>
                <a:ext uri="{FF2B5EF4-FFF2-40B4-BE49-F238E27FC236}">
                  <a16:creationId xmlns:a16="http://schemas.microsoft.com/office/drawing/2014/main" id="{C3E3172B-F343-6EAB-AA4E-9FFA8A5CC151}"/>
                </a:ext>
              </a:extLst>
            </p:cNvPr>
            <p:cNvGrpSpPr/>
            <p:nvPr/>
          </p:nvGrpSpPr>
          <p:grpSpPr>
            <a:xfrm>
              <a:off x="852096" y="1190706"/>
              <a:ext cx="10689664" cy="4390900"/>
              <a:chOff x="-224340" y="749530"/>
              <a:chExt cx="12284871" cy="5545052"/>
            </a:xfrm>
          </p:grpSpPr>
          <p:cxnSp>
            <p:nvCxnSpPr>
              <p:cNvPr id="7" name="Összekötő: szögletes 6">
                <a:extLst>
                  <a:ext uri="{FF2B5EF4-FFF2-40B4-BE49-F238E27FC236}">
                    <a16:creationId xmlns:a16="http://schemas.microsoft.com/office/drawing/2014/main" id="{0770BE7F-AFA1-8A6C-6935-DEFB665A6274}"/>
                  </a:ext>
                </a:extLst>
              </p:cNvPr>
              <p:cNvCxnSpPr>
                <a:cxnSpLocks/>
                <a:stCxn id="20" idx="1"/>
                <a:endCxn id="26" idx="3"/>
              </p:cNvCxnSpPr>
              <p:nvPr/>
            </p:nvCxnSpPr>
            <p:spPr>
              <a:xfrm rot="10800000" flipV="1">
                <a:off x="5576270" y="5000610"/>
                <a:ext cx="3471787" cy="1"/>
              </a:xfrm>
              <a:prstGeom prst="bentConnector3">
                <a:avLst>
                  <a:gd name="adj1" fmla="val 50000"/>
                </a:avLst>
              </a:prstGeom>
              <a:ln w="381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Szövegdoboz 58">
                    <a:extLst>
                      <a:ext uri="{FF2B5EF4-FFF2-40B4-BE49-F238E27FC236}">
                        <a16:creationId xmlns:a16="http://schemas.microsoft.com/office/drawing/2014/main" id="{78EC299F-5B17-52C3-36E7-5C8D8A32415E}"/>
                      </a:ext>
                    </a:extLst>
                  </p:cNvPr>
                  <p:cNvSpPr txBox="1"/>
                  <p:nvPr/>
                </p:nvSpPr>
                <p:spPr>
                  <a:xfrm>
                    <a:off x="7055271" y="4530674"/>
                    <a:ext cx="1059997" cy="479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hu-H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̇"/>
                                  <m:ctrlP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acc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hu-HU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8" name="Szövegdoboz 58">
                    <a:extLst>
                      <a:ext uri="{FF2B5EF4-FFF2-40B4-BE49-F238E27FC236}">
                        <a16:creationId xmlns:a16="http://schemas.microsoft.com/office/drawing/2014/main" id="{78EC299F-5B17-52C3-36E7-5C8D8A3241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5271" y="4530674"/>
                    <a:ext cx="1059997" cy="47952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587" b="-12698"/>
                    </a:stretch>
                  </a:blipFill>
                </p:spPr>
                <p:txBody>
                  <a:bodyPr/>
                  <a:lstStyle/>
                  <a:p>
                    <a:r>
                      <a:rPr lang="hu-H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Szövegdoboz 62">
                    <a:extLst>
                      <a:ext uri="{FF2B5EF4-FFF2-40B4-BE49-F238E27FC236}">
                        <a16:creationId xmlns:a16="http://schemas.microsoft.com/office/drawing/2014/main" id="{5C9940E7-65FF-A21F-909D-D94B2906CEBA}"/>
                      </a:ext>
                    </a:extLst>
                  </p:cNvPr>
                  <p:cNvSpPr txBox="1"/>
                  <p:nvPr/>
                </p:nvSpPr>
                <p:spPr>
                  <a:xfrm>
                    <a:off x="4523171" y="2280704"/>
                    <a:ext cx="1841500" cy="47604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hu-H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hu-HU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̈"/>
                                  <m:ctrlPr>
                                    <a:rPr lang="hu-HU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𝐷𝑒𝑓</m:t>
                              </m:r>
                            </m:sup>
                          </m:sSup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u-HU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u-HU" i="1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hu-HU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9" name="Szövegdoboz 62">
                    <a:extLst>
                      <a:ext uri="{FF2B5EF4-FFF2-40B4-BE49-F238E27FC236}">
                        <a16:creationId xmlns:a16="http://schemas.microsoft.com/office/drawing/2014/main" id="{5C9940E7-65FF-A21F-909D-D94B2906CE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3171" y="2280704"/>
                    <a:ext cx="1841500" cy="4760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4516"/>
                    </a:stretch>
                  </a:blipFill>
                </p:spPr>
                <p:txBody>
                  <a:bodyPr/>
                  <a:lstStyle/>
                  <a:p>
                    <a:r>
                      <a:rPr lang="hu-H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Szövegdoboz 65">
                    <a:extLst>
                      <a:ext uri="{FF2B5EF4-FFF2-40B4-BE49-F238E27FC236}">
                        <a16:creationId xmlns:a16="http://schemas.microsoft.com/office/drawing/2014/main" id="{38162E47-3418-36B4-D4AC-04249EEA12A6}"/>
                      </a:ext>
                    </a:extLst>
                  </p:cNvPr>
                  <p:cNvSpPr txBox="1"/>
                  <p:nvPr/>
                </p:nvSpPr>
                <p:spPr>
                  <a:xfrm>
                    <a:off x="8115268" y="3060205"/>
                    <a:ext cx="1083479" cy="47952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>
                    <a:defPPr>
                      <a:defRPr lang="hu-H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̈"/>
                                  <m:ctrlP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acc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accent4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hu-HU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0" name="Szövegdoboz 65">
                    <a:extLst>
                      <a:ext uri="{FF2B5EF4-FFF2-40B4-BE49-F238E27FC236}">
                        <a16:creationId xmlns:a16="http://schemas.microsoft.com/office/drawing/2014/main" id="{38162E47-3418-36B4-D4AC-04249EEA12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15268" y="3060205"/>
                    <a:ext cx="1083479" cy="47952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587" b="-12698"/>
                    </a:stretch>
                  </a:blipFill>
                </p:spPr>
                <p:txBody>
                  <a:bodyPr/>
                  <a:lstStyle/>
                  <a:p>
                    <a:r>
                      <a:rPr lang="hu-H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1" name="Csoportba foglalás 10">
                <a:extLst>
                  <a:ext uri="{FF2B5EF4-FFF2-40B4-BE49-F238E27FC236}">
                    <a16:creationId xmlns:a16="http://schemas.microsoft.com/office/drawing/2014/main" id="{0C46DFE1-D2DA-2DFD-4175-F68C047BFABC}"/>
                  </a:ext>
                </a:extLst>
              </p:cNvPr>
              <p:cNvGrpSpPr/>
              <p:nvPr/>
            </p:nvGrpSpPr>
            <p:grpSpPr>
              <a:xfrm>
                <a:off x="-224340" y="749530"/>
                <a:ext cx="12284871" cy="5545052"/>
                <a:chOff x="-224340" y="749530"/>
                <a:chExt cx="12284871" cy="5545052"/>
              </a:xfrm>
            </p:grpSpPr>
            <p:grpSp>
              <p:nvGrpSpPr>
                <p:cNvPr id="12" name="Csoportba foglalás 11">
                  <a:extLst>
                    <a:ext uri="{FF2B5EF4-FFF2-40B4-BE49-F238E27FC236}">
                      <a16:creationId xmlns:a16="http://schemas.microsoft.com/office/drawing/2014/main" id="{94505822-7575-554B-D52C-2DFC5AAA7C5A}"/>
                    </a:ext>
                  </a:extLst>
                </p:cNvPr>
                <p:cNvGrpSpPr/>
                <p:nvPr/>
              </p:nvGrpSpPr>
              <p:grpSpPr>
                <a:xfrm>
                  <a:off x="-224340" y="749530"/>
                  <a:ext cx="12284871" cy="5241252"/>
                  <a:chOff x="-206407" y="668250"/>
                  <a:chExt cx="12284871" cy="5241252"/>
                </a:xfrm>
              </p:grpSpPr>
              <p:grpSp>
                <p:nvGrpSpPr>
                  <p:cNvPr id="15" name="Csoportba foglalás 14">
                    <a:extLst>
                      <a:ext uri="{FF2B5EF4-FFF2-40B4-BE49-F238E27FC236}">
                        <a16:creationId xmlns:a16="http://schemas.microsoft.com/office/drawing/2014/main" id="{25533BD0-5240-0C1D-3C2B-DE9D69B3E41E}"/>
                      </a:ext>
                    </a:extLst>
                  </p:cNvPr>
                  <p:cNvGrpSpPr/>
                  <p:nvPr/>
                </p:nvGrpSpPr>
                <p:grpSpPr>
                  <a:xfrm>
                    <a:off x="-142672" y="668250"/>
                    <a:ext cx="12221136" cy="5241252"/>
                    <a:chOff x="-136534" y="562233"/>
                    <a:chExt cx="12221136" cy="5241252"/>
                  </a:xfrm>
                </p:grpSpPr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6" name="Téglalap: lekerekített 25">
                          <a:extLst>
                            <a:ext uri="{FF2B5EF4-FFF2-40B4-BE49-F238E27FC236}">
                              <a16:creationId xmlns:a16="http://schemas.microsoft.com/office/drawing/2014/main" id="{6D0FB930-66F4-6860-5881-55607EA7A4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62678" y="3823145"/>
                          <a:ext cx="4937662" cy="1980340"/>
                        </a:xfrm>
                        <a:prstGeom prst="roundRect">
                          <a:avLst/>
                        </a:prstGeom>
                      </p:spPr>
                      <p:style>
                        <a:lnRef idx="0">
                          <a:schemeClr val="accent4"/>
                        </a:lnRef>
                        <a:fillRef idx="3">
                          <a:schemeClr val="accent4"/>
                        </a:fillRef>
                        <a:effectRef idx="3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hu-HU" sz="17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Kinematikai Blokk</a:t>
                          </a:r>
                        </a:p>
                        <a:p>
                          <a:r>
                            <a:rPr lang="hu-HU" sz="17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PID Visszacsatolás </a:t>
                          </a:r>
                          <a:endParaRPr lang="hu-HU" sz="9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u-HU" sz="16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hu-HU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hu-HU" sz="16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hu-HU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𝐷𝑒𝑠</m:t>
                                    </m:r>
                                  </m:sup>
                                </m:sSup>
                                <m:r>
                                  <a:rPr lang="hu-HU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hu-HU" sz="17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hu-HU" sz="17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r>
                                  <a:rPr lang="hu-HU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hu-HU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p>
                                    <m: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hu-HU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𝑖𝑛𝑡</m:t>
                                    </m:r>
                                  </m:sub>
                                </m:sSub>
                                <m:r>
                                  <a:rPr lang="hu-HU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+3</m:t>
                                </m:r>
                                <m:sSup>
                                  <m:sSupPr>
                                    <m:ctrlPr>
                                      <a:rPr lang="hu-HU" sz="17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𝛬</m:t>
                                    </m:r>
                                  </m:e>
                                  <m:sup>
                                    <m: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u-HU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hu-HU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l-GR" sz="17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𝛬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hu-HU" sz="17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hu-HU" sz="800" b="1" dirty="0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𝒆</m:t>
                                </m:r>
                                <m:d>
                                  <m:dPr>
                                    <m:ctrlP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r>
                                  <a:rPr lang="hu-HU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  <m:sup>
                                    <m: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𝑵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r>
                                  <a:rPr lang="hu-HU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  <m:sup>
                                    <m: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hu-HU" sz="1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r>
                                  <a:rPr lang="hu-HU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 </m:t>
                                </m:r>
                                <m:sSub>
                                  <m:sSubPr>
                                    <m:ctrlP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𝒊𝒏𝒕</m:t>
                                    </m:r>
                                  </m:sub>
                                </m:sSub>
                                <m:r>
                                  <a:rPr lang="hu-HU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hu-HU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)=</m:t>
                                </m:r>
                                <m:nary>
                                  <m:naryPr>
                                    <m:ctrlP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hu-HU" sz="1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sz="1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  <m:sub>
                                        <m:r>
                                          <a:rPr lang="hu-HU" sz="1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sup>
                                  <m:e>
                                    <m:d>
                                      <m:dPr>
                                        <m:ctrlPr>
                                          <a:rPr lang="hu-HU" sz="1400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hu-HU" sz="1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hu-HU" sz="1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𝒒</m:t>
                                            </m:r>
                                          </m:e>
                                          <m:sup>
                                            <m:r>
                                              <a:rPr lang="hu-HU" sz="1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𝑵</m:t>
                                            </m:r>
                                          </m:sup>
                                        </m:sSup>
                                        <m:r>
                                          <a:rPr lang="hu-HU" sz="1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z="1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ξ</m:t>
                                        </m:r>
                                        <m:r>
                                          <a:rPr lang="hu-HU" sz="1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)−</m:t>
                                        </m:r>
                                        <m:sSup>
                                          <m:sSupPr>
                                            <m:ctrlPr>
                                              <a:rPr lang="hu-HU" sz="1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hu-HU" sz="1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𝒒</m:t>
                                            </m:r>
                                          </m:e>
                                          <m:sup>
                                            <m:r>
                                              <a:rPr lang="hu-HU" sz="1400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𝑹</m:t>
                                            </m:r>
                                          </m:sup>
                                        </m:sSup>
                                        <m:r>
                                          <a:rPr lang="hu-HU" sz="1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z="1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ξ</m:t>
                                        </m:r>
                                        <m:r>
                                          <a:rPr lang="hu-HU" sz="1400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hu-HU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sz="1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hu-HU" sz="1400" b="1" dirty="0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26" name="Téglalap: lekerekített 25">
                          <a:extLst>
                            <a:ext uri="{FF2B5EF4-FFF2-40B4-BE49-F238E27FC236}">
                              <a16:creationId xmlns:a16="http://schemas.microsoft.com/office/drawing/2014/main" id="{6D0FB930-66F4-6860-5881-55607EA7A4C2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62678" y="3823145"/>
                          <a:ext cx="4937662" cy="1980340"/>
                        </a:xfrm>
                        <a:prstGeom prst="round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27" name="Téglalap: lekerekített 26">
                          <a:extLst>
                            <a:ext uri="{FF2B5EF4-FFF2-40B4-BE49-F238E27FC236}">
                              <a16:creationId xmlns:a16="http://schemas.microsoft.com/office/drawing/2014/main" id="{8B8DC02C-D391-7281-5F65-7CE058871A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7330" y="562233"/>
                          <a:ext cx="5660181" cy="1507815"/>
                        </a:xfrm>
                        <a:prstGeom prst="roundRect">
                          <a:avLst/>
                        </a:prstGeom>
                      </p:spPr>
                      <p:style>
                        <a:lnRef idx="0">
                          <a:schemeClr val="accent4"/>
                        </a:lnRef>
                        <a:fillRef idx="3">
                          <a:schemeClr val="accent4"/>
                        </a:fillRef>
                        <a:effectRef idx="3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:r>
                            <a:rPr lang="hu-HU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Adaptív Deformáció</a:t>
                          </a:r>
                        </a:p>
                        <a:p>
                          <a:pPr algn="ctr"/>
                          <a:endParaRPr lang="hu-HU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u-HU" sz="17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hu-HU" sz="17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17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hu-HU" sz="1700" b="0" i="1" smtClean="0">
                                      <a:latin typeface="Cambria Math" panose="02040503050406030204" pitchFamily="18" charset="0"/>
                                    </a:rPr>
                                    <m:t>𝐷𝑒𝑓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hu-HU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17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hu-HU" sz="17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hu-HU" sz="1700" dirty="0"/>
                                <m:t>(</m:t>
                              </m:r>
                              <m:sSup>
                                <m:sSupPr>
                                  <m:ctrlP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hu-HU" sz="1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sz="17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  <m:t>𝐷𝑒𝑓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hu-HU" sz="17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hu-HU" sz="17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hu-HU" sz="17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hu-HU" sz="17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hu-HU" sz="17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</m:oMath>
                          </a14:m>
                          <a:r>
                            <a:rPr lang="hu-HU" sz="1700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          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hu-HU" sz="1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 ∙</m:t>
                                </m:r>
                                <m:d>
                                  <m:dPr>
                                    <m:ctrlPr>
                                      <a:rPr lang="hu-HU" sz="1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u-HU" sz="1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1+</m:t>
                                    </m:r>
                                    <m:sSub>
                                      <m:sSubPr>
                                        <m:ctrlPr>
                                          <a:rPr lang="hu-HU" sz="17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sz="17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hu-HU" sz="17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hu-HU" sz="1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hu-HU" sz="17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tanh</m:t>
                                    </m:r>
                                    <m:r>
                                      <a:rPr lang="hu-HU" sz="17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⁡</m:t>
                                    </m:r>
                                    <m:d>
                                      <m:dPr>
                                        <m:ctrlPr>
                                          <a:rPr lang="hu-HU" sz="17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sub>
                                        </m:sSub>
                                        <m:r>
                                          <a:rPr lang="hu-HU" sz="17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∙</m:t>
                                        </m:r>
                                        <m:d>
                                          <m:dPr>
                                            <m:ctrlP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acc>
                                                  <m:accPr>
                                                    <m:chr m:val="̈"/>
                                                    <m:ctrlPr>
                                                      <a:rPr lang="hu-HU" sz="17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hu-HU" sz="17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p>
                                                <m: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𝑅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−1</m:t>
                                                </m:r>
                                              </m:e>
                                            </m:d>
                                            <m: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acc>
                                                  <m:accPr>
                                                    <m:chr m:val="̈"/>
                                                    <m:ctrlPr>
                                                      <a:rPr lang="hu-HU" sz="17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hu-HU" sz="17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𝑞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p>
                                                <m:r>
                                                  <a:rPr lang="hu-HU" sz="17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𝐷𝑒𝑠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hu-HU" sz="17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hu-HU" sz="1700" dirty="0"/>
                        </a:p>
                      </p:txBody>
                    </p:sp>
                  </mc:Choice>
                  <mc:Fallback>
                    <p:sp>
                      <p:nvSpPr>
                        <p:cNvPr id="27" name="Téglalap: lekerekített 26">
                          <a:extLst>
                            <a:ext uri="{FF2B5EF4-FFF2-40B4-BE49-F238E27FC236}">
                              <a16:creationId xmlns:a16="http://schemas.microsoft.com/office/drawing/2014/main" id="{8B8DC02C-D391-7281-5F65-7CE058871A13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7330" y="562233"/>
                          <a:ext cx="5660181" cy="1507815"/>
                        </a:xfrm>
                        <a:prstGeom prst="round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Egyenes összekötő nyíllal 27">
                      <a:extLst>
                        <a:ext uri="{FF2B5EF4-FFF2-40B4-BE49-F238E27FC236}">
                          <a16:creationId xmlns:a16="http://schemas.microsoft.com/office/drawing/2014/main" id="{975A32CB-04DB-DF02-6944-5F2C484E8581}"/>
                        </a:ext>
                      </a:extLst>
                    </p:cNvPr>
                    <p:cNvCxnSpPr>
                      <a:cxnSpLocks/>
                      <a:stCxn id="26" idx="0"/>
                      <a:endCxn id="27" idx="2"/>
                    </p:cNvCxnSpPr>
                    <p:nvPr/>
                  </p:nvCxnSpPr>
                  <p:spPr>
                    <a:xfrm flipH="1" flipV="1">
                      <a:off x="3127421" y="2070048"/>
                      <a:ext cx="4088" cy="1753097"/>
                    </a:xfrm>
                    <a:prstGeom prst="straightConnector1">
                      <a:avLst/>
                    </a:prstGeom>
                    <a:ln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30" name="Téglalap: lekerekített 29">
                          <a:extLst>
                            <a:ext uri="{FF2B5EF4-FFF2-40B4-BE49-F238E27FC236}">
                              <a16:creationId xmlns:a16="http://schemas.microsoft.com/office/drawing/2014/main" id="{91771A21-6E8A-F224-A36D-8ECEDCEDA8D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25727" y="771395"/>
                          <a:ext cx="2692916" cy="1081653"/>
                        </a:xfrm>
                        <a:prstGeom prst="roundRect">
                          <a:avLst/>
                        </a:prstGeom>
                      </p:spPr>
                      <p:style>
                        <a:lnRef idx="0">
                          <a:schemeClr val="accent4"/>
                        </a:lnRef>
                        <a:fillRef idx="3">
                          <a:schemeClr val="accent4"/>
                        </a:fillRef>
                        <a:effectRef idx="3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b="1" i="0" smtClean="0">
                                    <a:latin typeface="Cambria Math" panose="02040503050406030204" pitchFamily="18" charset="0"/>
                                  </a:rPr>
                                  <m:t>𝐌𝐚𝐭𝐞𝐦𝐚𝐭𝐢𝐤𝐚𝐢</m:t>
                                </m:r>
                                <m:r>
                                  <a:rPr lang="hu-HU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hu-HU" b="1" i="0" smtClean="0">
                                    <a:latin typeface="Cambria Math" panose="02040503050406030204" pitchFamily="18" charset="0"/>
                                  </a:rPr>
                                  <m:t>𝐌𝐨𝐝𝐞𝐥𝐥</m:t>
                                </m:r>
                              </m:oMath>
                            </m:oMathPara>
                          </a14:m>
                          <a:endParaRPr lang="hu-HU" b="1" dirty="0"/>
                        </a:p>
                        <a:p>
                          <a:pPr algn="ctr"/>
                          <a:r>
                            <a:rPr lang="hu-HU" sz="1600" dirty="0" err="1"/>
                            <a:t>Affin</a:t>
                          </a:r>
                          <a:r>
                            <a:rPr lang="hu-HU" sz="1600" dirty="0"/>
                            <a:t> Modell: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acc>
                                  <m:accPr>
                                    <m:chr m:val="̈"/>
                                    <m:ctrlPr>
                                      <a:rPr lang="hu-H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dirty="0"/>
                        </a:p>
                      </p:txBody>
                    </p:sp>
                  </mc:Choice>
                  <mc:Fallback>
                    <p:sp>
                      <p:nvSpPr>
                        <p:cNvPr id="30" name="Téglalap: lekerekített 29">
                          <a:extLst>
                            <a:ext uri="{FF2B5EF4-FFF2-40B4-BE49-F238E27FC236}">
                              <a16:creationId xmlns:a16="http://schemas.microsoft.com/office/drawing/2014/main" id="{91771A21-6E8A-F224-A36D-8ECEDCEDA8DD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025727" y="771395"/>
                          <a:ext cx="2692916" cy="1081653"/>
                        </a:xfrm>
                        <a:prstGeom prst="round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1" name="Téglalap: lekerekített 30">
                      <a:extLst>
                        <a:ext uri="{FF2B5EF4-FFF2-40B4-BE49-F238E27FC236}">
                          <a16:creationId xmlns:a16="http://schemas.microsoft.com/office/drawing/2014/main" id="{41389326-2417-92A5-A8BE-BD2BE519B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4668" y="857450"/>
                      <a:ext cx="1566469" cy="909544"/>
                    </a:xfrm>
                    <a:prstGeom prst="roundRect">
                      <a:avLst/>
                    </a:prstGeom>
                  </p:spPr>
                  <p:style>
                    <a:lnRef idx="0">
                      <a:schemeClr val="accent4"/>
                    </a:lnRef>
                    <a:fillRef idx="3">
                      <a:schemeClr val="accent4"/>
                    </a:fillRef>
                    <a:effectRef idx="3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hu-H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hu-HU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DC motor</a:t>
                      </a:r>
                    </a:p>
                  </p:txBody>
                </p: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32" name="Szövegdoboz 12">
                          <a:extLst>
                            <a:ext uri="{FF2B5EF4-FFF2-40B4-BE49-F238E27FC236}">
                              <a16:creationId xmlns:a16="http://schemas.microsoft.com/office/drawing/2014/main" id="{268F889E-AFDC-2830-FF0E-4B3D7C522A1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592129" y="710782"/>
                          <a:ext cx="960120" cy="4664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hu-HU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32" name="Szövegdoboz 12">
                          <a:extLst>
                            <a:ext uri="{FF2B5EF4-FFF2-40B4-BE49-F238E27FC236}">
                              <a16:creationId xmlns:a16="http://schemas.microsoft.com/office/drawing/2014/main" id="{268F889E-AFDC-2830-FF0E-4B3D7C522A14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592129" y="710782"/>
                          <a:ext cx="960120" cy="466411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b="-133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33" name="Egyenes összekötő nyíllal 32">
                      <a:extLst>
                        <a:ext uri="{FF2B5EF4-FFF2-40B4-BE49-F238E27FC236}">
                          <a16:creationId xmlns:a16="http://schemas.microsoft.com/office/drawing/2014/main" id="{118428BB-3D50-61F8-AC8E-7744614E62C5}"/>
                        </a:ext>
                      </a:extLst>
                    </p:cNvPr>
                    <p:cNvCxnSpPr>
                      <a:cxnSpLocks/>
                      <a:stCxn id="30" idx="3"/>
                      <a:endCxn id="31" idx="1"/>
                    </p:cNvCxnSpPr>
                    <p:nvPr/>
                  </p:nvCxnSpPr>
                  <p:spPr>
                    <a:xfrm>
                      <a:off x="9718643" y="1312223"/>
                      <a:ext cx="636025" cy="0"/>
                    </a:xfrm>
                    <a:prstGeom prst="straightConnector1">
                      <a:avLst/>
                    </a:prstGeom>
                    <a:ln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34" name="Szövegdoboz 18">
                          <a:extLst>
                            <a:ext uri="{FF2B5EF4-FFF2-40B4-BE49-F238E27FC236}">
                              <a16:creationId xmlns:a16="http://schemas.microsoft.com/office/drawing/2014/main" id="{3BB9E031-03E1-921F-1D25-0E6C836DC99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106013" y="4171592"/>
                          <a:ext cx="978589" cy="4664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u-HU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hu-HU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p>
                                </m:sSup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hu-HU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34" name="Szövegdoboz 18">
                          <a:extLst>
                            <a:ext uri="{FF2B5EF4-FFF2-40B4-BE49-F238E27FC236}">
                              <a16:creationId xmlns:a16="http://schemas.microsoft.com/office/drawing/2014/main" id="{3BB9E031-03E1-921F-1D25-0E6C836DC999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106013" y="4171592"/>
                          <a:ext cx="978589" cy="466411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 b="-1311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35" name="Téglalap: lekerekített 34">
                          <a:extLst>
                            <a:ext uri="{FF2B5EF4-FFF2-40B4-BE49-F238E27FC236}">
                              <a16:creationId xmlns:a16="http://schemas.microsoft.com/office/drawing/2014/main" id="{29A1C69E-32FB-0782-FD1A-2272250D93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979138" y="3179207"/>
                          <a:ext cx="1307128" cy="412088"/>
                        </a:xfrm>
                        <a:prstGeom prst="roundRect">
                          <a:avLst/>
                        </a:prstGeom>
                      </p:spPr>
                      <p:style>
                        <a:lnRef idx="0">
                          <a:schemeClr val="accent4"/>
                        </a:lnRef>
                        <a:fillRef idx="3">
                          <a:schemeClr val="accent4"/>
                        </a:fillRef>
                        <a:effectRef idx="3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𝑠𝑙</m:t>
                                </m:r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. (</m:t>
                                </m:r>
                                <m:sSub>
                                  <m:sSubPr>
                                    <m:ctrlP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hu-HU" dirty="0"/>
                        </a:p>
                      </p:txBody>
                    </p:sp>
                  </mc:Choice>
                  <mc:Fallback>
                    <p:sp>
                      <p:nvSpPr>
                        <p:cNvPr id="35" name="Téglalap: lekerekített 34">
                          <a:extLst>
                            <a:ext uri="{FF2B5EF4-FFF2-40B4-BE49-F238E27FC236}">
                              <a16:creationId xmlns:a16="http://schemas.microsoft.com/office/drawing/2014/main" id="{29A1C69E-32FB-0782-FD1A-2272250D9306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979138" y="3179207"/>
                          <a:ext cx="1307128" cy="412088"/>
                        </a:xfrm>
                        <a:prstGeom prst="roundRect">
                          <a:avLst/>
                        </a:prstGeom>
                        <a:blipFill>
                          <a:blip r:embed="rId1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36" name="Téglalap: lekerekített 35">
                          <a:extLst>
                            <a:ext uri="{FF2B5EF4-FFF2-40B4-BE49-F238E27FC236}">
                              <a16:creationId xmlns:a16="http://schemas.microsoft.com/office/drawing/2014/main" id="{3182E9A0-E9AE-366B-FC8B-789389B6DA4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8616" y="2500209"/>
                          <a:ext cx="1307128" cy="412088"/>
                        </a:xfrm>
                        <a:prstGeom prst="roundRect">
                          <a:avLst/>
                        </a:prstGeom>
                      </p:spPr>
                      <p:style>
                        <a:lnRef idx="0">
                          <a:schemeClr val="accent4"/>
                        </a:lnRef>
                        <a:fillRef idx="3">
                          <a:schemeClr val="accent4"/>
                        </a:fillRef>
                        <a:effectRef idx="3">
                          <a:schemeClr val="accent4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𝑠𝑙</m:t>
                                </m:r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.(</m:t>
                                </m:r>
                                <m:sSub>
                                  <m:sSubPr>
                                    <m:ctrlP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hu-HU" dirty="0"/>
                        </a:p>
                      </p:txBody>
                    </p:sp>
                  </mc:Choice>
                  <mc:Fallback>
                    <p:sp>
                      <p:nvSpPr>
                        <p:cNvPr id="36" name="Téglalap: lekerekített 35">
                          <a:extLst>
                            <a:ext uri="{FF2B5EF4-FFF2-40B4-BE49-F238E27FC236}">
                              <a16:creationId xmlns:a16="http://schemas.microsoft.com/office/drawing/2014/main" id="{3182E9A0-E9AE-366B-FC8B-789389B6DA44}"/>
                            </a:ext>
                          </a:extLst>
                        </p:cNvPr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018616" y="2500209"/>
                          <a:ext cx="1307128" cy="412088"/>
                        </a:xfrm>
                        <a:prstGeom prst="round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37" name="Összekötő: szögletes 36">
                      <a:extLst>
                        <a:ext uri="{FF2B5EF4-FFF2-40B4-BE49-F238E27FC236}">
                          <a16:creationId xmlns:a16="http://schemas.microsoft.com/office/drawing/2014/main" id="{B9B5D198-80E0-0942-FA1F-916E0731ECC9}"/>
                        </a:ext>
                      </a:extLst>
                    </p:cNvPr>
                    <p:cNvCxnSpPr>
                      <a:cxnSpLocks/>
                      <a:stCxn id="27" idx="3"/>
                      <a:endCxn id="36" idx="0"/>
                    </p:cNvCxnSpPr>
                    <p:nvPr/>
                  </p:nvCxnSpPr>
                  <p:spPr>
                    <a:xfrm>
                      <a:off x="5957511" y="1316141"/>
                      <a:ext cx="714670" cy="1184068"/>
                    </a:xfrm>
                    <a:prstGeom prst="bentConnector2">
                      <a:avLst/>
                    </a:prstGeom>
                    <a:ln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Összekötő: szögletes 37">
                      <a:extLst>
                        <a:ext uri="{FF2B5EF4-FFF2-40B4-BE49-F238E27FC236}">
                          <a16:creationId xmlns:a16="http://schemas.microsoft.com/office/drawing/2014/main" id="{99C30598-3D10-39D4-C026-D0ABF2861EB5}"/>
                        </a:ext>
                      </a:extLst>
                    </p:cNvPr>
                    <p:cNvCxnSpPr>
                      <a:cxnSpLocks/>
                      <a:stCxn id="36" idx="1"/>
                    </p:cNvCxnSpPr>
                    <p:nvPr/>
                  </p:nvCxnSpPr>
                  <p:spPr>
                    <a:xfrm rot="10800000">
                      <a:off x="4618791" y="2112754"/>
                      <a:ext cx="1399826" cy="593501"/>
                    </a:xfrm>
                    <a:prstGeom prst="bentConnector3">
                      <a:avLst>
                        <a:gd name="adj1" fmla="val 100047"/>
                      </a:avLst>
                    </a:prstGeom>
                    <a:ln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Egyenes összekötő nyíllal 38">
                      <a:extLst>
                        <a:ext uri="{FF2B5EF4-FFF2-40B4-BE49-F238E27FC236}">
                          <a16:creationId xmlns:a16="http://schemas.microsoft.com/office/drawing/2014/main" id="{9AB1CBF6-1DCB-BF5F-A799-84534EC45F80}"/>
                        </a:ext>
                      </a:extLst>
                    </p:cNvPr>
                    <p:cNvCxnSpPr>
                      <a:cxnSpLocks/>
                      <a:endCxn id="26" idx="1"/>
                    </p:cNvCxnSpPr>
                    <p:nvPr/>
                  </p:nvCxnSpPr>
                  <p:spPr>
                    <a:xfrm>
                      <a:off x="182696" y="4813315"/>
                      <a:ext cx="479982" cy="0"/>
                    </a:xfrm>
                    <a:prstGeom prst="straightConnector1">
                      <a:avLst/>
                    </a:prstGeom>
                    <a:ln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40" name="Szövegdoboz 29">
                          <a:extLst>
                            <a:ext uri="{FF2B5EF4-FFF2-40B4-BE49-F238E27FC236}">
                              <a16:creationId xmlns:a16="http://schemas.microsoft.com/office/drawing/2014/main" id="{18E06B60-09A0-709F-83FE-3E38D817A42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136534" y="4963073"/>
                          <a:ext cx="960120" cy="4664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u-HU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hu-HU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hu-HU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hu-HU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hu-HU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40" name="Szövegdoboz 29">
                          <a:extLst>
                            <a:ext uri="{FF2B5EF4-FFF2-40B4-BE49-F238E27FC236}">
                              <a16:creationId xmlns:a16="http://schemas.microsoft.com/office/drawing/2014/main" id="{18E06B60-09A0-709F-83FE-3E38D817A42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136534" y="4963073"/>
                          <a:ext cx="960120" cy="466411"/>
                        </a:xfrm>
                        <a:prstGeom prst="rect">
                          <a:avLst/>
                        </a:prstGeom>
                        <a:blipFill>
                          <a:blip r:embed="rId15"/>
                          <a:stretch>
                            <a:fillRect b="-1147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41" name="Szövegdoboz 96">
                          <a:extLst>
                            <a:ext uri="{FF2B5EF4-FFF2-40B4-BE49-F238E27FC236}">
                              <a16:creationId xmlns:a16="http://schemas.microsoft.com/office/drawing/2014/main" id="{3B5C94E0-1758-6E3E-E1BC-6BB1D84A9E1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112016" y="2723816"/>
                          <a:ext cx="940550" cy="46641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>
                          <a:defPPr>
                            <a:defRPr lang="hu-HU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u-HU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hu-HU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hu-HU" b="0" i="1" smtClean="0">
                                            <a:solidFill>
                                              <a:schemeClr val="accent4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hu-HU" b="0" i="1" smtClean="0">
                                        <a:solidFill>
                                          <a:schemeClr val="accent4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𝐷𝑒𝑠</m:t>
                                    </m:r>
                                  </m:sup>
                                </m:sSup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hu-HU" dirty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41" name="Szövegdoboz 96">
                          <a:extLst>
                            <a:ext uri="{FF2B5EF4-FFF2-40B4-BE49-F238E27FC236}">
                              <a16:creationId xmlns:a16="http://schemas.microsoft.com/office/drawing/2014/main" id="{3B5C94E0-1758-6E3E-E1BC-6BB1D84A9E1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112016" y="2723816"/>
                          <a:ext cx="940550" cy="466411"/>
                        </a:xfrm>
                        <a:prstGeom prst="rect">
                          <a:avLst/>
                        </a:prstGeom>
                        <a:blipFill>
                          <a:blip r:embed="rId16"/>
                          <a:stretch>
                            <a:fillRect r="-13433" b="-1311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hu-H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16" name="Egyenes összekötő nyíllal 15">
                    <a:extLst>
                      <a:ext uri="{FF2B5EF4-FFF2-40B4-BE49-F238E27FC236}">
                        <a16:creationId xmlns:a16="http://schemas.microsoft.com/office/drawing/2014/main" id="{35AC8E6E-0C8A-A6A4-D680-86A3A3C29B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6557" y="5586408"/>
                    <a:ext cx="479981" cy="0"/>
                  </a:xfrm>
                  <a:prstGeom prst="straightConnector1">
                    <a:avLst/>
                  </a:prstGeom>
                  <a:ln w="38100" cap="flat" cmpd="sng" algn="ctr">
                    <a:solidFill>
                      <a:schemeClr val="accent4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Egyenes összekötő nyíllal 16">
                    <a:extLst>
                      <a:ext uri="{FF2B5EF4-FFF2-40B4-BE49-F238E27FC236}">
                        <a16:creationId xmlns:a16="http://schemas.microsoft.com/office/drawing/2014/main" id="{0E65631A-2C08-FD83-7561-282C322281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6558" y="4345081"/>
                    <a:ext cx="479981" cy="0"/>
                  </a:xfrm>
                  <a:prstGeom prst="straightConnector1">
                    <a:avLst/>
                  </a:prstGeom>
                  <a:ln w="38100" cap="flat" cmpd="sng" algn="ctr">
                    <a:solidFill>
                      <a:schemeClr val="accent4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8" name="Szövegdoboz 131">
                        <a:extLst>
                          <a:ext uri="{FF2B5EF4-FFF2-40B4-BE49-F238E27FC236}">
                            <a16:creationId xmlns:a16="http://schemas.microsoft.com/office/drawing/2014/main" id="{49C5AC62-699C-5256-92ED-C2E0D707EB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206407" y="3804074"/>
                        <a:ext cx="960120" cy="4664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hu-HU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hu-HU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8" name="Szövegdoboz 131">
                        <a:extLst>
                          <a:ext uri="{FF2B5EF4-FFF2-40B4-BE49-F238E27FC236}">
                            <a16:creationId xmlns:a16="http://schemas.microsoft.com/office/drawing/2014/main" id="{49C5AC62-699C-5256-92ED-C2E0D707EB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206407" y="3804074"/>
                        <a:ext cx="960120" cy="466411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b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u-H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9" name="Szövegdoboz 132">
                        <a:extLst>
                          <a:ext uri="{FF2B5EF4-FFF2-40B4-BE49-F238E27FC236}">
                            <a16:creationId xmlns:a16="http://schemas.microsoft.com/office/drawing/2014/main" id="{4BC8C195-8063-AC4C-769B-CD9EDEAA4F8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66495" y="4427442"/>
                        <a:ext cx="960120" cy="46641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hu-HU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hu-HU" b="0" i="1" smtClean="0">
                                          <a:solidFill>
                                            <a:schemeClr val="accent4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b="0" i="1" smtClean="0">
                                          <a:solidFill>
                                            <a:schemeClr val="accent4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hu-HU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19" name="Szövegdoboz 132">
                        <a:extLst>
                          <a:ext uri="{FF2B5EF4-FFF2-40B4-BE49-F238E27FC236}">
                            <a16:creationId xmlns:a16="http://schemas.microsoft.com/office/drawing/2014/main" id="{4BC8C195-8063-AC4C-769B-CD9EDEAA4F8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166495" y="4427442"/>
                        <a:ext cx="960120" cy="466411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b="-1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u-H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0" name="Téglalap: lekerekített 19">
                    <a:extLst>
                      <a:ext uri="{FF2B5EF4-FFF2-40B4-BE49-F238E27FC236}">
                        <a16:creationId xmlns:a16="http://schemas.microsoft.com/office/drawing/2014/main" id="{80A31650-4029-49C9-4C05-ADF51BB818DB}"/>
                      </a:ext>
                    </a:extLst>
                  </p:cNvPr>
                  <p:cNvSpPr/>
                  <p:nvPr/>
                </p:nvSpPr>
                <p:spPr>
                  <a:xfrm>
                    <a:off x="9065989" y="4148547"/>
                    <a:ext cx="1747763" cy="1541566"/>
                  </a:xfrm>
                  <a:prstGeom prst="roundRect">
                    <a:avLst/>
                  </a:prstGeom>
                </p:spPr>
                <p:style>
                  <a:lnRef idx="0">
                    <a:schemeClr val="accent4"/>
                  </a:lnRef>
                  <a:fillRef idx="3">
                    <a:schemeClr val="accent4"/>
                  </a:fillRef>
                  <a:effectRef idx="3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hu-HU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hu-HU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Sebesség és Gyorsulás Becslés</a:t>
                    </a:r>
                  </a:p>
                </p:txBody>
              </p:sp>
              <p:cxnSp>
                <p:nvCxnSpPr>
                  <p:cNvPr id="21" name="Összekötő: szögletes 20">
                    <a:extLst>
                      <a:ext uri="{FF2B5EF4-FFF2-40B4-BE49-F238E27FC236}">
                        <a16:creationId xmlns:a16="http://schemas.microsoft.com/office/drawing/2014/main" id="{36034838-BA3D-52FD-B355-857DAE73A96F}"/>
                      </a:ext>
                    </a:extLst>
                  </p:cNvPr>
                  <p:cNvCxnSpPr>
                    <a:cxnSpLocks/>
                    <a:stCxn id="31" idx="3"/>
                    <a:endCxn id="20" idx="3"/>
                  </p:cNvCxnSpPr>
                  <p:nvPr/>
                </p:nvCxnSpPr>
                <p:spPr>
                  <a:xfrm flipH="1">
                    <a:off x="10813753" y="1418240"/>
                    <a:ext cx="1101246" cy="3501091"/>
                  </a:xfrm>
                  <a:prstGeom prst="bentConnector3">
                    <a:avLst>
                      <a:gd name="adj1" fmla="val -23856"/>
                    </a:avLst>
                  </a:prstGeom>
                  <a:ln w="38100" cap="flat" cmpd="sng" algn="ctr">
                    <a:solidFill>
                      <a:schemeClr val="accent4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Egyenes összekötő nyíllal 21">
                    <a:extLst>
                      <a:ext uri="{FF2B5EF4-FFF2-40B4-BE49-F238E27FC236}">
                        <a16:creationId xmlns:a16="http://schemas.microsoft.com/office/drawing/2014/main" id="{50F20C83-C7AC-BFB4-F548-C87451E7B12F}"/>
                      </a:ext>
                    </a:extLst>
                  </p:cNvPr>
                  <p:cNvCxnSpPr>
                    <a:cxnSpLocks/>
                    <a:stCxn id="27" idx="3"/>
                    <a:endCxn id="30" idx="1"/>
                  </p:cNvCxnSpPr>
                  <p:nvPr/>
                </p:nvCxnSpPr>
                <p:spPr>
                  <a:xfrm flipV="1">
                    <a:off x="5951373" y="1418240"/>
                    <a:ext cx="1068216" cy="3919"/>
                  </a:xfrm>
                  <a:prstGeom prst="straightConnector1">
                    <a:avLst/>
                  </a:prstGeom>
                  <a:ln w="38100" cap="flat" cmpd="sng" algn="ctr">
                    <a:solidFill>
                      <a:schemeClr val="accent4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3" name="Szövegdoboz 226">
                        <a:extLst>
                          <a:ext uri="{FF2B5EF4-FFF2-40B4-BE49-F238E27FC236}">
                            <a16:creationId xmlns:a16="http://schemas.microsoft.com/office/drawing/2014/main" id="{7B800AEB-DADB-9F28-B12F-60887550B17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879973" y="869862"/>
                        <a:ext cx="960120" cy="47604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hu-HU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u-HU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hu-HU" i="1" smtClean="0">
                                          <a:solidFill>
                                            <a:schemeClr val="accent4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b="0" i="1" smtClean="0">
                                          <a:solidFill>
                                            <a:schemeClr val="accent4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𝐷𝑒𝑓</m:t>
                                  </m:r>
                                </m:sup>
                              </m:sSup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hu-HU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23" name="Szövegdoboz 226">
                        <a:extLst>
                          <a:ext uri="{FF2B5EF4-FFF2-40B4-BE49-F238E27FC236}">
                            <a16:creationId xmlns:a16="http://schemas.microsoft.com/office/drawing/2014/main" id="{7B800AEB-DADB-9F28-B12F-60887550B17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879973" y="869862"/>
                        <a:ext cx="960120" cy="476048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r="-13139" b="-1475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u-H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4" name="Szövegdoboz 233">
                        <a:extLst>
                          <a:ext uri="{FF2B5EF4-FFF2-40B4-BE49-F238E27FC236}">
                            <a16:creationId xmlns:a16="http://schemas.microsoft.com/office/drawing/2014/main" id="{1CA80D7F-110F-DD12-060C-BABD93B9158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47671" y="2999648"/>
                        <a:ext cx="2250474" cy="4795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>
                        <a:defPPr>
                          <a:defRPr lang="hu-HU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hu-HU" b="0" i="1" smtClean="0">
                                          <a:solidFill>
                                            <a:schemeClr val="accent4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u-HU" b="0" i="1" smtClean="0">
                                          <a:solidFill>
                                            <a:schemeClr val="accent4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acc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solidFill>
                                        <a:schemeClr val="accent4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hu-HU" b="0" i="1" smtClean="0">
                                  <a:solidFill>
                                    <a:schemeClr val="accent4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hu-HU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24" name="Szövegdoboz 233">
                        <a:extLst>
                          <a:ext uri="{FF2B5EF4-FFF2-40B4-BE49-F238E27FC236}">
                            <a16:creationId xmlns:a16="http://schemas.microsoft.com/office/drawing/2014/main" id="{1CA80D7F-110F-DD12-060C-BABD93B9158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47671" y="2999648"/>
                        <a:ext cx="2250474" cy="479529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t="-1613" b="-1451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u-H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5" name="Összekötő: szögletes 24">
                    <a:extLst>
                      <a:ext uri="{FF2B5EF4-FFF2-40B4-BE49-F238E27FC236}">
                        <a16:creationId xmlns:a16="http://schemas.microsoft.com/office/drawing/2014/main" id="{B7DD2601-8FD7-343D-2425-350C49E41705}"/>
                      </a:ext>
                    </a:extLst>
                  </p:cNvPr>
                  <p:cNvCxnSpPr>
                    <a:cxnSpLocks/>
                    <a:stCxn id="35" idx="1"/>
                  </p:cNvCxnSpPr>
                  <p:nvPr/>
                </p:nvCxnSpPr>
                <p:spPr>
                  <a:xfrm rot="10800000">
                    <a:off x="3782034" y="2199425"/>
                    <a:ext cx="2190966" cy="1291845"/>
                  </a:xfrm>
                  <a:prstGeom prst="bentConnector3">
                    <a:avLst>
                      <a:gd name="adj1" fmla="val 100095"/>
                    </a:avLst>
                  </a:prstGeom>
                  <a:ln w="38100" cap="flat" cmpd="sng" algn="ctr">
                    <a:solidFill>
                      <a:schemeClr val="accent4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Összekötő: szögletes 12">
                  <a:extLst>
                    <a:ext uri="{FF2B5EF4-FFF2-40B4-BE49-F238E27FC236}">
                      <a16:creationId xmlns:a16="http://schemas.microsoft.com/office/drawing/2014/main" id="{EF152A73-63DB-EC4E-A709-F5219124F5BC}"/>
                    </a:ext>
                  </a:extLst>
                </p:cNvPr>
                <p:cNvCxnSpPr>
                  <a:cxnSpLocks/>
                  <a:stCxn id="20" idx="2"/>
                  <a:endCxn id="26" idx="2"/>
                </p:cNvCxnSpPr>
                <p:nvPr/>
              </p:nvCxnSpPr>
              <p:spPr>
                <a:xfrm rot="5400000">
                  <a:off x="6404994" y="2473837"/>
                  <a:ext cx="219389" cy="6814500"/>
                </a:xfrm>
                <a:prstGeom prst="bentConnector3">
                  <a:avLst>
                    <a:gd name="adj1" fmla="val 231587"/>
                  </a:avLst>
                </a:prstGeom>
                <a:ln w="38100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4" name="Szövegdoboz 69">
                      <a:extLst>
                        <a:ext uri="{FF2B5EF4-FFF2-40B4-BE49-F238E27FC236}">
                          <a16:creationId xmlns:a16="http://schemas.microsoft.com/office/drawing/2014/main" id="{52F8E1FB-59D3-B0EE-AEB2-4AB58F1572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09893" y="5828171"/>
                      <a:ext cx="1083479" cy="4664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>
                      <a:defPPr>
                        <a:defRPr lang="hu-H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b="0" i="1" smtClean="0">
                                    <a:solidFill>
                                      <a:schemeClr val="accent4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  <m:r>
                              <a:rPr lang="hu-HU" b="0" i="1" smtClean="0">
                                <a:solidFill>
                                  <a:schemeClr val="accent4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hu-HU" b="0" i="1" smtClean="0">
                                <a:solidFill>
                                  <a:schemeClr val="accent4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b="0" i="1" smtClean="0">
                                <a:solidFill>
                                  <a:schemeClr val="accent4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hu-HU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14" name="Szövegdoboz 69">
                      <a:extLst>
                        <a:ext uri="{FF2B5EF4-FFF2-40B4-BE49-F238E27FC236}">
                          <a16:creationId xmlns:a16="http://schemas.microsoft.com/office/drawing/2014/main" id="{52F8E1FB-59D3-B0EE-AEB2-4AB58F1572C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09893" y="5828171"/>
                      <a:ext cx="1083479" cy="466411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t="-6557"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u-H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76" name="Összekötő: szögletes 75">
              <a:extLst>
                <a:ext uri="{FF2B5EF4-FFF2-40B4-BE49-F238E27FC236}">
                  <a16:creationId xmlns:a16="http://schemas.microsoft.com/office/drawing/2014/main" id="{B8E537F9-53C9-1750-1BAB-A83038E32449}"/>
                </a:ext>
              </a:extLst>
            </p:cNvPr>
            <p:cNvCxnSpPr>
              <a:cxnSpLocks/>
              <a:stCxn id="20" idx="0"/>
              <a:endCxn id="35" idx="3"/>
            </p:cNvCxnSpPr>
            <p:nvPr/>
          </p:nvCxnSpPr>
          <p:spPr>
            <a:xfrm rot="16200000" flipV="1">
              <a:off x="8263445" y="2529189"/>
              <a:ext cx="520472" cy="2314371"/>
            </a:xfrm>
            <a:prstGeom prst="bentConnector2">
              <a:avLst/>
            </a:prstGeom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84" name="4. Dia">
            <a:hlinkClick r:id="" action="ppaction://media"/>
            <a:extLst>
              <a:ext uri="{FF2B5EF4-FFF2-40B4-BE49-F238E27FC236}">
                <a16:creationId xmlns:a16="http://schemas.microsoft.com/office/drawing/2014/main" id="{D409C8E8-BC48-804E-311C-429DEBA99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084" y="64415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85"/>
    </mc:Choice>
    <mc:Fallback>
      <p:transition spd="slow" advTm="10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77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33040" y="471328"/>
            <a:ext cx="9458960" cy="1012031"/>
          </a:xfrm>
        </p:spPr>
        <p:txBody>
          <a:bodyPr/>
          <a:lstStyle/>
          <a:p>
            <a:pPr algn="r"/>
            <a:r>
              <a:rPr lang="hu-HU" dirty="0"/>
              <a:t>Polinom Illesztés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Szöveg helye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29540" y="1106905"/>
                <a:ext cx="7018968" cy="4359175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u-HU" dirty="0">
                    <a:solidFill>
                      <a:schemeClr val="bg1"/>
                    </a:solidFill>
                  </a:rPr>
                  <a:t>Időbélyegzéses módszer (Time-</a:t>
                </a:r>
                <a:r>
                  <a:rPr lang="hu-HU" dirty="0" err="1">
                    <a:solidFill>
                      <a:schemeClr val="bg1"/>
                    </a:solidFill>
                  </a:rPr>
                  <a:t>stamping</a:t>
                </a:r>
                <a:r>
                  <a:rPr lang="hu-HU" dirty="0">
                    <a:solidFill>
                      <a:schemeClr val="bg1"/>
                    </a:solidFill>
                  </a:rPr>
                  <a:t>): </a:t>
                </a:r>
                <a:r>
                  <a:rPr lang="hu-HU" dirty="0" err="1">
                    <a:solidFill>
                      <a:schemeClr val="bg1"/>
                    </a:solidFill>
                  </a:rPr>
                  <a:t>enkóder</a:t>
                </a:r>
                <a:r>
                  <a:rPr lang="hu-HU" dirty="0">
                    <a:solidFill>
                      <a:schemeClr val="bg1"/>
                    </a:solidFill>
                  </a:rPr>
                  <a:t> impulzusok számlálasa és az utolsó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</a:t>
                </a:r>
                <a:r>
                  <a:rPr lang="hu-HU" dirty="0" err="1">
                    <a:solidFill>
                      <a:schemeClr val="bg1"/>
                    </a:solidFill>
                  </a:rPr>
                  <a:t>enkóder</a:t>
                </a:r>
                <a:r>
                  <a:rPr lang="hu-HU" dirty="0">
                    <a:solidFill>
                      <a:schemeClr val="bg1"/>
                    </a:solidFill>
                  </a:rPr>
                  <a:t> impulzus pontos idejének mentése egy </a:t>
                </a:r>
                <a:r>
                  <a:rPr lang="hu-HU" dirty="0" err="1">
                    <a:solidFill>
                      <a:schemeClr val="bg1"/>
                    </a:solidFill>
                  </a:rPr>
                  <a:t>bufferbe</a:t>
                </a:r>
                <a:r>
                  <a:rPr lang="hu-HU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 algn="just">
                  <a:buNone/>
                </a:pPr>
                <a:r>
                  <a:rPr lang="hu-HU" dirty="0">
                    <a:solidFill>
                      <a:schemeClr val="bg1"/>
                    </a:solidFill>
                  </a:rPr>
                  <a:t>Polinom illesztés: 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d>
                        <m:d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⋯+</m:t>
                      </m:r>
                      <m:sSub>
                        <m:sSub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  <a:p>
                <a:pPr marL="0" indent="0" algn="just">
                  <a:buNone/>
                </a:pPr>
                <a:r>
                  <a:rPr lang="hu-HU" dirty="0">
                    <a:solidFill>
                      <a:schemeClr val="bg1"/>
                    </a:solidFill>
                  </a:rPr>
                  <a:t>Ha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hu-HU" dirty="0">
                    <a:solidFill>
                      <a:schemeClr val="bg1"/>
                    </a:solidFill>
                  </a:rPr>
                  <a:t> túlhatározott egyenlet rendszer kapunk: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𝑇𝐴</m:t>
                    </m:r>
                  </m:oMath>
                </a14:m>
                <a:endParaRPr lang="hu-HU" b="0" dirty="0">
                  <a:solidFill>
                    <a:schemeClr val="bg1"/>
                  </a:solidFill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hu-HU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hu-HU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𝑒𝑀</m:t>
                                        </m:r>
                                        <m:r>
                                          <a:rPr lang="hu-HU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hu-HU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hu-HU" sz="1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hu-HU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𝑒𝑀</m:t>
                                    </m:r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hu-HU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hu-HU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𝑒𝑀</m:t>
                                    </m:r>
                                    <m:r>
                                      <a:rPr lang="hu-HU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  <m:sup>
                                    <m:r>
                                      <a:rPr lang="hu-HU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u-HU" dirty="0">
                  <a:solidFill>
                    <a:schemeClr val="bg1"/>
                  </a:solidFill>
                </a:endParaRPr>
              </a:p>
              <a:p>
                <a:pPr marL="0" indent="0" algn="just">
                  <a:buNone/>
                </a:pPr>
                <a:r>
                  <a:rPr lang="hu-HU" dirty="0">
                    <a:solidFill>
                      <a:schemeClr val="bg1"/>
                    </a:solidFill>
                  </a:rPr>
                  <a:t>A polinom együtthatói a Legkisebb Négyzetek Módszere alapján: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hu-HU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hu-HU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hu-HU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hu-HU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𝑇𝑄</m:t>
                    </m:r>
                  </m:oMath>
                </a14:m>
                <a:endParaRPr lang="hu-HU" b="0" dirty="0">
                  <a:solidFill>
                    <a:schemeClr val="bg1"/>
                  </a:solidFill>
                </a:endParaRPr>
              </a:p>
              <a:p>
                <a:pPr marL="0" indent="0" algn="just">
                  <a:buNone/>
                </a:pPr>
                <a:r>
                  <a:rPr lang="hu-HU" b="0" dirty="0">
                    <a:solidFill>
                      <a:schemeClr val="bg1"/>
                    </a:solidFill>
                  </a:rPr>
                  <a:t>Az aktuális pozíció extrapolációval számítható!</a:t>
                </a:r>
              </a:p>
              <a:p>
                <a:pPr marL="0" indent="0" algn="just">
                  <a:buNone/>
                </a:pPr>
                <a:endParaRPr lang="hu-HU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Szöveg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29540" y="1106905"/>
                <a:ext cx="7018968" cy="4359175"/>
              </a:xfrm>
              <a:blipFill>
                <a:blip r:embed="rId5"/>
                <a:stretch>
                  <a:fillRect l="-868" t="-1538" r="-868" b="-88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Kép 5" descr="A képen szöveg, sor, Diagram, diagram látható&#10;&#10;Automatikusan generált leírás">
            <a:extLst>
              <a:ext uri="{FF2B5EF4-FFF2-40B4-BE49-F238E27FC236}">
                <a16:creationId xmlns:a16="http://schemas.microsoft.com/office/drawing/2014/main" id="{F93216CD-EDDB-1201-8B33-8F4CA1516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99" y="1417824"/>
            <a:ext cx="4893061" cy="3669796"/>
          </a:xfrm>
          <a:prstGeom prst="rect">
            <a:avLst/>
          </a:prstGeom>
        </p:spPr>
      </p:pic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FBAA0E10-2045-F909-8344-0C90ABA8068D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1059160" y="4668520"/>
            <a:ext cx="340360" cy="620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FD3793D0-37F3-003E-43D7-DD7760C81A8E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0998200" y="4716780"/>
            <a:ext cx="60960" cy="5717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CF56D862-E722-1FF9-867B-AADA00E04243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0104120" y="4668520"/>
            <a:ext cx="955040" cy="620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45F6B61A-DCCE-226B-37D6-E81DD344D7F8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0556240" y="4668520"/>
            <a:ext cx="502920" cy="620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BC12E3BD-55CB-969F-5929-1D7461902D0D}"/>
              </a:ext>
            </a:extLst>
          </p:cNvPr>
          <p:cNvSpPr txBox="1"/>
          <p:nvPr/>
        </p:nvSpPr>
        <p:spPr>
          <a:xfrm>
            <a:off x="9932670" y="5288574"/>
            <a:ext cx="2252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rgbClr val="FF0000"/>
                </a:solidFill>
              </a:rPr>
              <a:t>Szabályozó Mintavétel</a:t>
            </a:r>
          </a:p>
        </p:txBody>
      </p: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FB762D44-D456-E341-6377-B88D0C81423D}"/>
              </a:ext>
            </a:extLst>
          </p:cNvPr>
          <p:cNvCxnSpPr>
            <a:cxnSpLocks/>
          </p:cNvCxnSpPr>
          <p:nvPr/>
        </p:nvCxnSpPr>
        <p:spPr>
          <a:xfrm>
            <a:off x="11165840" y="2092960"/>
            <a:ext cx="0" cy="257556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:a16="http://schemas.microsoft.com/office/drawing/2014/main" id="{F0670563-1A9C-B2B9-01F2-8EFA10EFAC61}"/>
              </a:ext>
            </a:extLst>
          </p:cNvPr>
          <p:cNvCxnSpPr>
            <a:cxnSpLocks/>
          </p:cNvCxnSpPr>
          <p:nvPr/>
        </p:nvCxnSpPr>
        <p:spPr>
          <a:xfrm>
            <a:off x="10657330" y="4178290"/>
            <a:ext cx="508510" cy="48464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>
            <a:extLst>
              <a:ext uri="{FF2B5EF4-FFF2-40B4-BE49-F238E27FC236}">
                <a16:creationId xmlns:a16="http://schemas.microsoft.com/office/drawing/2014/main" id="{9E657319-7C34-099C-161D-BF1E97A0C9F5}"/>
              </a:ext>
            </a:extLst>
          </p:cNvPr>
          <p:cNvCxnSpPr>
            <a:cxnSpLocks/>
          </p:cNvCxnSpPr>
          <p:nvPr/>
        </p:nvCxnSpPr>
        <p:spPr>
          <a:xfrm>
            <a:off x="9836150" y="2512060"/>
            <a:ext cx="0" cy="2150876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56">
            <a:extLst>
              <a:ext uri="{FF2B5EF4-FFF2-40B4-BE49-F238E27FC236}">
                <a16:creationId xmlns:a16="http://schemas.microsoft.com/office/drawing/2014/main" id="{C527F7CF-F3C6-9787-381D-4A992F4D385D}"/>
              </a:ext>
            </a:extLst>
          </p:cNvPr>
          <p:cNvCxnSpPr>
            <a:cxnSpLocks/>
          </p:cNvCxnSpPr>
          <p:nvPr/>
        </p:nvCxnSpPr>
        <p:spPr>
          <a:xfrm flipH="1">
            <a:off x="9847580" y="4149085"/>
            <a:ext cx="553210" cy="52501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Szövegdoboz 61">
                <a:extLst>
                  <a:ext uri="{FF2B5EF4-FFF2-40B4-BE49-F238E27FC236}">
                    <a16:creationId xmlns:a16="http://schemas.microsoft.com/office/drawing/2014/main" id="{41EA520B-1F16-1370-B4C6-C9A82B9FD724}"/>
                  </a:ext>
                </a:extLst>
              </p:cNvPr>
              <p:cNvSpPr txBox="1"/>
              <p:nvPr/>
            </p:nvSpPr>
            <p:spPr>
              <a:xfrm>
                <a:off x="9718737" y="3293958"/>
                <a:ext cx="155816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1200" b="1" dirty="0">
                    <a:solidFill>
                      <a:srgbClr val="FFC000"/>
                    </a:solidFill>
                  </a:rPr>
                  <a:t>„Első”  </a:t>
                </a:r>
                <a14:m>
                  <m:oMath xmlns:m="http://schemas.openxmlformats.org/officeDocument/2006/math">
                    <m:r>
                      <a:rPr lang="hu-HU" sz="12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hu-HU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hu-HU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hu-HU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hu-HU" sz="12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sz="1200" b="1" dirty="0">
                    <a:solidFill>
                      <a:srgbClr val="FFC000"/>
                    </a:solidFill>
                  </a:rPr>
                  <a:t> és „utolsó” </a:t>
                </a:r>
                <a14:m>
                  <m:oMath xmlns:m="http://schemas.openxmlformats.org/officeDocument/2006/math">
                    <m:r>
                      <a:rPr lang="hu-HU" sz="1200" b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hu-HU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hu-HU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𝒆𝑴</m:t>
                        </m:r>
                      </m:sub>
                    </m:sSub>
                    <m:r>
                      <a:rPr lang="hu-HU" sz="1200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sz="1200" b="1" dirty="0">
                    <a:solidFill>
                      <a:srgbClr val="FFC000"/>
                    </a:solidFill>
                  </a:rPr>
                  <a:t> </a:t>
                </a:r>
                <a:r>
                  <a:rPr lang="hu-HU" sz="1200" b="1" dirty="0" err="1">
                    <a:solidFill>
                      <a:srgbClr val="FFC000"/>
                    </a:solidFill>
                  </a:rPr>
                  <a:t>enkóder</a:t>
                </a:r>
                <a:r>
                  <a:rPr lang="hu-HU" sz="1200" b="1" dirty="0">
                    <a:solidFill>
                      <a:srgbClr val="FFC000"/>
                    </a:solidFill>
                  </a:rPr>
                  <a:t> impulzus időpontja</a:t>
                </a:r>
              </a:p>
            </p:txBody>
          </p:sp>
        </mc:Choice>
        <mc:Fallback>
          <p:sp>
            <p:nvSpPr>
              <p:cNvPr id="62" name="Szövegdoboz 61">
                <a:extLst>
                  <a:ext uri="{FF2B5EF4-FFF2-40B4-BE49-F238E27FC236}">
                    <a16:creationId xmlns:a16="http://schemas.microsoft.com/office/drawing/2014/main" id="{41EA520B-1F16-1370-B4C6-C9A82B9FD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737" y="3293958"/>
                <a:ext cx="1558164" cy="830997"/>
              </a:xfrm>
              <a:prstGeom prst="rect">
                <a:avLst/>
              </a:prstGeom>
              <a:blipFill>
                <a:blip r:embed="rId7"/>
                <a:stretch>
                  <a:fillRect b="-438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églalap 66">
            <a:extLst>
              <a:ext uri="{FF2B5EF4-FFF2-40B4-BE49-F238E27FC236}">
                <a16:creationId xmlns:a16="http://schemas.microsoft.com/office/drawing/2014/main" id="{B7B5CC81-C870-BB14-9DF5-7037D75F08F3}"/>
              </a:ext>
            </a:extLst>
          </p:cNvPr>
          <p:cNvSpPr/>
          <p:nvPr/>
        </p:nvSpPr>
        <p:spPr>
          <a:xfrm>
            <a:off x="9768840" y="1924149"/>
            <a:ext cx="1457960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Szövegdoboz 67">
            <a:extLst>
              <a:ext uri="{FF2B5EF4-FFF2-40B4-BE49-F238E27FC236}">
                <a16:creationId xmlns:a16="http://schemas.microsoft.com/office/drawing/2014/main" id="{7B86CBA3-CBDB-3313-6F31-DB70CCD4FBD1}"/>
              </a:ext>
            </a:extLst>
          </p:cNvPr>
          <p:cNvSpPr txBox="1"/>
          <p:nvPr/>
        </p:nvSpPr>
        <p:spPr>
          <a:xfrm>
            <a:off x="9747948" y="1652129"/>
            <a:ext cx="1499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solidFill>
                  <a:srgbClr val="00B050"/>
                </a:solidFill>
              </a:rPr>
              <a:t>Polinom Illesztés</a:t>
            </a:r>
          </a:p>
        </p:txBody>
      </p:sp>
      <p:cxnSp>
        <p:nvCxnSpPr>
          <p:cNvPr id="70" name="Egyenes összekötő nyíllal 69">
            <a:extLst>
              <a:ext uri="{FF2B5EF4-FFF2-40B4-BE49-F238E27FC236}">
                <a16:creationId xmlns:a16="http://schemas.microsoft.com/office/drawing/2014/main" id="{0E9AE7D5-EDB9-D74E-15CC-7D1FA3197546}"/>
              </a:ext>
            </a:extLst>
          </p:cNvPr>
          <p:cNvCxnSpPr/>
          <p:nvPr/>
        </p:nvCxnSpPr>
        <p:spPr>
          <a:xfrm>
            <a:off x="11165840" y="2164080"/>
            <a:ext cx="27432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79033333-303B-7DA0-A287-38AFC3F84715}"/>
              </a:ext>
            </a:extLst>
          </p:cNvPr>
          <p:cNvSpPr txBox="1"/>
          <p:nvPr/>
        </p:nvSpPr>
        <p:spPr>
          <a:xfrm>
            <a:off x="10911585" y="2130082"/>
            <a:ext cx="1499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solidFill>
                  <a:srgbClr val="0070C0"/>
                </a:solidFill>
              </a:rPr>
              <a:t>Extrapoláció</a:t>
            </a:r>
          </a:p>
        </p:txBody>
      </p:sp>
      <p:pic>
        <p:nvPicPr>
          <p:cNvPr id="73" name="5. Dia">
            <a:hlinkClick r:id="" action="ppaction://media"/>
            <a:extLst>
              <a:ext uri="{FF2B5EF4-FFF2-40B4-BE49-F238E27FC236}">
                <a16:creationId xmlns:a16="http://schemas.microsoft.com/office/drawing/2014/main" id="{63B6A491-D458-8B59-615F-4C779DA7F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3520" y="64155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92"/>
    </mc:Choice>
    <mc:Fallback>
      <p:transition spd="slow" advTm="8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2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11120" y="353644"/>
            <a:ext cx="9580879" cy="1012031"/>
          </a:xfrm>
        </p:spPr>
        <p:txBody>
          <a:bodyPr/>
          <a:lstStyle/>
          <a:p>
            <a:pPr algn="r"/>
            <a:r>
              <a:rPr lang="hu-HU" dirty="0"/>
              <a:t>Kísérleti Elrendezés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98C8856-EABB-D427-3CDA-D06F3CEAA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8" y="1165650"/>
            <a:ext cx="4625284" cy="4323497"/>
          </a:xfrm>
          <a:prstGeom prst="rect">
            <a:avLst/>
          </a:prstGeom>
        </p:spPr>
      </p:pic>
      <p:pic>
        <p:nvPicPr>
          <p:cNvPr id="46" name="Kép 45">
            <a:extLst>
              <a:ext uri="{FF2B5EF4-FFF2-40B4-BE49-F238E27FC236}">
                <a16:creationId xmlns:a16="http://schemas.microsoft.com/office/drawing/2014/main" id="{2CC837C6-2742-82C9-5B23-D57A0EABC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08" y="1165650"/>
            <a:ext cx="7017188" cy="4323497"/>
          </a:xfrm>
          <a:prstGeom prst="rect">
            <a:avLst/>
          </a:prstGeom>
        </p:spPr>
      </p:pic>
      <p:pic>
        <p:nvPicPr>
          <p:cNvPr id="47" name="6. Dia">
            <a:hlinkClick r:id="" action="ppaction://media"/>
            <a:extLst>
              <a:ext uri="{FF2B5EF4-FFF2-40B4-BE49-F238E27FC236}">
                <a16:creationId xmlns:a16="http://schemas.microsoft.com/office/drawing/2014/main" id="{1568FC01-1A58-A98C-2C1B-1DE1DFA5E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08" y="6301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1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23"/>
    </mc:Choice>
    <mc:Fallback>
      <p:transition spd="slow" advTm="5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szöveg, diagram, Diagram, sor látható&#10;&#10;Automatikusan generált leírás">
            <a:extLst>
              <a:ext uri="{FF2B5EF4-FFF2-40B4-BE49-F238E27FC236}">
                <a16:creationId xmlns:a16="http://schemas.microsoft.com/office/drawing/2014/main" id="{C8527306-3217-377D-31C7-B4C768386E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5"/>
          <a:stretch/>
        </p:blipFill>
        <p:spPr>
          <a:xfrm>
            <a:off x="2947844" y="3015108"/>
            <a:ext cx="3148155" cy="2520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170" y="417855"/>
            <a:ext cx="11212830" cy="1012031"/>
          </a:xfrm>
        </p:spPr>
        <p:txBody>
          <a:bodyPr/>
          <a:lstStyle/>
          <a:p>
            <a:pPr algn="r"/>
            <a:r>
              <a:rPr lang="hu-HU" dirty="0"/>
              <a:t>Kísérleti Eredmények Fixpont Szabályozó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 descr="A képen szöveg, diagram, Diagram, sor látható&#10;&#10;Automatikusan generált leírás">
            <a:extLst>
              <a:ext uri="{FF2B5EF4-FFF2-40B4-BE49-F238E27FC236}">
                <a16:creationId xmlns:a16="http://schemas.microsoft.com/office/drawing/2014/main" id="{47710029-5A26-3A7B-80B1-49531E8EC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1"/>
          <a:stretch/>
        </p:blipFill>
        <p:spPr>
          <a:xfrm>
            <a:off x="8848819" y="3015108"/>
            <a:ext cx="3125778" cy="2520000"/>
          </a:xfrm>
          <a:prstGeom prst="rect">
            <a:avLst/>
          </a:prstGeom>
        </p:spPr>
      </p:pic>
      <p:pic>
        <p:nvPicPr>
          <p:cNvPr id="8" name="Kép 7" descr="A képen szöveg, diagram, sor, Diagram látható&#10;&#10;Automatikusan generált leírás">
            <a:extLst>
              <a:ext uri="{FF2B5EF4-FFF2-40B4-BE49-F238E27FC236}">
                <a16:creationId xmlns:a16="http://schemas.microsoft.com/office/drawing/2014/main" id="{EDA6B407-2EE2-ED58-2EC2-F9C988191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1"/>
          <a:stretch/>
        </p:blipFill>
        <p:spPr>
          <a:xfrm>
            <a:off x="111525" y="1186308"/>
            <a:ext cx="3125778" cy="2520000"/>
          </a:xfrm>
          <a:prstGeom prst="rect">
            <a:avLst/>
          </a:prstGeom>
        </p:spPr>
      </p:pic>
      <p:pic>
        <p:nvPicPr>
          <p:cNvPr id="14" name="Kép 13" descr="A képen szöveg, diagram, sor, képernyőkép látható&#10;&#10;Automatikusan generált leírás">
            <a:extLst>
              <a:ext uri="{FF2B5EF4-FFF2-40B4-BE49-F238E27FC236}">
                <a16:creationId xmlns:a16="http://schemas.microsoft.com/office/drawing/2014/main" id="{31041DAE-3D9C-F795-A294-7A91C08616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2" r="7456" b="2562"/>
          <a:stretch/>
        </p:blipFill>
        <p:spPr>
          <a:xfrm>
            <a:off x="5990123" y="1109306"/>
            <a:ext cx="3109471" cy="2520000"/>
          </a:xfrm>
          <a:prstGeom prst="rect">
            <a:avLst/>
          </a:prstGeom>
        </p:spPr>
      </p:pic>
      <p:pic>
        <p:nvPicPr>
          <p:cNvPr id="16" name="7. Dia_2">
            <a:hlinkClick r:id="" action="ppaction://media"/>
            <a:extLst>
              <a:ext uri="{FF2B5EF4-FFF2-40B4-BE49-F238E27FC236}">
                <a16:creationId xmlns:a16="http://schemas.microsoft.com/office/drawing/2014/main" id="{8FF24ABF-4AD1-EB2E-FA98-557EBE290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056" y="6344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4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88"/>
    </mc:Choice>
    <mc:Fallback>
      <p:transition spd="slow" advTm="110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43673461-303E-ECD6-6B2D-CC978B724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1"/>
          <a:stretch/>
        </p:blipFill>
        <p:spPr>
          <a:xfrm>
            <a:off x="9064585" y="3100478"/>
            <a:ext cx="3058611" cy="2520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85FBBD8-ACD4-ACBF-11C7-BBD691F8B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1682664"/>
            <a:ext cx="3020383" cy="2520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EEDA7AE-A6F5-9F8E-65D3-89D31A1921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6" t="2852"/>
          <a:stretch/>
        </p:blipFill>
        <p:spPr>
          <a:xfrm>
            <a:off x="3105258" y="3100478"/>
            <a:ext cx="2990742" cy="2520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170" y="405738"/>
            <a:ext cx="11212830" cy="1012031"/>
          </a:xfrm>
        </p:spPr>
        <p:txBody>
          <a:bodyPr/>
          <a:lstStyle/>
          <a:p>
            <a:pPr algn="r"/>
            <a:r>
              <a:rPr lang="hu-HU" dirty="0"/>
              <a:t>Kísérleti Eredmények Robusztus Szabályozóra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6EBA8B6-226A-3C01-9397-5923D065A7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56"/>
          <a:stretch/>
        </p:blipFill>
        <p:spPr>
          <a:xfrm>
            <a:off x="68803" y="1682664"/>
            <a:ext cx="3036455" cy="2520000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8B6B825-8228-530A-05F7-F661A5B6C0BF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96000" y="1174282"/>
            <a:ext cx="0" cy="44787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BE87B5D3-E153-F271-FCFB-EFA03AE08B8B}"/>
                  </a:ext>
                </a:extLst>
              </p:cNvPr>
              <p:cNvSpPr txBox="1"/>
              <p:nvPr/>
            </p:nvSpPr>
            <p:spPr>
              <a:xfrm>
                <a:off x="1" y="1052812"/>
                <a:ext cx="6095998" cy="629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func>
                        <m:func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BE87B5D3-E153-F271-FCFB-EFA03AE08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052812"/>
                <a:ext cx="6095998" cy="6298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3B98238A-26F5-5A64-0FC4-E93D910EC22B}"/>
                  </a:ext>
                </a:extLst>
              </p:cNvPr>
              <p:cNvSpPr txBox="1"/>
              <p:nvPr/>
            </p:nvSpPr>
            <p:spPr>
              <a:xfrm>
                <a:off x="6095998" y="1019909"/>
                <a:ext cx="6095998" cy="679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𝑑𝑆</m:t>
                          </m:r>
                          <m:d>
                            <m:dPr>
                              <m:ctrlP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hu-HU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hu-HU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u-HU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hu-HU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dirty="0"/>
              </a:p>
            </p:txBody>
          </p:sp>
        </mc:Choice>
        <mc:Fallback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3B98238A-26F5-5A64-0FC4-E93D910E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8" y="1019909"/>
                <a:ext cx="6095998" cy="6790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8. Dia">
            <a:hlinkClick r:id="" action="ppaction://media"/>
            <a:extLst>
              <a:ext uri="{FF2B5EF4-FFF2-40B4-BE49-F238E27FC236}">
                <a16:creationId xmlns:a16="http://schemas.microsoft.com/office/drawing/2014/main" id="{34848E03-8972-ECBB-0911-A7CD65AC0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6276" y="619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5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72"/>
    </mc:Choice>
    <mc:Fallback>
      <p:transition spd="slow" advTm="97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9170" y="353644"/>
            <a:ext cx="11212830" cy="1012031"/>
          </a:xfrm>
        </p:spPr>
        <p:txBody>
          <a:bodyPr/>
          <a:lstStyle/>
          <a:p>
            <a:pPr algn="r"/>
            <a:r>
              <a:rPr lang="hu-HU" dirty="0"/>
              <a:t>Összegzés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615566" y="1501541"/>
            <a:ext cx="11212512" cy="3572534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polinom illesztésen alapuló állapotbecslést lassú tranziens viselkedés jellemzi, amely következtében csökkenhet a szabályozási teljesítmény.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Robusztus </a:t>
            </a:r>
            <a:r>
              <a:rPr lang="hu-HU" dirty="0" err="1">
                <a:solidFill>
                  <a:schemeClr val="bg1"/>
                </a:solidFill>
              </a:rPr>
              <a:t>Csúszómód</a:t>
            </a:r>
            <a:r>
              <a:rPr lang="hu-HU" dirty="0">
                <a:solidFill>
                  <a:schemeClr val="bg1"/>
                </a:solidFill>
              </a:rPr>
              <a:t> Szabályozás esetében a lassú tranziens viselkedés jelentősen nem befolyásolta a szabályozás pontosságát.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Fixpont Iteráción Alapuló Adaptív Szabályozás esetében a lassú tranziens következtében, az irányváltásoknál jelentős adaptív deformáció és oszcilláció figyelhető meg.</a:t>
            </a:r>
          </a:p>
        </p:txBody>
      </p:sp>
      <p:pic>
        <p:nvPicPr>
          <p:cNvPr id="4" name="9. Dia">
            <a:hlinkClick r:id="" action="ppaction://media"/>
            <a:extLst>
              <a:ext uri="{FF2B5EF4-FFF2-40B4-BE49-F238E27FC236}">
                <a16:creationId xmlns:a16="http://schemas.microsoft.com/office/drawing/2014/main" id="{971DC241-EBFB-DBFB-B5B6-DC56F66D9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366" y="63553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83"/>
    </mc:Choice>
    <mc:Fallback>
      <p:transition spd="slow" advTm="4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1253</TotalTime>
  <Words>509</Words>
  <Application>Microsoft Office PowerPoint</Application>
  <PresentationFormat>Szélesvásznú</PresentationFormat>
  <Paragraphs>77</Paragraphs>
  <Slides>10</Slides>
  <Notes>0</Notes>
  <HiddenSlides>0</HiddenSlides>
  <MMClips>9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3" baseType="lpstr">
      <vt:lpstr>Arial</vt:lpstr>
      <vt:lpstr>Calibri</vt:lpstr>
      <vt:lpstr>Cambria Math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Alacsony Felbontású Enkóderrel Szerelt DC Motor Adaptív és Robusztus Szabályozása</vt:lpstr>
      <vt:lpstr>Kiszámított Nyomatékok Módszere</vt:lpstr>
      <vt:lpstr>Robusztus Csúszómód Szabályozás</vt:lpstr>
      <vt:lpstr>Fixpont Iteráción Alapuló Adaptív Szabályozás</vt:lpstr>
      <vt:lpstr>Polinom Illesztés</vt:lpstr>
      <vt:lpstr>Kísérleti Elrendezés</vt:lpstr>
      <vt:lpstr>Kísérleti Eredmények Fixpont Szabályozó</vt:lpstr>
      <vt:lpstr>Kísérleti Eredmények Robusztus Szabályozóra</vt:lpstr>
      <vt:lpstr>Összegzés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Varga Bence</cp:lastModifiedBy>
  <cp:revision>7</cp:revision>
  <dcterms:created xsi:type="dcterms:W3CDTF">2020-09-22T13:16:24Z</dcterms:created>
  <dcterms:modified xsi:type="dcterms:W3CDTF">2024-05-30T19:02:31Z</dcterms:modified>
</cp:coreProperties>
</file>