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7" r:id="rId11"/>
    <p:sldId id="276" r:id="rId12"/>
    <p:sldId id="268" r:id="rId13"/>
    <p:sldId id="275" r:id="rId14"/>
    <p:sldId id="269" r:id="rId15"/>
    <p:sldId id="277" r:id="rId16"/>
    <p:sldId id="278" r:id="rId17"/>
    <p:sldId id="279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Varadi" initials="PV" lastIdx="1" clrIdx="0">
    <p:extLst>
      <p:ext uri="{19B8F6BF-5375-455C-9EA6-DF929625EA0E}">
        <p15:presenceInfo xmlns:p15="http://schemas.microsoft.com/office/powerpoint/2012/main" userId="fb833274c2ec64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63" autoAdjust="0"/>
  </p:normalViewPr>
  <p:slideViewPr>
    <p:cSldViewPr snapToGrid="0" showGuides="1">
      <p:cViewPr varScale="1">
        <p:scale>
          <a:sx n="79" d="100"/>
          <a:sy n="79" d="100"/>
        </p:scale>
        <p:origin x="80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251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chemeClr val="bg1"/>
                </a:solidFill>
              </a:rPr>
              <a:t>Gépjármű</a:t>
            </a:r>
            <a:r>
              <a:rPr lang="hu-HU" sz="1200" baseline="0" dirty="0" smtClean="0">
                <a:solidFill>
                  <a:schemeClr val="bg1"/>
                </a:solidFill>
              </a:rPr>
              <a:t> kár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aseline="0" dirty="0" smtClean="0">
                <a:solidFill>
                  <a:schemeClr val="bg1"/>
                </a:solidFill>
              </a:rPr>
              <a:t>Ki okozza kinek a kárt. 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119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súlyos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gazdasági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károkat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okozhatnak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következtében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csalárd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felderítése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manapság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kérdés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különösen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gépjármű-felelősségbiztosítási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Kritikus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infrastruktúra, közlekedés amely a gazdasági vonatkozásai is magába foglalja.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csalás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helyzetként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határozható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személy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szervezet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valótlan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állításokat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nyújt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érdekében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pénzügyi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kártérítéshez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valamilyen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juttatáshoz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jogosult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felderítésre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alkalmazható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60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alapelemből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fuzzifikációs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átalakítására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használják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független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függvényeinek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meghatározásával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szabálybázisnak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nevezett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szakértői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tudás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kerül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meghatározásra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rendelkezésre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ismeretanyag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betáplálására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...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antecedens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)... AKKOR ...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következmény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)...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alakban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felírt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szabályokat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rendelkezésre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tudásbázis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leírására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következtető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motor,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ebben a szakaszban a szabályok aktiválása megtörténik, a tüzelési szintek kerülnek meghatározásra és létrejön az adott szabályhoz tartozó kimeneti fuzzy halmaz. Mivel a fuzzy halmazok nehezen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értelmazhetők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közvetlenül a rendszer jellemzésére, a FIS utolsó lépése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defuzzifikáció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 egyfajta fordítás jellegű műveletnek tekinthető.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függvényből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helyettesítő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crisp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értéket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hozunk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71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Három független bemeneti változót választottunk a kezdeti stádiumban a gyanú felkeltésére. </a:t>
            </a:r>
            <a:r>
              <a:rPr lang="en-US" dirty="0" err="1" smtClean="0"/>
              <a:t>Ezek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alábbiak</a:t>
            </a:r>
            <a:r>
              <a:rPr lang="en-US" dirty="0" smtClean="0"/>
              <a:t>: </a:t>
            </a:r>
            <a:r>
              <a:rPr lang="en-US" i="1" dirty="0" err="1" smtClean="0"/>
              <a:t>biztosítási</a:t>
            </a:r>
            <a:r>
              <a:rPr lang="en-US" i="1" dirty="0" smtClean="0"/>
              <a:t> </a:t>
            </a:r>
            <a:r>
              <a:rPr lang="en-US" i="1" dirty="0" err="1" smtClean="0"/>
              <a:t>kárkifizetés</a:t>
            </a:r>
            <a:r>
              <a:rPr lang="en-US" dirty="0" smtClean="0"/>
              <a:t>, Ft; a </a:t>
            </a:r>
            <a:r>
              <a:rPr lang="en-US" i="1" dirty="0" err="1" smtClean="0"/>
              <a:t>vétlen</a:t>
            </a:r>
            <a:r>
              <a:rPr lang="en-US" i="1" dirty="0" smtClean="0"/>
              <a:t> </a:t>
            </a:r>
            <a:r>
              <a:rPr lang="en-US" i="1" dirty="0" err="1" smtClean="0"/>
              <a:t>résztvevő</a:t>
            </a:r>
            <a:r>
              <a:rPr lang="en-US" i="1" dirty="0" smtClean="0"/>
              <a:t> </a:t>
            </a:r>
            <a:r>
              <a:rPr lang="en-US" i="1" dirty="0" err="1" smtClean="0"/>
              <a:t>jármű</a:t>
            </a:r>
            <a:r>
              <a:rPr lang="en-US" i="1" dirty="0" smtClean="0"/>
              <a:t> </a:t>
            </a:r>
            <a:r>
              <a:rPr lang="en-US" i="1" dirty="0" err="1" smtClean="0"/>
              <a:t>életkora</a:t>
            </a:r>
            <a:r>
              <a:rPr lang="en-US" dirty="0" smtClean="0"/>
              <a:t>, </a:t>
            </a:r>
            <a:r>
              <a:rPr lang="en-US" dirty="0" err="1" smtClean="0"/>
              <a:t>év</a:t>
            </a:r>
            <a:r>
              <a:rPr lang="en-US" dirty="0" smtClean="0"/>
              <a:t>; a </a:t>
            </a:r>
            <a:r>
              <a:rPr lang="en-US" dirty="0" err="1" smtClean="0"/>
              <a:t>kárt</a:t>
            </a:r>
            <a:r>
              <a:rPr lang="en-US" dirty="0" smtClean="0"/>
              <a:t> </a:t>
            </a:r>
            <a:r>
              <a:rPr lang="en-US" dirty="0" err="1" smtClean="0"/>
              <a:t>okozó</a:t>
            </a:r>
            <a:r>
              <a:rPr lang="en-US" dirty="0" smtClean="0"/>
              <a:t> </a:t>
            </a:r>
            <a:r>
              <a:rPr lang="en-US" dirty="0" err="1" smtClean="0"/>
              <a:t>fél</a:t>
            </a:r>
            <a:r>
              <a:rPr lang="en-US" dirty="0" smtClean="0"/>
              <a:t> </a:t>
            </a:r>
            <a:r>
              <a:rPr lang="en-US" dirty="0" err="1" smtClean="0"/>
              <a:t>biztosítási</a:t>
            </a:r>
            <a:r>
              <a:rPr lang="en-US" dirty="0" smtClean="0"/>
              <a:t> </a:t>
            </a:r>
            <a:r>
              <a:rPr lang="en-US" dirty="0" err="1" smtClean="0"/>
              <a:t>szerződésének</a:t>
            </a:r>
            <a:r>
              <a:rPr lang="en-US" dirty="0" smtClean="0"/>
              <a:t> </a:t>
            </a:r>
            <a:r>
              <a:rPr lang="en-US" i="1" dirty="0" err="1" smtClean="0"/>
              <a:t>fizetési</a:t>
            </a:r>
            <a:r>
              <a:rPr lang="en-US" i="1" dirty="0" smtClean="0"/>
              <a:t> </a:t>
            </a:r>
            <a:r>
              <a:rPr lang="en-US" i="1" dirty="0" err="1" smtClean="0"/>
              <a:t>időszaka</a:t>
            </a:r>
            <a:r>
              <a:rPr lang="en-US" dirty="0" smtClean="0"/>
              <a:t> .</a:t>
            </a:r>
            <a:endParaRPr lang="hu-HU" dirty="0" smtClean="0"/>
          </a:p>
          <a:p>
            <a:r>
              <a:rPr lang="en-US" dirty="0" err="1" smtClean="0"/>
              <a:t>Egyetlen</a:t>
            </a:r>
            <a:r>
              <a:rPr lang="en-US" dirty="0" smtClean="0"/>
              <a:t>  </a:t>
            </a:r>
            <a:r>
              <a:rPr lang="en-US" dirty="0" err="1" smtClean="0"/>
              <a:t>kimenetként</a:t>
            </a:r>
            <a:r>
              <a:rPr lang="en-US" dirty="0" smtClean="0"/>
              <a:t> a </a:t>
            </a:r>
            <a:r>
              <a:rPr lang="en-US" dirty="0" err="1" smtClean="0"/>
              <a:t>biztosítási</a:t>
            </a:r>
            <a:r>
              <a:rPr lang="en-US" dirty="0" smtClean="0"/>
              <a:t> </a:t>
            </a:r>
            <a:r>
              <a:rPr lang="en-US" dirty="0" err="1" smtClean="0"/>
              <a:t>csalás</a:t>
            </a:r>
            <a:r>
              <a:rPr lang="en-US" dirty="0" smtClean="0"/>
              <a:t> </a:t>
            </a:r>
            <a:r>
              <a:rPr lang="en-US" dirty="0" err="1" smtClean="0"/>
              <a:t>hipotetikus</a:t>
            </a:r>
            <a:r>
              <a:rPr lang="en-US" dirty="0" smtClean="0"/>
              <a:t>, </a:t>
            </a:r>
            <a:r>
              <a:rPr lang="en-US" i="1" dirty="0" err="1" smtClean="0"/>
              <a:t>feltételezett</a:t>
            </a:r>
            <a:r>
              <a:rPr lang="en-US" i="1" dirty="0" smtClean="0"/>
              <a:t> </a:t>
            </a:r>
            <a:r>
              <a:rPr lang="en-US" i="1" dirty="0" err="1" smtClean="0"/>
              <a:t>valószínűségét</a:t>
            </a:r>
            <a:r>
              <a:rPr lang="en-US" dirty="0" smtClean="0"/>
              <a:t>, %, </a:t>
            </a:r>
            <a:r>
              <a:rPr lang="en-US" dirty="0" err="1" smtClean="0"/>
              <a:t>határoztuk</a:t>
            </a:r>
            <a:r>
              <a:rPr lang="en-US" dirty="0" smtClean="0"/>
              <a:t> meg.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89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modellalkotáshoz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független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választottunk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kifizetés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Ft;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vétlen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résztvevő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jármű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életkorá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szerződés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kifizetési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időszaká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létrehozásának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lépése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fuzzifikáció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partíciók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meghatározását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paraméter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kifizetés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vizsgált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intervallumban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(0...3 000 000 Ft)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hoztunk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közepes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Ehhez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trapéz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alakú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függvényeket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használtunk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vizsgált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vétlen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résztvevő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jármű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években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kifejezett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életkorát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tekintve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határoztunk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meg;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fiatal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fiatal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járművek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halmazát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melyeket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szintén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trapéz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alakú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függvényekkel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 smtClean="0"/>
          </a:p>
          <a:p>
            <a:endParaRPr lang="hu-H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szerződés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fizetési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időszakát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illetően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definiáltunk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alábbiak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szerint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negyedéves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féléves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ábrán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háromszög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alakú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függvényekkel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leírása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alacsonyabb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értékek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csalás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magasabb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szintjének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gyanúját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 smtClean="0"/>
          </a:p>
          <a:p>
            <a:endParaRPr lang="hu-HU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csalás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becsült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feltételezett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valószínűségét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osztályoztuk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háromszög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alakú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tagsági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határoztunk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249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független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meghatározott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szintjeit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tekintve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lehetséges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kombináció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létezik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lehetséges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jellemzésére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szabályt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határoztunk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összekapcsolására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lefedő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szabálybázist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tudtunk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megalkotni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3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változóval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rendelkező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prediktív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eredményeit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3D-s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grafikus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ábrázolással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tehetjük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meg, ha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bemeneti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állandó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értéken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tartjuk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alacsonyabb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valószínűséget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kékkel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magasabbat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sárgával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jelöljük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ábra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feltételezett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valószínűséget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mutatja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vétlen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résztvevő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jármű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életkorának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fizetési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időszaknak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függvényében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kifizetést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esetben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vizsgáltuk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150 000 Ft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500 000 Ft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összegű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kártérítés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677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56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0.m4a"/><Relationship Id="rId7" Type="http://schemas.openxmlformats.org/officeDocument/2006/relationships/image" Target="../media/image13.jpg"/><Relationship Id="rId12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7.jp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media8.m4a"/><Relationship Id="rId7" Type="http://schemas.openxmlformats.org/officeDocument/2006/relationships/image" Target="../media/image8.jp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Elméleti fuzzy következtetési rendszer a csalásgyanús esetek korai felismerésére a </a:t>
            </a:r>
            <a:r>
              <a:rPr lang="hu-HU" sz="3600" dirty="0" smtClean="0"/>
              <a:t>gépjármű biztosítási </a:t>
            </a:r>
            <a:r>
              <a:rPr lang="hu-HU" sz="3600" dirty="0"/>
              <a:t>ágazatban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hu-HU" dirty="0" smtClean="0"/>
          </a:p>
          <a:p>
            <a:pPr algn="l"/>
            <a:endParaRPr lang="hu-HU" dirty="0"/>
          </a:p>
          <a:p>
            <a:pPr algn="l"/>
            <a:r>
              <a:rPr lang="hu-HU" dirty="0" smtClean="0"/>
              <a:t>Váradi </a:t>
            </a:r>
            <a:r>
              <a:rPr lang="hu-HU" dirty="0"/>
              <a:t>Péter</a:t>
            </a:r>
          </a:p>
          <a:p>
            <a:pPr algn="l"/>
            <a:r>
              <a:rPr lang="hu-HU" dirty="0" smtClean="0"/>
              <a:t>PhD </a:t>
            </a:r>
            <a:r>
              <a:rPr lang="hu-HU" dirty="0"/>
              <a:t>hallgató, OE BDI </a:t>
            </a:r>
          </a:p>
          <a:p>
            <a:pPr algn="l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785"/>
    </mc:Choice>
    <mc:Fallback xmlns="">
      <p:transition spd="slow" advTm="1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2281049" y="1565587"/>
            <a:ext cx="5400000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4231" y="587442"/>
            <a:ext cx="11212830" cy="599101"/>
          </a:xfrm>
        </p:spPr>
        <p:txBody>
          <a:bodyPr>
            <a:normAutofit/>
          </a:bodyPr>
          <a:lstStyle/>
          <a:p>
            <a:r>
              <a:rPr lang="hu-HU" dirty="0" smtClean="0"/>
              <a:t>Eredmények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71" b="66965"/>
          <a:stretch/>
        </p:blipFill>
        <p:spPr>
          <a:xfrm>
            <a:off x="3396000" y="1162858"/>
            <a:ext cx="5400000" cy="44901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6" b="71760"/>
          <a:stretch/>
        </p:blipFill>
        <p:spPr>
          <a:xfrm>
            <a:off x="3226531" y="1216723"/>
            <a:ext cx="5400000" cy="39403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03" b="69704"/>
          <a:stretch/>
        </p:blipFill>
        <p:spPr>
          <a:xfrm>
            <a:off x="3396000" y="1282758"/>
            <a:ext cx="5400000" cy="408256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18" b="73609"/>
          <a:stretch/>
        </p:blipFill>
        <p:spPr>
          <a:xfrm>
            <a:off x="3311266" y="1400513"/>
            <a:ext cx="5400000" cy="385278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09" b="70280"/>
          <a:stretch/>
        </p:blipFill>
        <p:spPr>
          <a:xfrm>
            <a:off x="3396000" y="1346761"/>
            <a:ext cx="5400000" cy="3740327"/>
          </a:xfrm>
          <a:prstGeom prst="rect">
            <a:avLst/>
          </a:prstGeom>
        </p:spPr>
      </p:pic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71"/>
    </mc:Choice>
    <mc:Fallback xmlns="">
      <p:transition spd="slow" advTm="19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52247" y="1327842"/>
            <a:ext cx="11357131" cy="3983459"/>
          </a:xfrm>
        </p:spPr>
        <p:txBody>
          <a:bodyPr/>
          <a:lstStyle/>
          <a:p>
            <a:pPr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Kimutatható, </a:t>
            </a:r>
            <a:r>
              <a:rPr lang="hu-HU" dirty="0">
                <a:solidFill>
                  <a:schemeClr val="bg1"/>
                </a:solidFill>
              </a:rPr>
              <a:t>hogy a bemeneti változók (a biztosítási kifizetés, a vétlen résztvevő jármű életkora és a kifizetési időszak) és a kimeneti paraméterként feltételezett valószínűség közötti kapcsolat leírható egy </a:t>
            </a:r>
            <a:r>
              <a:rPr lang="hu-HU" dirty="0" err="1">
                <a:solidFill>
                  <a:schemeClr val="bg1"/>
                </a:solidFill>
              </a:rPr>
              <a:t>Mamdani</a:t>
            </a:r>
            <a:r>
              <a:rPr lang="hu-HU" dirty="0">
                <a:solidFill>
                  <a:schemeClr val="bg1"/>
                </a:solidFill>
              </a:rPr>
              <a:t>-típusú fuzzy következtetési rendszerrel, mint </a:t>
            </a:r>
            <a:r>
              <a:rPr lang="hu-HU" dirty="0" err="1">
                <a:solidFill>
                  <a:schemeClr val="bg1"/>
                </a:solidFill>
              </a:rPr>
              <a:t>előrejelzési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modellel.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A </a:t>
            </a:r>
            <a:r>
              <a:rPr lang="hu-HU" dirty="0">
                <a:solidFill>
                  <a:schemeClr val="bg1"/>
                </a:solidFill>
              </a:rPr>
              <a:t>bevezetett empirikus modell megfelelő hatékonysággal </a:t>
            </a:r>
            <a:r>
              <a:rPr lang="hu-HU" dirty="0" err="1">
                <a:solidFill>
                  <a:schemeClr val="bg1"/>
                </a:solidFill>
              </a:rPr>
              <a:t>jellemzi</a:t>
            </a:r>
            <a:r>
              <a:rPr lang="hu-HU" dirty="0">
                <a:solidFill>
                  <a:schemeClr val="bg1"/>
                </a:solidFill>
              </a:rPr>
              <a:t> a valós trendeket, </a:t>
            </a:r>
            <a:r>
              <a:rPr lang="hu-HU" dirty="0" smtClean="0">
                <a:solidFill>
                  <a:schemeClr val="bg1"/>
                </a:solidFill>
              </a:rPr>
              <a:t>tendenciákat.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Megállapítható, hogy a magasabb összegű kárkifizetés növeli a csalás esetek valószínűséget. Fiatalabb járművek esetében a kifizetési időszak hatása kevésbé lényeges; az életkor </a:t>
            </a:r>
            <a:r>
              <a:rPr lang="hu-HU" dirty="0" err="1" smtClean="0">
                <a:solidFill>
                  <a:schemeClr val="bg1"/>
                </a:solidFill>
              </a:rPr>
              <a:t>előrehaladtával</a:t>
            </a:r>
            <a:r>
              <a:rPr lang="hu-HU" dirty="0" smtClean="0">
                <a:solidFill>
                  <a:schemeClr val="bg1"/>
                </a:solidFill>
              </a:rPr>
              <a:t> azonban a kifizetési időszak időtartamának csökkenése a magasabb szintű gyanút eredményez. 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Összességében </a:t>
            </a:r>
            <a:r>
              <a:rPr lang="hu-HU" dirty="0">
                <a:solidFill>
                  <a:schemeClr val="bg1"/>
                </a:solidFill>
              </a:rPr>
              <a:t>elmondható, hogy a fent említett FIS hatékonyan alkalmazható az elsődleges gyanú felderítésére azokban az esetekben, amikor további vizsgálatok javasoltak.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4231" y="587442"/>
            <a:ext cx="11212830" cy="599101"/>
          </a:xfrm>
        </p:spPr>
        <p:txBody>
          <a:bodyPr>
            <a:normAutofit/>
          </a:bodyPr>
          <a:lstStyle/>
          <a:p>
            <a:r>
              <a:rPr lang="hu-HU" dirty="0" smtClean="0"/>
              <a:t>Következtetések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99"/>
    </mc:Choice>
    <mc:Fallback xmlns="">
      <p:transition spd="slow" advTm="8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Köszönöm a figyelmet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 smtClean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Váradi Péter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Közlekedésmérnök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PhD. </a:t>
            </a:r>
            <a:r>
              <a:rPr lang="hu-HU" dirty="0" smtClean="0">
                <a:solidFill>
                  <a:schemeClr val="bg1"/>
                </a:solidFill>
              </a:rPr>
              <a:t>Hallgató, Tanársegéd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varadi.peter@phd.uni-obuda.hu	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5"/>
    </mc:Choice>
    <mc:Fallback xmlns="">
      <p:transition spd="slow" advTm="1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	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Biztosítás és káresemény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Gépjármű biztosítási csalás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Gépjárműkárrendezés adatai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Alkalmazott Fuzzy rendszerek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Vizsgált modell 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Eredmények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Következtetések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6"/>
    </mc:Choice>
    <mc:Fallback xmlns="">
      <p:transition spd="slow" advTm="1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Biztosítás	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2985407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solidFill>
                  <a:schemeClr val="bg1"/>
                </a:solidFill>
              </a:rPr>
              <a:t>A biztosító a szerződésben megjelölt káresemények bekövetkeztekor átvállalja a kockázatot.</a:t>
            </a:r>
          </a:p>
          <a:p>
            <a:r>
              <a:rPr lang="hu-HU" sz="1800" dirty="0" smtClean="0">
                <a:solidFill>
                  <a:schemeClr val="bg1"/>
                </a:solidFill>
              </a:rPr>
              <a:t>Élet </a:t>
            </a:r>
            <a:endParaRPr lang="hu-HU" sz="1800" dirty="0">
              <a:solidFill>
                <a:schemeClr val="bg1"/>
              </a:solidFill>
            </a:endParaRPr>
          </a:p>
          <a:p>
            <a:r>
              <a:rPr lang="hu-HU" sz="1800" dirty="0">
                <a:solidFill>
                  <a:schemeClr val="bg1"/>
                </a:solidFill>
              </a:rPr>
              <a:t>Nem élet</a:t>
            </a:r>
          </a:p>
          <a:p>
            <a:pPr lvl="1"/>
            <a:r>
              <a:rPr lang="hu-HU" sz="1600" dirty="0" smtClean="0">
                <a:solidFill>
                  <a:schemeClr val="bg1"/>
                </a:solidFill>
              </a:rPr>
              <a:t>Vagyon</a:t>
            </a:r>
            <a:endParaRPr lang="hu-HU" sz="1600" dirty="0">
              <a:solidFill>
                <a:schemeClr val="bg1"/>
              </a:solidFill>
            </a:endParaRPr>
          </a:p>
          <a:p>
            <a:pPr lvl="1"/>
            <a:r>
              <a:rPr lang="hu-HU" sz="1400" dirty="0" smtClean="0">
                <a:solidFill>
                  <a:schemeClr val="bg1"/>
                </a:solidFill>
              </a:rPr>
              <a:t>Gépjármű </a:t>
            </a:r>
          </a:p>
          <a:p>
            <a:pPr lvl="2"/>
            <a:r>
              <a:rPr lang="hu-HU" sz="1200" dirty="0" smtClean="0">
                <a:solidFill>
                  <a:schemeClr val="bg1"/>
                </a:solidFill>
              </a:rPr>
              <a:t>Kötelező </a:t>
            </a:r>
            <a:r>
              <a:rPr lang="hu-HU" sz="1200" smtClean="0">
                <a:solidFill>
                  <a:schemeClr val="bg1"/>
                </a:solidFill>
              </a:rPr>
              <a:t>felelősség </a:t>
            </a:r>
            <a:endParaRPr lang="hu-HU" sz="1200" dirty="0" smtClean="0">
              <a:solidFill>
                <a:schemeClr val="bg1"/>
              </a:solidFill>
            </a:endParaRPr>
          </a:p>
          <a:p>
            <a:pPr lvl="2"/>
            <a:r>
              <a:rPr lang="hu-HU" sz="1400" dirty="0" smtClean="0">
                <a:solidFill>
                  <a:schemeClr val="bg1"/>
                </a:solidFill>
              </a:rPr>
              <a:t>Casco</a:t>
            </a:r>
            <a:r>
              <a:rPr lang="hu-HU" sz="1400" dirty="0">
                <a:solidFill>
                  <a:schemeClr val="bg1"/>
                </a:solidFill>
              </a:rPr>
              <a:t>	</a:t>
            </a:r>
          </a:p>
          <a:p>
            <a:pPr lvl="1"/>
            <a:r>
              <a:rPr lang="hu-HU" sz="1600" dirty="0" smtClean="0">
                <a:solidFill>
                  <a:schemeClr val="bg1"/>
                </a:solidFill>
              </a:rPr>
              <a:t>Tevékenyégi felelősség</a:t>
            </a:r>
            <a:endParaRPr lang="hu-HU" sz="1600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35"/>
    </mc:Choice>
    <mc:Fallback xmlns="">
      <p:transition spd="slow" advTm="8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2582" y="462092"/>
            <a:ext cx="11212830" cy="1012031"/>
          </a:xfrm>
        </p:spPr>
        <p:txBody>
          <a:bodyPr/>
          <a:lstStyle/>
          <a:p>
            <a:r>
              <a:rPr lang="hu-HU" dirty="0" smtClean="0"/>
              <a:t>Gépjármű biztosítási csalás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70754" y="1709377"/>
            <a:ext cx="11212512" cy="3708400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Biztosítási csalásról akkor beszélhetünk, amikor  az igénylő alaptalan, indokolatlan kártérítési igény benyújtásával </a:t>
            </a:r>
            <a:r>
              <a:rPr lang="hu-HU" dirty="0" smtClean="0">
                <a:solidFill>
                  <a:schemeClr val="bg1"/>
                </a:solidFill>
              </a:rPr>
              <a:t>igyekszik </a:t>
            </a:r>
            <a:r>
              <a:rPr lang="hu-HU" dirty="0">
                <a:solidFill>
                  <a:schemeClr val="bg1"/>
                </a:solidFill>
              </a:rPr>
              <a:t>anyagi előnyre szert tenni</a:t>
            </a:r>
            <a:r>
              <a:rPr lang="hu-H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Visszaélések 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bg1"/>
                </a:solidFill>
              </a:rPr>
              <a:t>Jogalapi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bg1"/>
                </a:solidFill>
              </a:rPr>
              <a:t>Műszaki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bg1"/>
                </a:solidFill>
              </a:rPr>
              <a:t>Összegszerűségi 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Szubjektív 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Ismétlődések, trendek megfigyelhetők.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5"/>
    </mc:Choice>
    <mc:Fallback xmlns="">
      <p:transition spd="slow" advTm="4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1818" y="353644"/>
            <a:ext cx="11212830" cy="1012031"/>
          </a:xfrm>
        </p:spPr>
        <p:txBody>
          <a:bodyPr/>
          <a:lstStyle/>
          <a:p>
            <a:r>
              <a:rPr lang="hu-HU" dirty="0"/>
              <a:t>Gépjárműkárrendezés adatai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278200" y="1365674"/>
            <a:ext cx="4838555" cy="4009889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Díjfizetésgyakorisága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Káridőpont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Kárbejelentés időpontja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Kárbejelentés módja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ügyfél </a:t>
            </a:r>
            <a:r>
              <a:rPr lang="hu-HU" dirty="0">
                <a:solidFill>
                  <a:schemeClr val="bg1"/>
                </a:solidFill>
              </a:rPr>
              <a:t>születési éve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 </a:t>
            </a:r>
            <a:r>
              <a:rPr lang="hu-HU" dirty="0">
                <a:solidFill>
                  <a:schemeClr val="bg1"/>
                </a:solidFill>
              </a:rPr>
              <a:t>ügyfél iránytószám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 </a:t>
            </a:r>
            <a:r>
              <a:rPr lang="hu-HU" dirty="0">
                <a:solidFill>
                  <a:schemeClr val="bg1"/>
                </a:solidFill>
              </a:rPr>
              <a:t>ügyfél település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</a:t>
            </a:r>
            <a:r>
              <a:rPr lang="hu-HU" dirty="0">
                <a:solidFill>
                  <a:schemeClr val="bg1"/>
                </a:solidFill>
              </a:rPr>
              <a:t>ügyfél megye</a:t>
            </a:r>
          </a:p>
          <a:p>
            <a:pPr marL="0" indent="0">
              <a:buNone/>
            </a:pPr>
            <a:r>
              <a:rPr lang="hu-HU" b="1" dirty="0"/>
              <a:t>Károsult üyfél születési éve</a:t>
            </a:r>
            <a:r>
              <a:rPr lang="hu-HU" dirty="0"/>
              <a:t> 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 smtClean="0">
              <a:solidFill>
                <a:schemeClr val="bg1"/>
              </a:solidFill>
            </a:endParaRPr>
          </a:p>
        </p:txBody>
      </p:sp>
      <p:sp>
        <p:nvSpPr>
          <p:cNvPr id="6" name="Szöveg helye 2"/>
          <p:cNvSpPr>
            <a:spLocks noGrp="1"/>
          </p:cNvSpPr>
          <p:nvPr>
            <p:ph type="body" sz="quarter" idx="13"/>
          </p:nvPr>
        </p:nvSpPr>
        <p:spPr>
          <a:xfrm>
            <a:off x="5620658" y="1365673"/>
            <a:ext cx="4391560" cy="4009889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Kárkifizetés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</a:t>
            </a:r>
            <a:r>
              <a:rPr lang="hu-HU" dirty="0">
                <a:solidFill>
                  <a:schemeClr val="bg1"/>
                </a:solidFill>
              </a:rPr>
              <a:t>jármű fajta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Okozó/károsult jármű gyártmánya </a:t>
            </a:r>
            <a:endParaRPr lang="hu-H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</a:t>
            </a:r>
            <a:r>
              <a:rPr lang="hu-HU" dirty="0">
                <a:solidFill>
                  <a:schemeClr val="bg1"/>
                </a:solidFill>
              </a:rPr>
              <a:t>/ károsult jármű típusa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Okozó/ károsult </a:t>
            </a:r>
            <a:r>
              <a:rPr lang="hu-HU" dirty="0">
                <a:solidFill>
                  <a:schemeClr val="bg1"/>
                </a:solidFill>
              </a:rPr>
              <a:t>jármű gyártási éve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Okozó/ károsult jármű </a:t>
            </a:r>
            <a:r>
              <a:rPr lang="hu-HU" dirty="0" smtClean="0">
                <a:solidFill>
                  <a:schemeClr val="bg1"/>
                </a:solidFill>
              </a:rPr>
              <a:t>értéke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 smtClean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00" y="1365672"/>
            <a:ext cx="10800000" cy="3971536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33"/>
    </mc:Choice>
    <mc:Fallback xmlns="">
      <p:transition spd="slow" advTm="9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7454" y="591402"/>
            <a:ext cx="11212830" cy="481172"/>
          </a:xfrm>
        </p:spPr>
        <p:txBody>
          <a:bodyPr>
            <a:normAutofit fontScale="90000"/>
          </a:bodyPr>
          <a:lstStyle/>
          <a:p>
            <a:r>
              <a:rPr lang="hu-HU" dirty="0"/>
              <a:t>Alkalmazott Fuzzy </a:t>
            </a:r>
            <a:r>
              <a:rPr lang="hu-HU" dirty="0" smtClean="0"/>
              <a:t>rendszerek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4" y="1422867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Négy alapvető modul:</a:t>
            </a:r>
          </a:p>
          <a:p>
            <a:pPr marL="914400" lvl="2" indent="0">
              <a:buNone/>
            </a:pPr>
            <a:r>
              <a:rPr lang="hu-HU" dirty="0" err="1" smtClean="0">
                <a:solidFill>
                  <a:schemeClr val="bg1"/>
                </a:solidFill>
              </a:rPr>
              <a:t>Fuzzifikáció</a:t>
            </a:r>
            <a:endParaRPr lang="hu-HU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Szabálybázis</a:t>
            </a:r>
            <a:endParaRPr lang="hu-HU" dirty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Következtető </a:t>
            </a:r>
            <a:r>
              <a:rPr lang="hu-HU" dirty="0">
                <a:solidFill>
                  <a:schemeClr val="bg1"/>
                </a:solidFill>
              </a:rPr>
              <a:t>motor</a:t>
            </a:r>
          </a:p>
          <a:p>
            <a:pPr marL="914400" lvl="2" indent="0">
              <a:buNone/>
            </a:pPr>
            <a:r>
              <a:rPr lang="hu-HU" dirty="0" err="1" smtClean="0">
                <a:solidFill>
                  <a:schemeClr val="bg1"/>
                </a:solidFill>
              </a:rPr>
              <a:t>Defuzzifikáció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570" y="1422867"/>
            <a:ext cx="8199113" cy="220514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89743" y="3789372"/>
            <a:ext cx="11363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Ebben a tanulmányban egy </a:t>
            </a:r>
            <a:r>
              <a:rPr lang="hu-HU" dirty="0" err="1">
                <a:solidFill>
                  <a:schemeClr val="bg1"/>
                </a:solidFill>
              </a:rPr>
              <a:t>Mamdani</a:t>
            </a:r>
            <a:r>
              <a:rPr lang="hu-HU" dirty="0">
                <a:solidFill>
                  <a:schemeClr val="bg1"/>
                </a:solidFill>
              </a:rPr>
              <a:t>-típusú, több bemenetű, egy kimenetű Fuzzy következtetési rendszer kerül bemutatásra a gépjármű-biztosítási csalás valószínűségének becslésére.</a:t>
            </a:r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8"/>
    </mc:Choice>
    <mc:Fallback xmlns="">
      <p:transition spd="slow" advTm="3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7454" y="591402"/>
            <a:ext cx="11212830" cy="481172"/>
          </a:xfrm>
        </p:spPr>
        <p:txBody>
          <a:bodyPr>
            <a:normAutofit fontScale="90000"/>
          </a:bodyPr>
          <a:lstStyle/>
          <a:p>
            <a:r>
              <a:rPr lang="hu-HU" dirty="0"/>
              <a:t>Alkalmazott Fuzzy </a:t>
            </a:r>
            <a:r>
              <a:rPr lang="hu-HU" dirty="0" smtClean="0"/>
              <a:t>rendszerek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4" y="1422867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Ebben a tanulmányban egy </a:t>
            </a:r>
            <a:r>
              <a:rPr lang="hu-HU" dirty="0" err="1">
                <a:solidFill>
                  <a:schemeClr val="bg1"/>
                </a:solidFill>
              </a:rPr>
              <a:t>Mamdani</a:t>
            </a:r>
            <a:r>
              <a:rPr lang="hu-HU" dirty="0">
                <a:solidFill>
                  <a:schemeClr val="bg1"/>
                </a:solidFill>
              </a:rPr>
              <a:t>-típusú, több bemenetű, egy kimenetű Fuzzy következtetési rendszer kerül bemutatásra a gépjármű-biztosítási csalás valószínűségének becslésére.</a:t>
            </a:r>
          </a:p>
          <a:p>
            <a:r>
              <a:rPr lang="hu-HU" dirty="0">
                <a:solidFill>
                  <a:schemeClr val="bg1"/>
                </a:solidFill>
              </a:rPr>
              <a:t>A modell a kártérítési ügyek </a:t>
            </a:r>
            <a:r>
              <a:rPr lang="hu-HU" dirty="0" smtClean="0">
                <a:solidFill>
                  <a:schemeClr val="bg1"/>
                </a:solidFill>
              </a:rPr>
              <a:t>előzetes vizsgálata </a:t>
            </a:r>
            <a:r>
              <a:rPr lang="hu-HU" dirty="0">
                <a:solidFill>
                  <a:schemeClr val="bg1"/>
                </a:solidFill>
              </a:rPr>
              <a:t>során ígéretes </a:t>
            </a:r>
            <a:r>
              <a:rPr lang="hu-HU" dirty="0" smtClean="0">
                <a:solidFill>
                  <a:schemeClr val="bg1"/>
                </a:solidFill>
              </a:rPr>
              <a:t>eredményeket </a:t>
            </a:r>
            <a:r>
              <a:rPr lang="hu-HU" dirty="0">
                <a:solidFill>
                  <a:schemeClr val="bg1"/>
                </a:solidFill>
              </a:rPr>
              <a:t>hozhat.</a:t>
            </a:r>
          </a:p>
          <a:p>
            <a:r>
              <a:rPr lang="hu-HU" dirty="0">
                <a:solidFill>
                  <a:schemeClr val="bg1"/>
                </a:solidFill>
              </a:rPr>
              <a:t>Lefedő szabálybázis</a:t>
            </a:r>
          </a:p>
          <a:p>
            <a:r>
              <a:rPr lang="hu-HU" dirty="0" err="1">
                <a:solidFill>
                  <a:schemeClr val="bg1"/>
                </a:solidFill>
              </a:rPr>
              <a:t>Defuzzifikáció</a:t>
            </a:r>
            <a:r>
              <a:rPr lang="hu-HU" dirty="0">
                <a:solidFill>
                  <a:schemeClr val="bg1"/>
                </a:solidFill>
              </a:rPr>
              <a:t> súlyponti  módszerrel 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/>
          <p:nvPr/>
        </p:nvPicPr>
        <p:blipFill>
          <a:blip r:embed="rId6"/>
          <a:stretch>
            <a:fillRect/>
          </a:stretch>
        </p:blipFill>
        <p:spPr>
          <a:xfrm>
            <a:off x="7109732" y="2809875"/>
            <a:ext cx="3829050" cy="2762250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32"/>
    </mc:Choice>
    <mc:Fallback xmlns="">
      <p:transition spd="slow" advTm="68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037002" y="1565587"/>
            <a:ext cx="5400000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41337" y="541997"/>
            <a:ext cx="11212830" cy="599101"/>
          </a:xfrm>
        </p:spPr>
        <p:txBody>
          <a:bodyPr>
            <a:normAutofit/>
          </a:bodyPr>
          <a:lstStyle/>
          <a:p>
            <a:r>
              <a:rPr lang="hu-HU" dirty="0"/>
              <a:t>Vizsgált </a:t>
            </a:r>
            <a:r>
              <a:rPr lang="hu-HU" dirty="0" smtClean="0"/>
              <a:t>modell 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6" b="6809"/>
          <a:stretch/>
        </p:blipFill>
        <p:spPr>
          <a:xfrm>
            <a:off x="2650902" y="1045498"/>
            <a:ext cx="6172200" cy="4607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 r="39150"/>
          <a:stretch/>
        </p:blipFill>
        <p:spPr>
          <a:xfrm>
            <a:off x="2650902" y="982133"/>
            <a:ext cx="6120565" cy="49097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r="38400" b="8297"/>
          <a:stretch/>
        </p:blipFill>
        <p:spPr>
          <a:xfrm>
            <a:off x="2727937" y="1117600"/>
            <a:ext cx="6195930" cy="45042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8" b="6842"/>
          <a:stretch/>
        </p:blipFill>
        <p:spPr>
          <a:xfrm>
            <a:off x="2650902" y="982133"/>
            <a:ext cx="6205231" cy="4605867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8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9"/>
    </mc:Choice>
    <mc:Fallback xmlns="">
      <p:transition spd="slow" advTm="12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396000" y="1565587"/>
            <a:ext cx="5400000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4231" y="587442"/>
            <a:ext cx="11212830" cy="599101"/>
          </a:xfrm>
        </p:spPr>
        <p:txBody>
          <a:bodyPr>
            <a:normAutofit/>
          </a:bodyPr>
          <a:lstStyle/>
          <a:p>
            <a:r>
              <a:rPr lang="hu-HU" dirty="0"/>
              <a:t>Vizsgált </a:t>
            </a:r>
            <a:r>
              <a:rPr lang="hu-HU" dirty="0" smtClean="0"/>
              <a:t>modell 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618" y="1565587"/>
            <a:ext cx="6905625" cy="3648075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5"/>
    </mc:Choice>
    <mc:Fallback xmlns="">
      <p:transition spd="slow" advTm="1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44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23.1|39.5|29.4"/>
</p:tagLst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430</TotalTime>
  <Words>911</Words>
  <Application>Microsoft Office PowerPoint</Application>
  <PresentationFormat>Szélesvásznú</PresentationFormat>
  <Paragraphs>103</Paragraphs>
  <Slides>12</Slides>
  <Notes>9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Elméleti fuzzy következtetési rendszer a csalásgyanús esetek korai felismerésére a gépjármű biztosítási ágazatban</vt:lpstr>
      <vt:lpstr>Tartalom </vt:lpstr>
      <vt:lpstr>Biztosítás </vt:lpstr>
      <vt:lpstr>Gépjármű biztosítási csalás</vt:lpstr>
      <vt:lpstr>Gépjárműkárrendezés adatai</vt:lpstr>
      <vt:lpstr>Alkalmazott Fuzzy rendszerek</vt:lpstr>
      <vt:lpstr>Alkalmazott Fuzzy rendszerek</vt:lpstr>
      <vt:lpstr>Vizsgált modell </vt:lpstr>
      <vt:lpstr>Vizsgált modell </vt:lpstr>
      <vt:lpstr>Eredmények</vt:lpstr>
      <vt:lpstr>Következtetések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Peter Varadi</cp:lastModifiedBy>
  <cp:revision>44</cp:revision>
  <dcterms:created xsi:type="dcterms:W3CDTF">2020-09-22T13:16:24Z</dcterms:created>
  <dcterms:modified xsi:type="dcterms:W3CDTF">2024-05-30T21:09:16Z</dcterms:modified>
</cp:coreProperties>
</file>