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5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6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11" r:id="rId3"/>
    <p:sldMasterId id="2147483726" r:id="rId4"/>
    <p:sldMasterId id="2147483743" r:id="rId5"/>
    <p:sldMasterId id="2147483762" r:id="rId6"/>
    <p:sldMasterId id="2147483778" r:id="rId7"/>
  </p:sldMasterIdLst>
  <p:notesMasterIdLst>
    <p:notesMasterId r:id="rId18"/>
  </p:notesMasterIdLst>
  <p:sldIdLst>
    <p:sldId id="256" r:id="rId8"/>
    <p:sldId id="264" r:id="rId9"/>
    <p:sldId id="265" r:id="rId10"/>
    <p:sldId id="268" r:id="rId11"/>
    <p:sldId id="273" r:id="rId12"/>
    <p:sldId id="274" r:id="rId13"/>
    <p:sldId id="270" r:id="rId14"/>
    <p:sldId id="267" r:id="rId15"/>
    <p:sldId id="272" r:id="rId16"/>
    <p:sldId id="26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2" d="100"/>
          <a:sy n="112" d="100"/>
        </p:scale>
        <p:origin x="49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16F70-7E62-4472-B209-AC57B0F75A5B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13DBF-CB09-4847-ADCA-8E0E05826D8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0618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351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E5F48-7E9E-3344-95A6-888280517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F70779-D3A3-3F42-B1A3-2A64CC15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DA728C8-7909-7349-AF65-927D93833B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51194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1141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8371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1047322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75253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34328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342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491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7817593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609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42882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030408-977E-D047-99A9-EF2FB63037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723265-71EE-1044-933D-610CE9DDA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4E90D23-247A-EE46-8AC0-0876ABD703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68514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8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202471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6426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0583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277654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246695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90110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26231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97904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074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EB594C-28EC-D24F-B2E5-3A157560B5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40FC90-3A93-CC4F-BDBD-612B4698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FCAAE3A-B1BE-E545-9E1E-1408EE6711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28281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862154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188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7464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474418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9452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165290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018975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4093704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91696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14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C5EAA2-9B6A-E64A-8911-60ED04B45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4820C9-8081-0D4C-BC75-9F8EAD16AA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5425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9965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872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563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822586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3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2F6CFDB0-C6A3-4642-9ABE-6AF9116CAA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977592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3649443-DE97-A345-9372-BFD55CF20F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295893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360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FEA123C-DA4F-C34C-89AC-82D083FCB4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9E42308-C415-BF4C-B9D2-0C85E64A8B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46119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EEA2910B-2D1C-7D45-8F95-5E9B3C868C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686069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C1143C3C-52B9-A947-8BCA-B29F0A0725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75F3DFE-DFCB-1D4A-B094-B28023281E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751566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0F44393-3C59-C441-887A-DAAB726EA6D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1260475"/>
            <a:ext cx="5437187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51130D81-4595-FB40-8DF0-C67291BD71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52532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7CDFBE-C7DA-5D45-9470-443262647D1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94923" y="1260475"/>
            <a:ext cx="5421690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CC20A9F-4B68-FB47-B6BA-A6EAA29FC9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57DFF3-BD6A-2746-BD0D-7303220D1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636" y="1270648"/>
            <a:ext cx="5409069" cy="102487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575137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D63F9E9D-3034-8345-837C-D9589E54C8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47393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EC3EE40-8A73-1B41-9CC1-66E8FFC64E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9771236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E595CA-2A3E-994F-B8BF-D3169A936B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0BA7932-8483-2A43-81FA-5BB458D6AE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60413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2457450"/>
            <a:ext cx="54213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CC7506-CF33-3747-B567-8E21C55980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7479232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90886" y="1260475"/>
            <a:ext cx="5421312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059D531-7DBA-7C4E-8AE6-5481CF068B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58200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C7C1BC3-E15F-D34B-BD28-F312B456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79759E2-B98B-5C46-9D45-1A01AB96D6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055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2457450"/>
            <a:ext cx="5437188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075E847A-C026-4942-8745-18C8E58C75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8338803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023" y="1284128"/>
            <a:ext cx="5416551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1260475"/>
            <a:ext cx="5437188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C720B8B-49C2-1847-9D7B-781B1B4FA7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067682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54350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2536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2088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46305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189024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3450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80217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6298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15120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124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017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915295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38059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81124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40230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04424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349567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8522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28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5573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22407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039868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03125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5925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479306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4448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9513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445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290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69139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824991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28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39859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612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851398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6389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382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9094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39472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343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964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59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9023592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687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30052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548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442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267190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001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839586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49983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05759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ED13265F-B3AB-F045-A99A-7F22CFB6138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41906" y="15240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7101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6432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833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1992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0405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85479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15898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0770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42217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56791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6661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747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259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59074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64081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08320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18799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22409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55858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9482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364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1191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image" Target="../media/image2.emf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03C85-69BE-E743-BB5D-297DC90D373D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3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42" r:id="rId18"/>
    <p:sldLayoutId id="214748379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2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41" r:id="rId15"/>
    <p:sldLayoutId id="21474837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7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1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3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9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1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9.pn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0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87701" y="1482726"/>
            <a:ext cx="10853159" cy="2387600"/>
          </a:xfrm>
        </p:spPr>
        <p:txBody>
          <a:bodyPr>
            <a:normAutofit fontScale="90000"/>
          </a:bodyPr>
          <a:lstStyle/>
          <a:p>
            <a:r>
              <a:rPr lang="hu-HU" dirty="0"/>
              <a:t>Alacsony Komplexitású</a:t>
            </a:r>
            <a:br>
              <a:rPr lang="hu-HU" dirty="0"/>
            </a:br>
            <a:r>
              <a:rPr lang="hu-HU" dirty="0"/>
              <a:t>Mintafelismerés Szekvenciális Fuzzy Indexelő Keresőfákkal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4084890"/>
            <a:ext cx="9144000" cy="1568142"/>
          </a:xfrm>
        </p:spPr>
        <p:txBody>
          <a:bodyPr/>
          <a:lstStyle/>
          <a:p>
            <a:r>
              <a:rPr lang="hu-HU" dirty="0"/>
              <a:t>Kutatás címe: Lágyszámításos Osztályozó Módszerek Fejlesztése</a:t>
            </a:r>
          </a:p>
          <a:p>
            <a:r>
              <a:rPr lang="hu-HU" dirty="0"/>
              <a:t>Dr. Tusor Balázs (SZFI, ÓE-NIK)</a:t>
            </a:r>
          </a:p>
          <a:p>
            <a:r>
              <a:rPr lang="hu-HU" dirty="0"/>
              <a:t>ÚNKP Konferencia, 2024.06.04.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7CC02B7-1D19-EE8C-58D1-602964CFA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BBFDB348-4CFF-8F10-5248-344DA97C0A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1911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36"/>
    </mc:Choice>
    <mc:Fallback xmlns="">
      <p:transition spd="slow" advTm="20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037845" y="2523268"/>
            <a:ext cx="6422348" cy="1012031"/>
          </a:xfrm>
        </p:spPr>
        <p:txBody>
          <a:bodyPr/>
          <a:lstStyle/>
          <a:p>
            <a:r>
              <a:rPr lang="hu-HU" dirty="0"/>
              <a:t>Köszönöm szíves figyelmüket!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4" name="Szöveg helye 2">
            <a:extLst>
              <a:ext uri="{FF2B5EF4-FFF2-40B4-BE49-F238E27FC236}">
                <a16:creationId xmlns:a16="http://schemas.microsoft.com/office/drawing/2014/main" id="{EC7A7427-CA40-682B-D49B-943D5802A10A}"/>
              </a:ext>
            </a:extLst>
          </p:cNvPr>
          <p:cNvSpPr txBox="1">
            <a:spLocks/>
          </p:cNvSpPr>
          <p:nvPr/>
        </p:nvSpPr>
        <p:spPr>
          <a:xfrm>
            <a:off x="11143716" y="6407209"/>
            <a:ext cx="1039738" cy="4422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400" dirty="0">
                <a:solidFill>
                  <a:srgbClr val="002060"/>
                </a:solidFill>
              </a:rPr>
              <a:t>10/10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08F6830-A72E-1F72-FF60-3643ED0A57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4890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9"/>
    </mc:Choice>
    <mc:Fallback xmlns="">
      <p:transition spd="slow" advTm="4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Az előadás tartalma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hu-HU" sz="2400" dirty="0">
                <a:solidFill>
                  <a:schemeClr val="bg1"/>
                </a:solidFill>
              </a:rPr>
              <a:t>Motíváció és cél</a:t>
            </a:r>
          </a:p>
          <a:p>
            <a:r>
              <a:rPr lang="hu-HU" sz="2400" dirty="0">
                <a:solidFill>
                  <a:schemeClr val="bg1"/>
                </a:solidFill>
              </a:rPr>
              <a:t>Szekvenciális Fuzzy Indexelő Keresőfák</a:t>
            </a:r>
          </a:p>
          <a:p>
            <a:pPr lvl="1"/>
            <a:r>
              <a:rPr lang="hu-HU" sz="2000" dirty="0">
                <a:solidFill>
                  <a:schemeClr val="bg1"/>
                </a:solidFill>
              </a:rPr>
              <a:t>Általános architektúra</a:t>
            </a:r>
          </a:p>
          <a:p>
            <a:pPr lvl="1"/>
            <a:r>
              <a:rPr lang="hu-HU" sz="2000" dirty="0">
                <a:solidFill>
                  <a:schemeClr val="bg1"/>
                </a:solidFill>
              </a:rPr>
              <a:t>Betanítási algoritmusok</a:t>
            </a:r>
          </a:p>
          <a:p>
            <a:pPr lvl="1"/>
            <a:r>
              <a:rPr lang="hu-HU" sz="2000" dirty="0">
                <a:solidFill>
                  <a:schemeClr val="bg1"/>
                </a:solidFill>
              </a:rPr>
              <a:t>Osztályozási teljesítmény és komplexitás</a:t>
            </a:r>
          </a:p>
          <a:p>
            <a:r>
              <a:rPr lang="hu-HU" sz="2400" dirty="0">
                <a:solidFill>
                  <a:schemeClr val="bg1"/>
                </a:solidFill>
              </a:rPr>
              <a:t>Összefoglalás és kitekintés</a:t>
            </a:r>
          </a:p>
        </p:txBody>
      </p:sp>
      <p:sp>
        <p:nvSpPr>
          <p:cNvPr id="4" name="Szöveg helye 2">
            <a:extLst>
              <a:ext uri="{FF2B5EF4-FFF2-40B4-BE49-F238E27FC236}">
                <a16:creationId xmlns:a16="http://schemas.microsoft.com/office/drawing/2014/main" id="{980C56A1-12C7-646E-0B6B-E0A3D1DA79AA}"/>
              </a:ext>
            </a:extLst>
          </p:cNvPr>
          <p:cNvSpPr txBox="1">
            <a:spLocks/>
          </p:cNvSpPr>
          <p:nvPr/>
        </p:nvSpPr>
        <p:spPr>
          <a:xfrm>
            <a:off x="11337152" y="6407209"/>
            <a:ext cx="846302" cy="4422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400" dirty="0">
                <a:solidFill>
                  <a:srgbClr val="002060"/>
                </a:solidFill>
              </a:rPr>
              <a:t>2/10</a:t>
            </a:r>
          </a:p>
        </p:txBody>
      </p:sp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EB3B30ED-F856-F7DD-8C48-760A4B5C67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1308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12"/>
    </mc:Choice>
    <mc:Fallback xmlns="">
      <p:transition spd="slow" advTm="26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4E66070E-1F21-53CE-4B8A-A789CCFBF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3612" y="0"/>
            <a:ext cx="4449842" cy="5802594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4281" y="215892"/>
            <a:ext cx="3668650" cy="1012031"/>
          </a:xfrm>
        </p:spPr>
        <p:txBody>
          <a:bodyPr/>
          <a:lstStyle/>
          <a:p>
            <a:r>
              <a:rPr lang="hu-HU" dirty="0"/>
              <a:t>Célok, motívácó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220198" y="1389131"/>
            <a:ext cx="7468165" cy="1888621"/>
          </a:xfrm>
        </p:spPr>
        <p:txBody>
          <a:bodyPr/>
          <a:lstStyle/>
          <a:p>
            <a:r>
              <a:rPr lang="hu-HU" sz="1600" dirty="0">
                <a:solidFill>
                  <a:schemeClr val="bg1"/>
                </a:solidFill>
              </a:rPr>
              <a:t>Gyors, fuzzy következtetésen alapuló osztályozás</a:t>
            </a:r>
          </a:p>
          <a:p>
            <a:r>
              <a:rPr lang="hu-HU" sz="1600" dirty="0">
                <a:solidFill>
                  <a:schemeClr val="bg1"/>
                </a:solidFill>
              </a:rPr>
              <a:t>Szekvenciális Fuzzy Indexelő Táblák</a:t>
            </a:r>
          </a:p>
          <a:p>
            <a:pPr lvl="1"/>
            <a:r>
              <a:rPr lang="hu-HU" sz="1400" dirty="0">
                <a:solidFill>
                  <a:schemeClr val="bg1"/>
                </a:solidFill>
              </a:rPr>
              <a:t>Ötlet: fuzzy következtetés megvalósítása indexelőtáblákkal</a:t>
            </a:r>
          </a:p>
          <a:p>
            <a:pPr lvl="2"/>
            <a:r>
              <a:rPr lang="hu-HU" sz="1200" dirty="0">
                <a:solidFill>
                  <a:schemeClr val="bg1"/>
                </a:solidFill>
              </a:rPr>
              <a:t>Számítsuk ki és tároljuk az ismert problématér területein a fuzzy értékeket egy rétegezett architektúrában</a:t>
            </a:r>
          </a:p>
        </p:txBody>
      </p:sp>
      <p:sp>
        <p:nvSpPr>
          <p:cNvPr id="4" name="Szöveg helye 2">
            <a:extLst>
              <a:ext uri="{FF2B5EF4-FFF2-40B4-BE49-F238E27FC236}">
                <a16:creationId xmlns:a16="http://schemas.microsoft.com/office/drawing/2014/main" id="{19A8506E-A1EB-C5FD-FE1A-4DEA1CE8DB30}"/>
              </a:ext>
            </a:extLst>
          </p:cNvPr>
          <p:cNvSpPr txBox="1">
            <a:spLocks/>
          </p:cNvSpPr>
          <p:nvPr/>
        </p:nvSpPr>
        <p:spPr>
          <a:xfrm>
            <a:off x="11337152" y="6407209"/>
            <a:ext cx="846302" cy="4422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400" dirty="0">
                <a:solidFill>
                  <a:srgbClr val="002060"/>
                </a:solidFill>
              </a:rPr>
              <a:t>3/10</a:t>
            </a:r>
          </a:p>
        </p:txBody>
      </p:sp>
      <p:sp>
        <p:nvSpPr>
          <p:cNvPr id="8" name="Szöveg helye 2">
            <a:extLst>
              <a:ext uri="{FF2B5EF4-FFF2-40B4-BE49-F238E27FC236}">
                <a16:creationId xmlns:a16="http://schemas.microsoft.com/office/drawing/2014/main" id="{1BEA99D5-BD2B-BB8C-69A4-115F6A34B0CF}"/>
              </a:ext>
            </a:extLst>
          </p:cNvPr>
          <p:cNvSpPr txBox="1">
            <a:spLocks/>
          </p:cNvSpPr>
          <p:nvPr/>
        </p:nvSpPr>
        <p:spPr>
          <a:xfrm>
            <a:off x="678650" y="2635700"/>
            <a:ext cx="5842346" cy="13691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600" dirty="0">
                <a:solidFill>
                  <a:srgbClr val="00B050"/>
                </a:solidFill>
              </a:rPr>
              <a:t>(+) nagyon gyors</a:t>
            </a:r>
          </a:p>
          <a:p>
            <a:pPr lvl="1"/>
            <a:r>
              <a:rPr lang="hu-HU" sz="1400" dirty="0">
                <a:solidFill>
                  <a:srgbClr val="00B050"/>
                </a:solidFill>
              </a:rPr>
              <a:t>~2*N db tömbhozzáférés adatmintánként</a:t>
            </a:r>
          </a:p>
          <a:p>
            <a:pPr lvl="2"/>
            <a:r>
              <a:rPr lang="hu-HU" sz="1200" dirty="0">
                <a:solidFill>
                  <a:srgbClr val="00B050"/>
                </a:solidFill>
              </a:rPr>
              <a:t>N dimenzió esetén</a:t>
            </a:r>
          </a:p>
          <a:p>
            <a:r>
              <a:rPr lang="hu-HU" sz="1600" dirty="0">
                <a:solidFill>
                  <a:srgbClr val="FF0000"/>
                </a:solidFill>
              </a:rPr>
              <a:t>(-) jelentős tárhelyigény</a:t>
            </a:r>
          </a:p>
          <a:p>
            <a:pPr lvl="1"/>
            <a:r>
              <a:rPr lang="hu-HU" sz="1400" dirty="0">
                <a:solidFill>
                  <a:srgbClr val="FF0000"/>
                </a:solidFill>
              </a:rPr>
              <a:t>Magas (N&gt;20) dimenziószámú problémákra kevésbé használható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A024F08-736A-E2EC-9E27-391A1B2D71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529" y="4235553"/>
            <a:ext cx="5827274" cy="1907760"/>
          </a:xfrm>
          <a:prstGeom prst="rect">
            <a:avLst/>
          </a:prstGeom>
        </p:spPr>
      </p:pic>
      <p:pic>
        <p:nvPicPr>
          <p:cNvPr id="45" name="Audio 44">
            <a:hlinkClick r:id="" action="ppaction://media"/>
            <a:extLst>
              <a:ext uri="{FF2B5EF4-FFF2-40B4-BE49-F238E27FC236}">
                <a16:creationId xmlns:a16="http://schemas.microsoft.com/office/drawing/2014/main" id="{EDE42DD1-29A5-7B02-6A10-58F4467117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6713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472"/>
    </mc:Choice>
    <mc:Fallback xmlns="">
      <p:transition spd="slow" advTm="120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B93943-6E32-7BBF-BDF5-93E0FB7BDF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9511" y="2784038"/>
            <a:ext cx="5371850" cy="2381114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Általános SFIST architektúra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500063" y="2109760"/>
            <a:ext cx="4229448" cy="4056090"/>
          </a:xfrm>
        </p:spPr>
        <p:txBody>
          <a:bodyPr/>
          <a:lstStyle/>
          <a:p>
            <a:r>
              <a:rPr lang="hu-HU" sz="1800" dirty="0">
                <a:solidFill>
                  <a:schemeClr val="bg1"/>
                </a:solidFill>
              </a:rPr>
              <a:t>Cél:</a:t>
            </a:r>
          </a:p>
          <a:p>
            <a:pPr lvl="1"/>
            <a:r>
              <a:rPr lang="hu-HU" sz="1600" dirty="0">
                <a:solidFill>
                  <a:schemeClr val="bg1"/>
                </a:solidFill>
              </a:rPr>
              <a:t>Tárhely komplexitás redukció</a:t>
            </a:r>
          </a:p>
          <a:p>
            <a:pPr lvl="1"/>
            <a:r>
              <a:rPr lang="hu-HU" sz="1600" dirty="0">
                <a:solidFill>
                  <a:schemeClr val="bg1"/>
                </a:solidFill>
              </a:rPr>
              <a:t>Minimális számítási komplexitásnövekedéssel</a:t>
            </a:r>
          </a:p>
          <a:p>
            <a:pPr lvl="1"/>
            <a:r>
              <a:rPr lang="hu-HU" sz="1600" dirty="0">
                <a:solidFill>
                  <a:schemeClr val="bg1"/>
                </a:solidFill>
              </a:rPr>
              <a:t>Osztályozási pontosság vesztés nélkül</a:t>
            </a:r>
          </a:p>
          <a:p>
            <a:r>
              <a:rPr lang="hu-HU" sz="1800" dirty="0">
                <a:solidFill>
                  <a:schemeClr val="bg1"/>
                </a:solidFill>
              </a:rPr>
              <a:t>Intervallumos reprezentáció</a:t>
            </a:r>
          </a:p>
          <a:p>
            <a:pPr lvl="1"/>
            <a:r>
              <a:rPr lang="hu-HU" sz="1600" dirty="0">
                <a:solidFill>
                  <a:schemeClr val="bg1"/>
                </a:solidFill>
              </a:rPr>
              <a:t>Plató (fennsík)</a:t>
            </a:r>
          </a:p>
          <a:p>
            <a:pPr lvl="1"/>
            <a:r>
              <a:rPr lang="hu-HU" sz="1600" dirty="0">
                <a:solidFill>
                  <a:schemeClr val="bg1"/>
                </a:solidFill>
              </a:rPr>
              <a:t>Átmenet (emelkedő v. lejtő)</a:t>
            </a:r>
          </a:p>
          <a:p>
            <a:r>
              <a:rPr lang="hu-HU" sz="1800" dirty="0">
                <a:solidFill>
                  <a:schemeClr val="bg1"/>
                </a:solidFill>
              </a:rPr>
              <a:t>Intervallumok gyors megkeresése önkiegyensúlyozó bináris keresőfákkal</a:t>
            </a:r>
          </a:p>
        </p:txBody>
      </p:sp>
      <p:sp>
        <p:nvSpPr>
          <p:cNvPr id="4" name="Szöveg helye 2">
            <a:extLst>
              <a:ext uri="{FF2B5EF4-FFF2-40B4-BE49-F238E27FC236}">
                <a16:creationId xmlns:a16="http://schemas.microsoft.com/office/drawing/2014/main" id="{C4736032-0D31-8893-063C-E960DE25F589}"/>
              </a:ext>
            </a:extLst>
          </p:cNvPr>
          <p:cNvSpPr txBox="1">
            <a:spLocks/>
          </p:cNvSpPr>
          <p:nvPr/>
        </p:nvSpPr>
        <p:spPr>
          <a:xfrm>
            <a:off x="11337152" y="6407209"/>
            <a:ext cx="846302" cy="4422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400" dirty="0">
                <a:solidFill>
                  <a:srgbClr val="002060"/>
                </a:solidFill>
              </a:rPr>
              <a:t>4/10</a:t>
            </a:r>
          </a:p>
        </p:txBody>
      </p:sp>
      <p:pic>
        <p:nvPicPr>
          <p:cNvPr id="15" name="Picture 14" descr="A diagram of numbers and circles&#10;&#10;Description automatically generated">
            <a:extLst>
              <a:ext uri="{FF2B5EF4-FFF2-40B4-BE49-F238E27FC236}">
                <a16:creationId xmlns:a16="http://schemas.microsoft.com/office/drawing/2014/main" id="{0D0C162F-36A9-4A5E-316B-54949CD409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741" y="2829125"/>
            <a:ext cx="1692714" cy="1990630"/>
          </a:xfrm>
          <a:prstGeom prst="rect">
            <a:avLst/>
          </a:prstGeom>
        </p:spPr>
      </p:pic>
      <p:sp>
        <p:nvSpPr>
          <p:cNvPr id="26" name="Szöveg helye 2">
            <a:extLst>
              <a:ext uri="{FF2B5EF4-FFF2-40B4-BE49-F238E27FC236}">
                <a16:creationId xmlns:a16="http://schemas.microsoft.com/office/drawing/2014/main" id="{8608A727-DF47-0554-C2C3-1790DA46E957}"/>
              </a:ext>
            </a:extLst>
          </p:cNvPr>
          <p:cNvSpPr txBox="1">
            <a:spLocks/>
          </p:cNvSpPr>
          <p:nvPr/>
        </p:nvSpPr>
        <p:spPr>
          <a:xfrm>
            <a:off x="10319571" y="4909524"/>
            <a:ext cx="1629309" cy="44224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Önkiegyensúlyozó bináris keresőfa</a:t>
            </a:r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D7A82BB5-3836-2502-447E-F6EF0A875F79}"/>
              </a:ext>
            </a:extLst>
          </p:cNvPr>
          <p:cNvSpPr txBox="1">
            <a:spLocks/>
          </p:cNvSpPr>
          <p:nvPr/>
        </p:nvSpPr>
        <p:spPr>
          <a:xfrm>
            <a:off x="3030591" y="264452"/>
            <a:ext cx="8729712" cy="1012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hu-HU" b="1" dirty="0"/>
              <a:t>Szekvenciális Fuzzy Indexelő Keresőfák</a:t>
            </a:r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81DD73BB-E824-FD9D-16F1-7D39442BA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1241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713"/>
    </mc:Choice>
    <mc:Fallback xmlns="">
      <p:transition spd="slow" advTm="89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7904E0A-D5A0-D780-4E0D-3925CFCEDA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9250" y="2801893"/>
            <a:ext cx="2057527" cy="1687172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31690" y="1122602"/>
            <a:ext cx="11212830" cy="1012031"/>
          </a:xfrm>
        </p:spPr>
        <p:txBody>
          <a:bodyPr/>
          <a:lstStyle/>
          <a:p>
            <a:r>
              <a:rPr lang="hu-HU" dirty="0"/>
              <a:t>1. Változat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295008" y="1823595"/>
            <a:ext cx="5364406" cy="1825214"/>
          </a:xfrm>
        </p:spPr>
        <p:txBody>
          <a:bodyPr/>
          <a:lstStyle/>
          <a:p>
            <a:r>
              <a:rPr lang="hu-HU" sz="1600" dirty="0">
                <a:solidFill>
                  <a:schemeClr val="bg1"/>
                </a:solidFill>
              </a:rPr>
              <a:t>Intervallum adatstruktúra:</a:t>
            </a:r>
          </a:p>
          <a:p>
            <a:pPr lvl="1"/>
            <a:r>
              <a:rPr lang="hu-HU" sz="1400" i="1" dirty="0">
                <a:solidFill>
                  <a:schemeClr val="bg1"/>
                </a:solidFill>
              </a:rPr>
              <a:t>B</a:t>
            </a:r>
            <a:r>
              <a:rPr lang="hu-HU" sz="1400" i="1" baseline="30000" dirty="0">
                <a:solidFill>
                  <a:schemeClr val="bg1"/>
                </a:solidFill>
              </a:rPr>
              <a:t>L</a:t>
            </a:r>
            <a:r>
              <a:rPr lang="hu-HU" sz="1400" dirty="0">
                <a:solidFill>
                  <a:schemeClr val="bg1"/>
                </a:solidFill>
              </a:rPr>
              <a:t>: alsó határérték</a:t>
            </a:r>
          </a:p>
          <a:p>
            <a:pPr lvl="1"/>
            <a:r>
              <a:rPr lang="hu-HU" sz="1400" i="1" dirty="0">
                <a:solidFill>
                  <a:schemeClr val="bg1"/>
                </a:solidFill>
              </a:rPr>
              <a:t>B</a:t>
            </a:r>
            <a:r>
              <a:rPr lang="hu-HU" sz="1400" i="1" baseline="30000" dirty="0">
                <a:solidFill>
                  <a:schemeClr val="bg1"/>
                </a:solidFill>
              </a:rPr>
              <a:t>U</a:t>
            </a:r>
            <a:r>
              <a:rPr lang="hu-HU" sz="1400" dirty="0">
                <a:solidFill>
                  <a:schemeClr val="bg1"/>
                </a:solidFill>
              </a:rPr>
              <a:t>: felső határérték</a:t>
            </a:r>
            <a:endParaRPr lang="hu-HU" sz="1400" baseline="30000" dirty="0">
              <a:solidFill>
                <a:schemeClr val="bg1"/>
              </a:solidFill>
            </a:endParaRPr>
          </a:p>
          <a:p>
            <a:pPr lvl="1"/>
            <a:r>
              <a:rPr lang="el-GR" sz="1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lang="hu-HU" sz="1400" i="1" baseline="30000" dirty="0">
                <a:solidFill>
                  <a:schemeClr val="bg1"/>
                </a:solidFill>
              </a:rPr>
              <a:t>L</a:t>
            </a:r>
            <a:r>
              <a:rPr lang="hu-HU" sz="1400" dirty="0">
                <a:solidFill>
                  <a:schemeClr val="bg1"/>
                </a:solidFill>
              </a:rPr>
              <a:t>: alsó határhoz tartozó index</a:t>
            </a:r>
          </a:p>
          <a:p>
            <a:pPr lvl="1"/>
            <a:r>
              <a:rPr lang="el-GR" sz="1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lang="hu-HU" sz="1400" i="1" baseline="30000" dirty="0">
                <a:solidFill>
                  <a:schemeClr val="bg1"/>
                </a:solidFill>
              </a:rPr>
              <a:t>R</a:t>
            </a:r>
            <a:r>
              <a:rPr lang="hu-HU" sz="1400" dirty="0">
                <a:solidFill>
                  <a:schemeClr val="bg1"/>
                </a:solidFill>
              </a:rPr>
              <a:t>: felső határhoz tartozó index</a:t>
            </a:r>
          </a:p>
          <a:p>
            <a:pPr lvl="1"/>
            <a:r>
              <a:rPr lang="hu-HU" sz="1400" i="1" dirty="0">
                <a:solidFill>
                  <a:schemeClr val="bg1"/>
                </a:solidFill>
              </a:rPr>
              <a:t>K</a:t>
            </a:r>
            <a:r>
              <a:rPr lang="hu-HU" sz="1400" dirty="0">
                <a:solidFill>
                  <a:schemeClr val="bg1"/>
                </a:solidFill>
              </a:rPr>
              <a:t>: melyik osztály értékeit tartalmazza</a:t>
            </a:r>
          </a:p>
          <a:p>
            <a:pPr lvl="2"/>
            <a:r>
              <a:rPr lang="hu-HU" sz="1200" dirty="0">
                <a:solidFill>
                  <a:schemeClr val="bg1"/>
                </a:solidFill>
              </a:rPr>
              <a:t>„-1” </a:t>
            </a:r>
            <a:r>
              <a:rPr lang="hu-HU" sz="1200" dirty="0">
                <a:solidFill>
                  <a:schemeClr val="bg1"/>
                </a:solidFill>
                <a:sym typeface="Wingdings" panose="05000000000000000000" pitchFamily="2" charset="2"/>
              </a:rPr>
              <a:t> több osztály</a:t>
            </a:r>
          </a:p>
        </p:txBody>
      </p:sp>
      <p:sp>
        <p:nvSpPr>
          <p:cNvPr id="4" name="Szöveg helye 2">
            <a:extLst>
              <a:ext uri="{FF2B5EF4-FFF2-40B4-BE49-F238E27FC236}">
                <a16:creationId xmlns:a16="http://schemas.microsoft.com/office/drawing/2014/main" id="{DE82435B-0C9E-DC0A-DEE7-CE7591925F9A}"/>
              </a:ext>
            </a:extLst>
          </p:cNvPr>
          <p:cNvSpPr txBox="1">
            <a:spLocks/>
          </p:cNvSpPr>
          <p:nvPr/>
        </p:nvSpPr>
        <p:spPr>
          <a:xfrm>
            <a:off x="11337152" y="6407209"/>
            <a:ext cx="846302" cy="4422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400" dirty="0">
                <a:solidFill>
                  <a:srgbClr val="002060"/>
                </a:solidFill>
              </a:rPr>
              <a:t>5/10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D64DA0-0F8F-A84A-3333-1EAB9A98E6BE}"/>
              </a:ext>
            </a:extLst>
          </p:cNvPr>
          <p:cNvSpPr txBox="1"/>
          <p:nvPr/>
        </p:nvSpPr>
        <p:spPr>
          <a:xfrm>
            <a:off x="5659414" y="4698648"/>
            <a:ext cx="6524040" cy="11079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just">
              <a:defRPr sz="1200" i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hu-HU" dirty="0"/>
              <a:t>[1] </a:t>
            </a:r>
            <a:r>
              <a:rPr lang="en-GB" dirty="0"/>
              <a:t>B. Tusor, O. </a:t>
            </a:r>
            <a:r>
              <a:rPr lang="en-GB" dirty="0" err="1"/>
              <a:t>Takáč</a:t>
            </a:r>
            <a:r>
              <a:rPr lang="en-GB" dirty="0"/>
              <a:t>, Š. </a:t>
            </a:r>
            <a:r>
              <a:rPr lang="en-GB" dirty="0" err="1"/>
              <a:t>Gubo</a:t>
            </a:r>
            <a:r>
              <a:rPr lang="en-GB" dirty="0"/>
              <a:t> &amp; A.R. </a:t>
            </a:r>
            <a:r>
              <a:rPr lang="en-GB" dirty="0" err="1"/>
              <a:t>Várkonyi-Kóczy</a:t>
            </a:r>
            <a:r>
              <a:rPr lang="en-GB" dirty="0"/>
              <a:t>, "Fuzzy Inference with Sequential Fuzzy Indexed Search Trees," in proc. of the 20th International Conference on Global Research and Education (Inter-Academia 202</a:t>
            </a:r>
            <a:r>
              <a:rPr lang="hu-HU" dirty="0"/>
              <a:t>3</a:t>
            </a:r>
            <a:r>
              <a:rPr lang="en-GB" dirty="0"/>
              <a:t>), Hamamatsu, Japan, 26-29. Sept. 2023.</a:t>
            </a:r>
            <a:endParaRPr lang="hu-HU" dirty="0"/>
          </a:p>
          <a:p>
            <a:r>
              <a:rPr lang="hu-HU" dirty="0"/>
              <a:t>[2] </a:t>
            </a:r>
            <a:r>
              <a:rPr lang="en-GB" dirty="0"/>
              <a:t>B. Tusor, O. </a:t>
            </a:r>
            <a:r>
              <a:rPr lang="en-GB" dirty="0" err="1"/>
              <a:t>Takáč</a:t>
            </a:r>
            <a:r>
              <a:rPr lang="en-GB" dirty="0"/>
              <a:t>, Š. </a:t>
            </a:r>
            <a:r>
              <a:rPr lang="en-GB" dirty="0" err="1"/>
              <a:t>Gubo</a:t>
            </a:r>
            <a:r>
              <a:rPr lang="en-GB" dirty="0"/>
              <a:t> &amp; A.R. </a:t>
            </a:r>
            <a:r>
              <a:rPr lang="en-GB" dirty="0" err="1"/>
              <a:t>Várkonyi-Kóczy</a:t>
            </a:r>
            <a:r>
              <a:rPr lang="en-GB" dirty="0"/>
              <a:t>, "Fuzzy Inference with Sequential Fuzzy Indexed Search Trees," </a:t>
            </a:r>
            <a:r>
              <a:rPr lang="hu-HU" dirty="0"/>
              <a:t>in </a:t>
            </a:r>
            <a:r>
              <a:rPr lang="en-GB" dirty="0"/>
              <a:t>Recent Advances in Technology Research and Education, Selected Papers of the 20th International Conference on Global Research and Education Inter-Academia, pp. 294–309, 2024.</a:t>
            </a:r>
          </a:p>
        </p:txBody>
      </p:sp>
      <p:sp>
        <p:nvSpPr>
          <p:cNvPr id="10" name="Szöveg helye 2">
            <a:extLst>
              <a:ext uri="{FF2B5EF4-FFF2-40B4-BE49-F238E27FC236}">
                <a16:creationId xmlns:a16="http://schemas.microsoft.com/office/drawing/2014/main" id="{B904D780-92F3-7712-73D1-0EB3258DA7FE}"/>
              </a:ext>
            </a:extLst>
          </p:cNvPr>
          <p:cNvSpPr txBox="1">
            <a:spLocks/>
          </p:cNvSpPr>
          <p:nvPr/>
        </p:nvSpPr>
        <p:spPr>
          <a:xfrm>
            <a:off x="391536" y="3727689"/>
            <a:ext cx="4927131" cy="174789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600" dirty="0">
                <a:solidFill>
                  <a:schemeClr val="bg1"/>
                </a:solidFill>
              </a:rPr>
              <a:t>Bináris keresőfa adatstruktúra:</a:t>
            </a:r>
          </a:p>
          <a:p>
            <a:pPr lvl="1"/>
            <a:r>
              <a:rPr lang="hu-HU" sz="1400" dirty="0">
                <a:solidFill>
                  <a:schemeClr val="bg1"/>
                </a:solidFill>
              </a:rPr>
              <a:t>V: csomópont feltétel értéke</a:t>
            </a:r>
          </a:p>
          <a:p>
            <a:pPr lvl="1"/>
            <a:r>
              <a:rPr lang="hu-HU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hu-HU" sz="1400" baseline="30000" dirty="0">
                <a:solidFill>
                  <a:schemeClr val="bg1"/>
                </a:solidFill>
              </a:rPr>
              <a:t>L</a:t>
            </a:r>
            <a:r>
              <a:rPr lang="hu-HU" sz="1400" dirty="0">
                <a:solidFill>
                  <a:schemeClr val="bg1"/>
                </a:solidFill>
              </a:rPr>
              <a:t>: bal gyerekhez tartozó index</a:t>
            </a:r>
          </a:p>
          <a:p>
            <a:pPr lvl="1"/>
            <a:r>
              <a:rPr lang="hu-HU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hu-HU" sz="1400" baseline="30000" dirty="0">
                <a:solidFill>
                  <a:schemeClr val="bg1"/>
                </a:solidFill>
              </a:rPr>
              <a:t>R</a:t>
            </a:r>
            <a:r>
              <a:rPr lang="hu-HU" sz="1400" dirty="0">
                <a:solidFill>
                  <a:schemeClr val="bg1"/>
                </a:solidFill>
              </a:rPr>
              <a:t>: jobb gyerekhez tartozó index</a:t>
            </a:r>
          </a:p>
          <a:p>
            <a:pPr lvl="2"/>
            <a:r>
              <a:rPr lang="hu-HU" sz="1200" dirty="0">
                <a:solidFill>
                  <a:schemeClr val="bg1"/>
                </a:solidFill>
              </a:rPr>
              <a:t>Pozitív index érték egy másik csomópont</a:t>
            </a:r>
          </a:p>
          <a:p>
            <a:pPr lvl="2"/>
            <a:r>
              <a:rPr lang="hu-HU" sz="1200" dirty="0">
                <a:solidFill>
                  <a:schemeClr val="bg1"/>
                </a:solidFill>
              </a:rPr>
              <a:t>Negatív index érték egy levél (intervallum index)</a:t>
            </a:r>
          </a:p>
          <a:p>
            <a:pPr lvl="1"/>
            <a:r>
              <a:rPr lang="el-GR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lang="hu-HU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gyökér csomópont indexe</a:t>
            </a:r>
            <a:endParaRPr lang="hu-HU" sz="1400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C653D3A-2593-2B6E-58D3-56F3DA9DDD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9780" y="308530"/>
            <a:ext cx="4452460" cy="22663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0F4AEEF-E7C8-8F68-6E20-F1A7F57458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7088" y="301227"/>
            <a:ext cx="2057528" cy="2419653"/>
          </a:xfrm>
          <a:prstGeom prst="rect">
            <a:avLst/>
          </a:prstGeom>
        </p:spPr>
      </p:pic>
      <p:pic>
        <p:nvPicPr>
          <p:cNvPr id="22" name="Picture 21" descr="A red line with numbers and symbols&#10;&#10;Description automatically generated">
            <a:extLst>
              <a:ext uri="{FF2B5EF4-FFF2-40B4-BE49-F238E27FC236}">
                <a16:creationId xmlns:a16="http://schemas.microsoft.com/office/drawing/2014/main" id="{2FBE877D-0D41-D80F-8EFA-765CE836D8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796" y="2853741"/>
            <a:ext cx="2381334" cy="1747899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78B08BE-6392-C89C-B182-B50A4877CA23}"/>
              </a:ext>
            </a:extLst>
          </p:cNvPr>
          <p:cNvCxnSpPr>
            <a:cxnSpLocks/>
          </p:cNvCxnSpPr>
          <p:nvPr/>
        </p:nvCxnSpPr>
        <p:spPr>
          <a:xfrm flipH="1" flipV="1">
            <a:off x="8484577" y="4070838"/>
            <a:ext cx="861646" cy="182501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8EAADB93-1619-65E7-9BC0-58E367C00E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8218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13"/>
    </mc:Choice>
    <mc:Fallback xmlns="">
      <p:transition spd="slow" advTm="66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BB0942-0D1C-A89C-E2D7-1D977D3E5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9250" y="2801893"/>
            <a:ext cx="2057527" cy="16871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33FE32-9065-4892-E3D1-D5E194BED0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9780" y="308530"/>
            <a:ext cx="4452460" cy="22663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A491881-3EF7-2D7B-BD21-4DF9C2395A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7088" y="301227"/>
            <a:ext cx="2057528" cy="2419653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31690" y="1122602"/>
            <a:ext cx="11212830" cy="1012031"/>
          </a:xfrm>
        </p:spPr>
        <p:txBody>
          <a:bodyPr/>
          <a:lstStyle/>
          <a:p>
            <a:r>
              <a:rPr lang="hu-HU" dirty="0"/>
              <a:t>1. Változat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4" name="Szöveg helye 2">
            <a:extLst>
              <a:ext uri="{FF2B5EF4-FFF2-40B4-BE49-F238E27FC236}">
                <a16:creationId xmlns:a16="http://schemas.microsoft.com/office/drawing/2014/main" id="{DE82435B-0C9E-DC0A-DEE7-CE7591925F9A}"/>
              </a:ext>
            </a:extLst>
          </p:cNvPr>
          <p:cNvSpPr txBox="1">
            <a:spLocks/>
          </p:cNvSpPr>
          <p:nvPr/>
        </p:nvSpPr>
        <p:spPr>
          <a:xfrm>
            <a:off x="11337152" y="6407209"/>
            <a:ext cx="846302" cy="4422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400" dirty="0">
                <a:solidFill>
                  <a:srgbClr val="002060"/>
                </a:solidFill>
              </a:rPr>
              <a:t>5/10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D64DA0-0F8F-A84A-3333-1EAB9A98E6BE}"/>
              </a:ext>
            </a:extLst>
          </p:cNvPr>
          <p:cNvSpPr txBox="1"/>
          <p:nvPr/>
        </p:nvSpPr>
        <p:spPr>
          <a:xfrm>
            <a:off x="5659414" y="4698648"/>
            <a:ext cx="6524040" cy="11079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just">
              <a:defRPr sz="1200" i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hu-HU" dirty="0"/>
              <a:t>[1] </a:t>
            </a:r>
            <a:r>
              <a:rPr lang="en-GB" dirty="0"/>
              <a:t>B. Tusor, O. </a:t>
            </a:r>
            <a:r>
              <a:rPr lang="en-GB" dirty="0" err="1"/>
              <a:t>Takáč</a:t>
            </a:r>
            <a:r>
              <a:rPr lang="en-GB" dirty="0"/>
              <a:t>, Š. </a:t>
            </a:r>
            <a:r>
              <a:rPr lang="en-GB" dirty="0" err="1"/>
              <a:t>Gubo</a:t>
            </a:r>
            <a:r>
              <a:rPr lang="en-GB" dirty="0"/>
              <a:t> &amp; A.R. </a:t>
            </a:r>
            <a:r>
              <a:rPr lang="en-GB" dirty="0" err="1"/>
              <a:t>Várkonyi-Kóczy</a:t>
            </a:r>
            <a:r>
              <a:rPr lang="en-GB" dirty="0"/>
              <a:t>, "Fuzzy Inference with Sequential Fuzzy Indexed Search Trees," in proc. of the 20th International Conference on Global Research and Education (Inter-Academia 202</a:t>
            </a:r>
            <a:r>
              <a:rPr lang="hu-HU" dirty="0"/>
              <a:t>3</a:t>
            </a:r>
            <a:r>
              <a:rPr lang="en-GB" dirty="0"/>
              <a:t>), Hamamatsu, Japan, 26-29. Sept. 2023.</a:t>
            </a:r>
            <a:endParaRPr lang="hu-HU" dirty="0"/>
          </a:p>
          <a:p>
            <a:r>
              <a:rPr lang="hu-HU" dirty="0"/>
              <a:t>[2] </a:t>
            </a:r>
            <a:r>
              <a:rPr lang="en-GB" dirty="0"/>
              <a:t>B. Tusor, O. </a:t>
            </a:r>
            <a:r>
              <a:rPr lang="en-GB" dirty="0" err="1"/>
              <a:t>Takáč</a:t>
            </a:r>
            <a:r>
              <a:rPr lang="en-GB" dirty="0"/>
              <a:t>, Š. </a:t>
            </a:r>
            <a:r>
              <a:rPr lang="en-GB" dirty="0" err="1"/>
              <a:t>Gubo</a:t>
            </a:r>
            <a:r>
              <a:rPr lang="en-GB" dirty="0"/>
              <a:t> &amp; A.R. </a:t>
            </a:r>
            <a:r>
              <a:rPr lang="en-GB" dirty="0" err="1"/>
              <a:t>Várkonyi-Kóczy</a:t>
            </a:r>
            <a:r>
              <a:rPr lang="en-GB" dirty="0"/>
              <a:t>, "Fuzzy Inference with Sequential Fuzzy Indexed Search Trees," </a:t>
            </a:r>
            <a:r>
              <a:rPr lang="hu-HU" dirty="0"/>
              <a:t>in </a:t>
            </a:r>
            <a:r>
              <a:rPr lang="en-GB" dirty="0"/>
              <a:t>Recent Advances in Technology Research and Education, Selected Papers of the 20th International Conference on Global Research and Education Inter-Academia, pp. 294–309, 2024.</a:t>
            </a:r>
          </a:p>
        </p:txBody>
      </p:sp>
      <p:pic>
        <p:nvPicPr>
          <p:cNvPr id="14" name="Picture 13" descr="A red line with numbers and symbols&#10;&#10;Description automatically generated">
            <a:extLst>
              <a:ext uri="{FF2B5EF4-FFF2-40B4-BE49-F238E27FC236}">
                <a16:creationId xmlns:a16="http://schemas.microsoft.com/office/drawing/2014/main" id="{1D976FC1-B583-7E2B-6620-05EA693394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796" y="2853741"/>
            <a:ext cx="2381334" cy="1747899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78B08BE-6392-C89C-B182-B50A4877CA23}"/>
              </a:ext>
            </a:extLst>
          </p:cNvPr>
          <p:cNvCxnSpPr>
            <a:cxnSpLocks/>
          </p:cNvCxnSpPr>
          <p:nvPr/>
        </p:nvCxnSpPr>
        <p:spPr>
          <a:xfrm flipH="1" flipV="1">
            <a:off x="8484577" y="4070838"/>
            <a:ext cx="861646" cy="182501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Szöveg helye 2">
            <a:extLst>
              <a:ext uri="{FF2B5EF4-FFF2-40B4-BE49-F238E27FC236}">
                <a16:creationId xmlns:a16="http://schemas.microsoft.com/office/drawing/2014/main" id="{AA61C3CA-C462-A75D-D4C6-61DD4C36A079}"/>
              </a:ext>
            </a:extLst>
          </p:cNvPr>
          <p:cNvSpPr txBox="1">
            <a:spLocks/>
          </p:cNvSpPr>
          <p:nvPr/>
        </p:nvSpPr>
        <p:spPr>
          <a:xfrm>
            <a:off x="147109" y="2231641"/>
            <a:ext cx="5660204" cy="32459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solidFill>
                  <a:schemeClr val="bg1"/>
                </a:solidFill>
                <a:sym typeface="Wingdings" panose="05000000000000000000" pitchFamily="2" charset="2"/>
              </a:rPr>
              <a:t>Tanítás: inkrementálisan</a:t>
            </a:r>
          </a:p>
          <a:p>
            <a:pPr lvl="1"/>
            <a:r>
              <a:rPr lang="hu-HU" dirty="0">
                <a:solidFill>
                  <a:schemeClr val="bg1"/>
                </a:solidFill>
                <a:sym typeface="Wingdings" panose="05000000000000000000" pitchFamily="2" charset="2"/>
              </a:rPr>
              <a:t>Egyszerre 1 tanító minta megfelelő attributum értékét használva módosítjuk az adott tagsági függvényt</a:t>
            </a:r>
          </a:p>
          <a:p>
            <a:pPr lvl="2"/>
            <a:r>
              <a:rPr lang="hu-HU" dirty="0">
                <a:solidFill>
                  <a:schemeClr val="bg1"/>
                </a:solidFill>
                <a:sym typeface="Wingdings" panose="05000000000000000000" pitchFamily="2" charset="2"/>
              </a:rPr>
              <a:t>Ha új halmaz keletkezik, akkor a következő rétegben új taggsági függvényt készítünk</a:t>
            </a:r>
          </a:p>
          <a:p>
            <a:pPr lvl="2"/>
            <a:r>
              <a:rPr lang="hu-HU" dirty="0">
                <a:solidFill>
                  <a:schemeClr val="bg1"/>
                </a:solidFill>
                <a:sym typeface="Wingdings" panose="05000000000000000000" pitchFamily="2" charset="2"/>
              </a:rPr>
              <a:t>Különben a meglevőhöz kapcsolótó tagsági függvényen folytatjuk a tanítást a következő rétegben</a:t>
            </a:r>
          </a:p>
          <a:p>
            <a:pPr lvl="1"/>
            <a:r>
              <a:rPr lang="hu-HU" dirty="0">
                <a:solidFill>
                  <a:schemeClr val="bg1"/>
                </a:solidFill>
                <a:sym typeface="Wingdings" panose="05000000000000000000" pitchFamily="2" charset="2"/>
              </a:rPr>
              <a:t>Addig folytatjuk, amíg fel nem dolgoztunk minden attr. értéket</a:t>
            </a: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F7C01FF-26FF-90A9-5A5C-5E8D7A9122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9284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17"/>
    </mc:Choice>
    <mc:Fallback xmlns="">
      <p:transition spd="slow" advTm="58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740F952-40B8-0B6E-9C9F-998E20CC1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9250" y="2801893"/>
            <a:ext cx="2057527" cy="16871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610DB3A-75BA-5FC8-22FE-3C01FA8F17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6796" y="2853741"/>
            <a:ext cx="2381334" cy="17479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2. Változat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500063" y="2296159"/>
            <a:ext cx="4937537" cy="3869691"/>
          </a:xfrm>
        </p:spPr>
        <p:txBody>
          <a:bodyPr/>
          <a:lstStyle/>
          <a:p>
            <a:r>
              <a:rPr lang="hu-HU" sz="1800" dirty="0">
                <a:solidFill>
                  <a:schemeClr val="bg1"/>
                </a:solidFill>
              </a:rPr>
              <a:t>Alapgondolat:</a:t>
            </a:r>
          </a:p>
          <a:p>
            <a:pPr lvl="1"/>
            <a:r>
              <a:rPr lang="hu-HU" sz="1600" dirty="0">
                <a:solidFill>
                  <a:schemeClr val="bg1"/>
                </a:solidFill>
              </a:rPr>
              <a:t>Elágazásmentes útvonalakat felesleges teljesen bejárni</a:t>
            </a:r>
          </a:p>
          <a:p>
            <a:pPr lvl="1"/>
            <a:r>
              <a:rPr lang="hu-HU" sz="1600" dirty="0">
                <a:solidFill>
                  <a:schemeClr val="bg1"/>
                </a:solidFill>
              </a:rPr>
              <a:t>Tároljuk az osztálycímkéket implicite az </a:t>
            </a:r>
            <a:r>
              <a:rPr lang="el-G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lang="hu-HU" sz="1600" baseline="30000" dirty="0">
                <a:solidFill>
                  <a:schemeClr val="bg1"/>
                </a:solidFill>
              </a:rPr>
              <a:t>L</a:t>
            </a:r>
            <a:r>
              <a:rPr lang="hu-HU" sz="1600" dirty="0">
                <a:solidFill>
                  <a:schemeClr val="bg1"/>
                </a:solidFill>
              </a:rPr>
              <a:t> és </a:t>
            </a:r>
            <a:r>
              <a:rPr lang="el-G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lang="hu-HU" sz="1600" baseline="30000" dirty="0">
                <a:solidFill>
                  <a:schemeClr val="bg1"/>
                </a:solidFill>
              </a:rPr>
              <a:t>R</a:t>
            </a:r>
            <a:r>
              <a:rPr lang="hu-HU" sz="1600" dirty="0">
                <a:solidFill>
                  <a:schemeClr val="bg1"/>
                </a:solidFill>
              </a:rPr>
              <a:t> indexekben, negatív értékkel</a:t>
            </a:r>
          </a:p>
          <a:p>
            <a:r>
              <a:rPr lang="hu-HU" sz="1800" dirty="0">
                <a:solidFill>
                  <a:schemeClr val="bg1"/>
                </a:solidFill>
              </a:rPr>
              <a:t>Tanítás: kötegelten</a:t>
            </a:r>
          </a:p>
          <a:p>
            <a:pPr lvl="1"/>
            <a:r>
              <a:rPr lang="hu-HU" sz="1600" dirty="0">
                <a:solidFill>
                  <a:schemeClr val="bg1"/>
                </a:solidFill>
              </a:rPr>
              <a:t>Egyszerre egy attribútumra nézve, de minden tanítóminta értékét figyelembe véve</a:t>
            </a:r>
          </a:p>
          <a:p>
            <a:pPr lvl="1"/>
            <a:r>
              <a:rPr lang="hu-HU" sz="1600" dirty="0">
                <a:solidFill>
                  <a:schemeClr val="bg1"/>
                </a:solidFill>
              </a:rPr>
              <a:t>Rendezzük az értékeket, és az így kapott számsorozatokon határozzuk meg az intervallumokat</a:t>
            </a:r>
          </a:p>
        </p:txBody>
      </p:sp>
      <p:sp>
        <p:nvSpPr>
          <p:cNvPr id="4" name="Szöveg helye 2">
            <a:extLst>
              <a:ext uri="{FF2B5EF4-FFF2-40B4-BE49-F238E27FC236}">
                <a16:creationId xmlns:a16="http://schemas.microsoft.com/office/drawing/2014/main" id="{2A9695FD-102C-8F35-CC8F-AB354B9CA8F8}"/>
              </a:ext>
            </a:extLst>
          </p:cNvPr>
          <p:cNvSpPr txBox="1">
            <a:spLocks/>
          </p:cNvSpPr>
          <p:nvPr/>
        </p:nvSpPr>
        <p:spPr>
          <a:xfrm>
            <a:off x="11337152" y="6407209"/>
            <a:ext cx="846302" cy="4422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400" dirty="0">
                <a:solidFill>
                  <a:srgbClr val="002060"/>
                </a:solidFill>
              </a:rPr>
              <a:t>6/10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00963B-E123-E37E-4509-AD0C13A398E4}"/>
              </a:ext>
            </a:extLst>
          </p:cNvPr>
          <p:cNvSpPr txBox="1"/>
          <p:nvPr/>
        </p:nvSpPr>
        <p:spPr>
          <a:xfrm>
            <a:off x="5437600" y="4742875"/>
            <a:ext cx="6524040" cy="83099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hu-HU" sz="12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[3] </a:t>
            </a:r>
            <a:r>
              <a:rPr lang="en-GB" sz="12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B. Tusor, A.R. </a:t>
            </a:r>
            <a:r>
              <a:rPr lang="en-GB" sz="1200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Várkonyi-Kóczy</a:t>
            </a:r>
            <a:r>
              <a:rPr lang="en-GB" sz="12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Š. </a:t>
            </a:r>
            <a:r>
              <a:rPr lang="en-GB" sz="1200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Gubo</a:t>
            </a:r>
            <a:r>
              <a:rPr lang="en-GB" sz="12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"Improved Sequential Fuzzy Indexed Search Trees for Fast Classification," in proc. of the 2024 IEEE Medical Measurements &amp; Applications (MEMEA 2024), </a:t>
            </a:r>
            <a:r>
              <a:rPr lang="hu-HU" sz="12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Eindhoven</a:t>
            </a:r>
            <a:r>
              <a:rPr lang="en-GB" sz="12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12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Netherlands</a:t>
            </a:r>
            <a:r>
              <a:rPr lang="en-GB" sz="12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June 26-28, 2024.</a:t>
            </a:r>
            <a:endParaRPr lang="hu-HU" sz="1200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hu-HU" sz="12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[4] </a:t>
            </a:r>
            <a:r>
              <a:rPr lang="en-GB" sz="12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Acta </a:t>
            </a:r>
            <a:r>
              <a:rPr lang="en-GB" sz="1200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Polytechnika</a:t>
            </a:r>
            <a:r>
              <a:rPr lang="en-GB" sz="12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Hungarica</a:t>
            </a:r>
            <a:r>
              <a:rPr lang="en-GB" sz="12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cikk</a:t>
            </a:r>
            <a:r>
              <a:rPr lang="en-GB" sz="12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en-GB" sz="1200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készül</a:t>
            </a:r>
            <a:r>
              <a:rPr lang="en-GB" sz="12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3ACF84-A901-EC84-FD91-67F807FE1A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9780" y="308530"/>
            <a:ext cx="4452460" cy="22663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48474E-D624-5C77-10C3-3894EB04B6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7088" y="301227"/>
            <a:ext cx="2057528" cy="2419653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87752EC-9FBF-BEED-A501-20033C6ADD6E}"/>
              </a:ext>
            </a:extLst>
          </p:cNvPr>
          <p:cNvCxnSpPr>
            <a:cxnSpLocks/>
          </p:cNvCxnSpPr>
          <p:nvPr/>
        </p:nvCxnSpPr>
        <p:spPr>
          <a:xfrm flipH="1" flipV="1">
            <a:off x="8212015" y="4050725"/>
            <a:ext cx="1134208" cy="202614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65655326-F802-1808-2693-01506D06B8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9012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70"/>
    </mc:Choice>
    <mc:Fallback xmlns="">
      <p:transition spd="slow" advTm="53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821073" y="97540"/>
            <a:ext cx="8211548" cy="1012031"/>
          </a:xfrm>
        </p:spPr>
        <p:txBody>
          <a:bodyPr/>
          <a:lstStyle/>
          <a:p>
            <a:r>
              <a:rPr lang="hu-HU" dirty="0"/>
              <a:t>Osztályozási teljesítmény és komplexitás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489744" y="2994763"/>
            <a:ext cx="6663086" cy="2758413"/>
          </a:xfrm>
        </p:spPr>
        <p:txBody>
          <a:bodyPr/>
          <a:lstStyle/>
          <a:p>
            <a:r>
              <a:rPr lang="hu-HU" sz="1800" dirty="0">
                <a:solidFill>
                  <a:schemeClr val="bg1"/>
                </a:solidFill>
              </a:rPr>
              <a:t>1. Változat gyorsabban tanul (nincs rendezés)</a:t>
            </a:r>
          </a:p>
          <a:p>
            <a:r>
              <a:rPr lang="hu-HU" sz="1800" dirty="0">
                <a:solidFill>
                  <a:schemeClr val="bg1"/>
                </a:solidFill>
              </a:rPr>
              <a:t>2. Változat gyorsabban működik (rövidebb útvonalak)</a:t>
            </a:r>
          </a:p>
          <a:p>
            <a:r>
              <a:rPr lang="hu-HU" sz="1800" dirty="0">
                <a:solidFill>
                  <a:schemeClr val="bg1"/>
                </a:solidFill>
              </a:rPr>
              <a:t>2. Változat mérete jóval kisebb</a:t>
            </a:r>
          </a:p>
        </p:txBody>
      </p:sp>
      <p:sp>
        <p:nvSpPr>
          <p:cNvPr id="4" name="Szöveg helye 2">
            <a:extLst>
              <a:ext uri="{FF2B5EF4-FFF2-40B4-BE49-F238E27FC236}">
                <a16:creationId xmlns:a16="http://schemas.microsoft.com/office/drawing/2014/main" id="{3CED12E1-F40B-0642-B582-AB235CD397A4}"/>
              </a:ext>
            </a:extLst>
          </p:cNvPr>
          <p:cNvSpPr txBox="1">
            <a:spLocks/>
          </p:cNvSpPr>
          <p:nvPr/>
        </p:nvSpPr>
        <p:spPr>
          <a:xfrm>
            <a:off x="11337152" y="6407209"/>
            <a:ext cx="846302" cy="4422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400" dirty="0">
                <a:solidFill>
                  <a:srgbClr val="002060"/>
                </a:solidFill>
              </a:rPr>
              <a:t>7/10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389D4DD-D7E5-0677-D449-EC74885AB4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8672839"/>
              </p:ext>
            </p:extLst>
          </p:nvPr>
        </p:nvGraphicFramePr>
        <p:xfrm>
          <a:off x="6781360" y="3216014"/>
          <a:ext cx="5307769" cy="152400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125471">
                  <a:extLst>
                    <a:ext uri="{9D8B030D-6E8A-4147-A177-3AD203B41FA5}">
                      <a16:colId xmlns:a16="http://schemas.microsoft.com/office/drawing/2014/main" val="3519713475"/>
                    </a:ext>
                  </a:extLst>
                </a:gridCol>
                <a:gridCol w="942005">
                  <a:extLst>
                    <a:ext uri="{9D8B030D-6E8A-4147-A177-3AD203B41FA5}">
                      <a16:colId xmlns:a16="http://schemas.microsoft.com/office/drawing/2014/main" val="58830044"/>
                    </a:ext>
                  </a:extLst>
                </a:gridCol>
                <a:gridCol w="1089514">
                  <a:extLst>
                    <a:ext uri="{9D8B030D-6E8A-4147-A177-3AD203B41FA5}">
                      <a16:colId xmlns:a16="http://schemas.microsoft.com/office/drawing/2014/main" val="827227115"/>
                    </a:ext>
                  </a:extLst>
                </a:gridCol>
                <a:gridCol w="957538">
                  <a:extLst>
                    <a:ext uri="{9D8B030D-6E8A-4147-A177-3AD203B41FA5}">
                      <a16:colId xmlns:a16="http://schemas.microsoft.com/office/drawing/2014/main" val="1352444578"/>
                    </a:ext>
                  </a:extLst>
                </a:gridCol>
                <a:gridCol w="1193241">
                  <a:extLst>
                    <a:ext uri="{9D8B030D-6E8A-4147-A177-3AD203B41FA5}">
                      <a16:colId xmlns:a16="http://schemas.microsoft.com/office/drawing/2014/main" val="3735361171"/>
                    </a:ext>
                  </a:extLst>
                </a:gridCol>
              </a:tblGrid>
              <a:tr h="228216">
                <a:tc>
                  <a:txBody>
                    <a:bodyPr/>
                    <a:lstStyle/>
                    <a:p>
                      <a:endParaRPr lang="en-GB" sz="10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b="0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Eredeti attr. sorrend</a:t>
                      </a:r>
                      <a:r>
                        <a:rPr lang="en-GB" sz="1000" b="0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(0,1,2,3)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b="0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Módosított attr. sorrend (</a:t>
                      </a:r>
                      <a:r>
                        <a:rPr lang="en-GB" sz="1000" b="0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1,2,3,0)</a:t>
                      </a:r>
                      <a:endParaRPr lang="en-GB" sz="1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15984"/>
                  </a:ext>
                </a:extLst>
              </a:tr>
              <a:tr h="513486">
                <a:tc>
                  <a:txBody>
                    <a:bodyPr/>
                    <a:lstStyle/>
                    <a:p>
                      <a:pPr algn="ctr"/>
                      <a:r>
                        <a:rPr lang="hu-HU" sz="1000" b="1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Tanító:Teszt minta arány </a:t>
                      </a:r>
                      <a:r>
                        <a:rPr lang="en-GB" sz="1000" b="1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(%)</a:t>
                      </a:r>
                      <a:endParaRPr lang="en-GB" sz="2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00" b="1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SFIST </a:t>
                      </a:r>
                      <a:r>
                        <a:rPr lang="hu-HU" sz="1000" b="1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#1</a:t>
                      </a:r>
                      <a:endParaRPr lang="en-GB" sz="10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00" b="1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SFIST </a:t>
                      </a:r>
                      <a:r>
                        <a:rPr lang="hu-HU" sz="1000" b="1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#2</a:t>
                      </a:r>
                      <a:endParaRPr lang="en-GB" sz="10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00" b="1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SFIST </a:t>
                      </a:r>
                      <a:r>
                        <a:rPr lang="hu-HU" sz="1000" b="1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#1</a:t>
                      </a:r>
                      <a:endParaRPr lang="en-GB" sz="10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00" b="1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SFIST</a:t>
                      </a:r>
                      <a:r>
                        <a:rPr lang="hu-HU" sz="1000" b="1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#2</a:t>
                      </a:r>
                      <a:endParaRPr lang="en-GB" sz="10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63843"/>
                  </a:ext>
                </a:extLst>
              </a:tr>
              <a:tr h="228216">
                <a:tc>
                  <a:txBody>
                    <a:bodyPr/>
                    <a:lstStyle/>
                    <a:p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70:30 </a:t>
                      </a:r>
                      <a:endParaRPr lang="en-GB" sz="10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00" b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85.67% </a:t>
                      </a:r>
                      <a:endParaRPr lang="en-GB" sz="10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00" b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81.13% </a:t>
                      </a:r>
                      <a:endParaRPr lang="en-GB" sz="10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00" b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92.15% </a:t>
                      </a:r>
                      <a:endParaRPr lang="en-GB" sz="10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00" b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92.21%</a:t>
                      </a:r>
                      <a:endParaRPr lang="en-GB" sz="10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57391"/>
                  </a:ext>
                </a:extLst>
              </a:tr>
              <a:tr h="228216">
                <a:tc>
                  <a:txBody>
                    <a:bodyPr/>
                    <a:lstStyle/>
                    <a:p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80:20 </a:t>
                      </a:r>
                      <a:endParaRPr lang="en-GB" sz="10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00" b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86.47% </a:t>
                      </a:r>
                      <a:endParaRPr lang="en-GB" sz="10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00" b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82.80% </a:t>
                      </a:r>
                      <a:endParaRPr lang="en-GB" sz="10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00" b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92.49% </a:t>
                      </a:r>
                      <a:endParaRPr lang="en-GB" sz="10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00" b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92.97%</a:t>
                      </a:r>
                      <a:endParaRPr lang="en-GB" sz="1000" b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6706995"/>
                  </a:ext>
                </a:extLst>
              </a:tr>
              <a:tr h="228216">
                <a:tc>
                  <a:txBody>
                    <a:bodyPr/>
                    <a:lstStyle/>
                    <a:p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90:10 </a:t>
                      </a:r>
                      <a:endParaRPr lang="en-GB" sz="10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00" b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89.93% </a:t>
                      </a:r>
                      <a:endParaRPr lang="en-GB" sz="10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00" b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86.33% </a:t>
                      </a:r>
                      <a:endParaRPr lang="en-GB" sz="10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00" b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92.93% </a:t>
                      </a:r>
                      <a:endParaRPr lang="en-GB" sz="10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00" b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93.4%</a:t>
                      </a:r>
                      <a:endParaRPr lang="en-GB" sz="10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4322808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33C4933-1693-2853-F812-7B06AE0F18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5105652"/>
              </p:ext>
            </p:extLst>
          </p:nvPr>
        </p:nvGraphicFramePr>
        <p:xfrm>
          <a:off x="350300" y="1528698"/>
          <a:ext cx="3298753" cy="128016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046688">
                  <a:extLst>
                    <a:ext uri="{9D8B030D-6E8A-4147-A177-3AD203B41FA5}">
                      <a16:colId xmlns:a16="http://schemas.microsoft.com/office/drawing/2014/main" val="712847948"/>
                    </a:ext>
                  </a:extLst>
                </a:gridCol>
                <a:gridCol w="735046">
                  <a:extLst>
                    <a:ext uri="{9D8B030D-6E8A-4147-A177-3AD203B41FA5}">
                      <a16:colId xmlns:a16="http://schemas.microsoft.com/office/drawing/2014/main" val="2701714619"/>
                    </a:ext>
                  </a:extLst>
                </a:gridCol>
                <a:gridCol w="743238">
                  <a:extLst>
                    <a:ext uri="{9D8B030D-6E8A-4147-A177-3AD203B41FA5}">
                      <a16:colId xmlns:a16="http://schemas.microsoft.com/office/drawing/2014/main" val="3715169190"/>
                    </a:ext>
                  </a:extLst>
                </a:gridCol>
                <a:gridCol w="773781">
                  <a:extLst>
                    <a:ext uri="{9D8B030D-6E8A-4147-A177-3AD203B41FA5}">
                      <a16:colId xmlns:a16="http://schemas.microsoft.com/office/drawing/2014/main" val="89574566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hu-HU" sz="1000" b="1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Tanító:Teszt minta arány </a:t>
                      </a:r>
                      <a:r>
                        <a:rPr lang="en-GB" sz="1000" b="1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(%)</a:t>
                      </a:r>
                      <a:endParaRPr lang="en-GB" sz="2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SFIT </a:t>
                      </a:r>
                      <a:endParaRPr lang="en-GB" sz="2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SFIST </a:t>
                      </a:r>
                      <a:r>
                        <a:rPr lang="hu-HU" sz="1000" b="1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#1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b="1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SFIST #2</a:t>
                      </a:r>
                      <a:endParaRPr lang="en-GB" sz="2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45512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70:30 </a:t>
                      </a:r>
                      <a:endParaRPr lang="en-GB" sz="2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94.04% </a:t>
                      </a:r>
                      <a:endParaRPr lang="en-GB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94.21% </a:t>
                      </a:r>
                      <a:endParaRPr lang="en-GB" sz="24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94.63% </a:t>
                      </a:r>
                      <a:endParaRPr lang="en-GB" sz="24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18875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80:20 </a:t>
                      </a:r>
                      <a:endParaRPr lang="en-GB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93.72% </a:t>
                      </a:r>
                      <a:endParaRPr lang="en-GB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94.80% </a:t>
                      </a:r>
                      <a:endParaRPr lang="en-GB" sz="24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95.04% </a:t>
                      </a:r>
                      <a:endParaRPr lang="en-GB" sz="24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8364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90:10 </a:t>
                      </a:r>
                      <a:endParaRPr lang="en-GB" sz="2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94.70% </a:t>
                      </a:r>
                      <a:endParaRPr lang="en-GB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95.60% </a:t>
                      </a:r>
                      <a:endParaRPr lang="en-GB" sz="24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95.28% </a:t>
                      </a:r>
                      <a:endParaRPr lang="en-GB" sz="24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5841569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58D7AD94-E70A-57F1-2BC3-A2F42E171C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9182401"/>
              </p:ext>
            </p:extLst>
          </p:nvPr>
        </p:nvGraphicFramePr>
        <p:xfrm>
          <a:off x="4034660" y="1546152"/>
          <a:ext cx="4512667" cy="112776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024308">
                  <a:extLst>
                    <a:ext uri="{9D8B030D-6E8A-4147-A177-3AD203B41FA5}">
                      <a16:colId xmlns:a16="http://schemas.microsoft.com/office/drawing/2014/main" val="3129490709"/>
                    </a:ext>
                  </a:extLst>
                </a:gridCol>
                <a:gridCol w="743484">
                  <a:extLst>
                    <a:ext uri="{9D8B030D-6E8A-4147-A177-3AD203B41FA5}">
                      <a16:colId xmlns:a16="http://schemas.microsoft.com/office/drawing/2014/main" val="350875409"/>
                    </a:ext>
                  </a:extLst>
                </a:gridCol>
                <a:gridCol w="749022">
                  <a:extLst>
                    <a:ext uri="{9D8B030D-6E8A-4147-A177-3AD203B41FA5}">
                      <a16:colId xmlns:a16="http://schemas.microsoft.com/office/drawing/2014/main" val="3258144701"/>
                    </a:ext>
                  </a:extLst>
                </a:gridCol>
                <a:gridCol w="995853">
                  <a:extLst>
                    <a:ext uri="{9D8B030D-6E8A-4147-A177-3AD203B41FA5}">
                      <a16:colId xmlns:a16="http://schemas.microsoft.com/office/drawing/2014/main" val="181756126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000" b="1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endParaRPr lang="en-GB" sz="2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SFIST </a:t>
                      </a:r>
                      <a:r>
                        <a:rPr lang="hu-HU" sz="1000" b="1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#1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SFIST</a:t>
                      </a:r>
                      <a:r>
                        <a:rPr lang="hu-HU" sz="1000" b="1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#2</a:t>
                      </a:r>
                      <a:endParaRPr lang="en-GB" sz="1000" b="1" kern="12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00" b="1" kern="120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Csökkenés</a:t>
                      </a:r>
                      <a:endParaRPr lang="en-GB" sz="1000" b="1" kern="1200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921477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hu-HU" sz="1000" b="1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Tagsági fv.-ek átlagos száma</a:t>
                      </a:r>
                      <a:endParaRPr lang="en-GB" sz="2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196.19 </a:t>
                      </a:r>
                      <a:endParaRPr lang="en-GB" sz="2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33.79 </a:t>
                      </a:r>
                      <a:endParaRPr lang="en-GB" sz="2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82.78%</a:t>
                      </a:r>
                      <a:endParaRPr lang="en-GB" sz="2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537515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hu-HU" sz="1000" b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Csak 1 platót </a:t>
                      </a:r>
                      <a:r>
                        <a:rPr lang="hu-HU" sz="1000" b="1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tartalmazó tagsági fv.-ek átlagos száma</a:t>
                      </a:r>
                      <a:endParaRPr lang="en-GB" sz="2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95.54 </a:t>
                      </a:r>
                      <a:endParaRPr lang="en-GB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3.47 </a:t>
                      </a:r>
                      <a:endParaRPr lang="en-GB" sz="2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96.37%</a:t>
                      </a:r>
                      <a:endParaRPr lang="en-GB" sz="2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41168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hu-HU" sz="1000" b="1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Intervallumok átlagos száma</a:t>
                      </a:r>
                      <a:endParaRPr lang="en-GB" sz="2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761.85 </a:t>
                      </a:r>
                      <a:endParaRPr lang="en-GB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126.62 </a:t>
                      </a:r>
                      <a:endParaRPr lang="en-GB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83.38%</a:t>
                      </a:r>
                      <a:endParaRPr lang="en-GB" sz="2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7039692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A7F7191C-F87B-1E1D-DC76-922D240773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0429285"/>
              </p:ext>
            </p:extLst>
          </p:nvPr>
        </p:nvGraphicFramePr>
        <p:xfrm>
          <a:off x="8822958" y="1528698"/>
          <a:ext cx="2640379" cy="73152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972771">
                  <a:extLst>
                    <a:ext uri="{9D8B030D-6E8A-4147-A177-3AD203B41FA5}">
                      <a16:colId xmlns:a16="http://schemas.microsoft.com/office/drawing/2014/main" val="780923943"/>
                    </a:ext>
                  </a:extLst>
                </a:gridCol>
                <a:gridCol w="833804">
                  <a:extLst>
                    <a:ext uri="{9D8B030D-6E8A-4147-A177-3AD203B41FA5}">
                      <a16:colId xmlns:a16="http://schemas.microsoft.com/office/drawing/2014/main" val="3548427375"/>
                    </a:ext>
                  </a:extLst>
                </a:gridCol>
                <a:gridCol w="833804">
                  <a:extLst>
                    <a:ext uri="{9D8B030D-6E8A-4147-A177-3AD203B41FA5}">
                      <a16:colId xmlns:a16="http://schemas.microsoft.com/office/drawing/2014/main" val="29980389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000" b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Operation </a:t>
                      </a:r>
                      <a:endParaRPr lang="en-GB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00" b="1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SFIST </a:t>
                      </a:r>
                      <a:r>
                        <a:rPr lang="hu-HU" sz="1000" b="1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#1</a:t>
                      </a:r>
                      <a:endParaRPr lang="en-GB" sz="2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00" b="1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SFIST</a:t>
                      </a:r>
                      <a:r>
                        <a:rPr lang="hu-HU" sz="1000" b="1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#2</a:t>
                      </a:r>
                      <a:endParaRPr lang="en-GB" sz="2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019588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hu-HU" sz="1000" b="1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Tanítás</a:t>
                      </a:r>
                      <a:r>
                        <a:rPr lang="en-GB" sz="1000" b="1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endParaRPr lang="en-GB" sz="2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00" b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0.952 </a:t>
                      </a:r>
                      <a:r>
                        <a:rPr lang="en-GB" sz="1000" b="0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ms</a:t>
                      </a:r>
                      <a:r>
                        <a:rPr lang="en-GB" sz="1000" b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endParaRPr lang="en-GB" sz="2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00" b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1.344 </a:t>
                      </a:r>
                      <a:r>
                        <a:rPr lang="en-GB" sz="1000" b="0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ms</a:t>
                      </a:r>
                      <a:endParaRPr lang="en-GB" sz="2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918108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hu-HU" sz="1000" b="1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Kiértékelés</a:t>
                      </a:r>
                      <a:endParaRPr lang="en-GB" sz="2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00" b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14.71 µs </a:t>
                      </a:r>
                      <a:endParaRPr lang="en-GB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00" b="0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4.34 µs</a:t>
                      </a:r>
                      <a:endParaRPr lang="en-GB" sz="2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546592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E6BA2ABA-E2C9-1914-A7A0-75438F2EC9BE}"/>
              </a:ext>
            </a:extLst>
          </p:cNvPr>
          <p:cNvSpPr txBox="1"/>
          <p:nvPr/>
        </p:nvSpPr>
        <p:spPr>
          <a:xfrm>
            <a:off x="8822958" y="2327249"/>
            <a:ext cx="3071546" cy="50783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hu-HU" sz="9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</a:t>
            </a:r>
            <a:r>
              <a:rPr lang="en-GB" sz="9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Lenovo Legion 7 16ACHg6, AMD </a:t>
            </a:r>
            <a:r>
              <a:rPr lang="en-GB" sz="900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Ryzen</a:t>
            </a:r>
            <a:r>
              <a:rPr lang="en-GB" sz="9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™ 9 5900HX CPU, 32GB RAM, Nvidia GeForce RTX 3080 16GB)</a:t>
            </a:r>
            <a:r>
              <a:rPr lang="hu-HU" sz="9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br>
              <a:rPr lang="hu-HU" sz="9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9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MS Visual Studio Community 2022. </a:t>
            </a:r>
          </a:p>
        </p:txBody>
      </p:sp>
      <p:sp>
        <p:nvSpPr>
          <p:cNvPr id="7" name="Szöveg helye 2">
            <a:extLst>
              <a:ext uri="{FF2B5EF4-FFF2-40B4-BE49-F238E27FC236}">
                <a16:creationId xmlns:a16="http://schemas.microsoft.com/office/drawing/2014/main" id="{2A4ED407-DC15-F7F5-60CD-FE3F61E0C52A}"/>
              </a:ext>
            </a:extLst>
          </p:cNvPr>
          <p:cNvSpPr txBox="1">
            <a:spLocks/>
          </p:cNvSpPr>
          <p:nvPr/>
        </p:nvSpPr>
        <p:spPr>
          <a:xfrm>
            <a:off x="371558" y="1241352"/>
            <a:ext cx="3123671" cy="3831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1200" i="1" dirty="0">
                <a:solidFill>
                  <a:schemeClr val="bg1"/>
                </a:solidFill>
              </a:rPr>
              <a:t>I. Táblázat - Wisconsin mellrák adathalmaz</a:t>
            </a:r>
          </a:p>
        </p:txBody>
      </p:sp>
      <p:sp>
        <p:nvSpPr>
          <p:cNvPr id="8" name="Szöveg helye 2">
            <a:extLst>
              <a:ext uri="{FF2B5EF4-FFF2-40B4-BE49-F238E27FC236}">
                <a16:creationId xmlns:a16="http://schemas.microsoft.com/office/drawing/2014/main" id="{F3A4F78B-8DD6-A3FF-014D-A027CAA71AA1}"/>
              </a:ext>
            </a:extLst>
          </p:cNvPr>
          <p:cNvSpPr txBox="1">
            <a:spLocks/>
          </p:cNvSpPr>
          <p:nvPr/>
        </p:nvSpPr>
        <p:spPr>
          <a:xfrm>
            <a:off x="8447289" y="2916854"/>
            <a:ext cx="3893171" cy="3831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1200" i="1" dirty="0">
                <a:solidFill>
                  <a:schemeClr val="bg1"/>
                </a:solidFill>
              </a:rPr>
              <a:t>IV. Táblázat - Iris adathalmaz</a:t>
            </a:r>
          </a:p>
        </p:txBody>
      </p:sp>
      <p:sp>
        <p:nvSpPr>
          <p:cNvPr id="11" name="Szöveg helye 2">
            <a:extLst>
              <a:ext uri="{FF2B5EF4-FFF2-40B4-BE49-F238E27FC236}">
                <a16:creationId xmlns:a16="http://schemas.microsoft.com/office/drawing/2014/main" id="{66B31CB9-1A93-B6FA-16EA-B788AF43466B}"/>
              </a:ext>
            </a:extLst>
          </p:cNvPr>
          <p:cNvSpPr txBox="1">
            <a:spLocks/>
          </p:cNvSpPr>
          <p:nvPr/>
        </p:nvSpPr>
        <p:spPr>
          <a:xfrm>
            <a:off x="4162845" y="1225301"/>
            <a:ext cx="4512667" cy="3831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1200" i="1" dirty="0">
                <a:solidFill>
                  <a:schemeClr val="bg1"/>
                </a:solidFill>
              </a:rPr>
              <a:t>II. Táblázat - Wisconsin mellrák adathalmaz struktúra méretek</a:t>
            </a:r>
          </a:p>
        </p:txBody>
      </p:sp>
      <p:sp>
        <p:nvSpPr>
          <p:cNvPr id="15" name="Szöveg helye 2">
            <a:extLst>
              <a:ext uri="{FF2B5EF4-FFF2-40B4-BE49-F238E27FC236}">
                <a16:creationId xmlns:a16="http://schemas.microsoft.com/office/drawing/2014/main" id="{34D365DC-7EA9-BF56-9F4A-4D8B0CB6B1B1}"/>
              </a:ext>
            </a:extLst>
          </p:cNvPr>
          <p:cNvSpPr txBox="1">
            <a:spLocks/>
          </p:cNvSpPr>
          <p:nvPr/>
        </p:nvSpPr>
        <p:spPr>
          <a:xfrm>
            <a:off x="8822958" y="1241352"/>
            <a:ext cx="2730332" cy="3831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1200" i="1" dirty="0">
                <a:solidFill>
                  <a:schemeClr val="bg1"/>
                </a:solidFill>
              </a:rPr>
              <a:t>III. Táblázat - Osztályozási sebesség*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02E0C7A0-C421-61DD-E864-1047483619B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33861918"/>
                  </p:ext>
                </p:extLst>
              </p:nvPr>
            </p:nvGraphicFramePr>
            <p:xfrm>
              <a:off x="437930" y="4210118"/>
              <a:ext cx="5905500" cy="1629347"/>
            </p:xfrm>
            <a:graphic>
              <a:graphicData uri="http://schemas.openxmlformats.org/drawingml/2006/table">
                <a:tbl>
                  <a:tblPr>
                    <a:tableStyleId>{69CF1AB2-1976-4502-BF36-3FF5EA218861}</a:tableStyleId>
                  </a:tblPr>
                  <a:tblGrid>
                    <a:gridCol w="1873804">
                      <a:extLst>
                        <a:ext uri="{9D8B030D-6E8A-4147-A177-3AD203B41FA5}">
                          <a16:colId xmlns:a16="http://schemas.microsoft.com/office/drawing/2014/main" val="712847948"/>
                        </a:ext>
                      </a:extLst>
                    </a:gridCol>
                    <a:gridCol w="1315895">
                      <a:extLst>
                        <a:ext uri="{9D8B030D-6E8A-4147-A177-3AD203B41FA5}">
                          <a16:colId xmlns:a16="http://schemas.microsoft.com/office/drawing/2014/main" val="2701714619"/>
                        </a:ext>
                      </a:extLst>
                    </a:gridCol>
                    <a:gridCol w="1330561">
                      <a:extLst>
                        <a:ext uri="{9D8B030D-6E8A-4147-A177-3AD203B41FA5}">
                          <a16:colId xmlns:a16="http://schemas.microsoft.com/office/drawing/2014/main" val="3715169190"/>
                        </a:ext>
                      </a:extLst>
                    </a:gridCol>
                    <a:gridCol w="1385240">
                      <a:extLst>
                        <a:ext uri="{9D8B030D-6E8A-4147-A177-3AD203B41FA5}">
                          <a16:colId xmlns:a16="http://schemas.microsoft.com/office/drawing/2014/main" val="895745664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000" b="1" dirty="0">
                              <a:solidFill>
                                <a:srgbClr val="000000"/>
                              </a:solidFill>
                              <a:effectLst/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Tanító:Teszt minta arány </a:t>
                          </a:r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(%)</a:t>
                          </a:r>
                          <a:endParaRPr lang="en-GB" sz="2400" dirty="0">
                            <a:effectLst/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SFIT </a:t>
                          </a:r>
                          <a:endParaRPr lang="en-GB" sz="2400" dirty="0">
                            <a:effectLst/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SFIST </a:t>
                          </a:r>
                          <a:r>
                            <a:rPr lang="hu-HU" sz="1000" b="1" dirty="0">
                              <a:solidFill>
                                <a:srgbClr val="000000"/>
                              </a:solidFill>
                              <a:effectLst/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#1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000" b="1" dirty="0">
                              <a:solidFill>
                                <a:srgbClr val="000000"/>
                              </a:solidFill>
                              <a:effectLst/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SFIST #2</a:t>
                          </a:r>
                          <a:endParaRPr lang="en-GB" sz="2400" dirty="0">
                            <a:effectLst/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9455123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000" b="1" dirty="0">
                              <a:solidFill>
                                <a:srgbClr val="000000"/>
                              </a:solidFill>
                              <a:effectLst/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Tanítási komplexitás</a:t>
                          </a:r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 </a:t>
                          </a:r>
                          <a:br>
                            <a:rPr lang="hu-HU" sz="1000" b="1" dirty="0">
                              <a:solidFill>
                                <a:srgbClr val="000000"/>
                              </a:solidFill>
                              <a:effectLst/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a:br>
                          <a:r>
                            <a:rPr lang="hu-HU" sz="1000" b="1" dirty="0">
                              <a:solidFill>
                                <a:srgbClr val="000000"/>
                              </a:solidFill>
                              <a:effectLst/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(P db tanítómintára)</a:t>
                          </a:r>
                          <a:endParaRPr lang="en-GB" sz="2400" dirty="0">
                            <a:effectLst/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𝑂</m:t>
                                </m:r>
                                <m:r>
                                  <a:rPr lang="en-US" sz="120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</m:t>
                                </m:r>
                                <m:r>
                                  <a:rPr lang="hu-HU" sz="1200" b="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𝑃</m:t>
                                </m:r>
                                <m:r>
                                  <a:rPr lang="en-US" sz="120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∙</m:t>
                                </m:r>
                                <m:r>
                                  <a:rPr lang="en-US" sz="120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𝑁</m:t>
                                </m:r>
                                <m:r>
                                  <a:rPr lang="en-US" sz="1200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1200" dirty="0">
                            <a:effectLst/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𝑂</m:t>
                                </m:r>
                                <m:r>
                                  <a:rPr lang="en-US" sz="120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hu-HU" sz="1200" b="0" i="0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P</m:t>
                                </m:r>
                                <m:r>
                                  <a:rPr lang="en-US" sz="120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∙</m:t>
                                </m:r>
                                <m:r>
                                  <a:rPr lang="en-US" sz="120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𝑁</m:t>
                                </m:r>
                                <m:r>
                                  <a:rPr lang="en-US" sz="120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∙</m:t>
                                </m:r>
                                <m:func>
                                  <m:funcPr>
                                    <m:ctrlPr>
                                      <a:rPr lang="en-GB" sz="12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uncPr>
                                  <m:fName>
                                    <m:sSub>
                                      <m:sSubPr>
                                        <m:ctrlPr>
                                          <a:rPr lang="en-GB" sz="12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200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log</m:t>
                                        </m:r>
                                      </m:e>
                                      <m:sub>
                                        <m:r>
                                          <a:rPr lang="en-US" sz="12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fName>
                                  <m:e>
                                    <m:r>
                                      <a:rPr lang="en-US" sz="12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𝑀</m:t>
                                    </m:r>
                                  </m:e>
                                </m:func>
                                <m:r>
                                  <a:rPr lang="en-US" sz="1200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1200" b="0" dirty="0">
                            <a:effectLst/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𝑂</m:t>
                                </m:r>
                                <m:r>
                                  <a:rPr lang="en-US" sz="120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</m:t>
                                </m:r>
                                <m:r>
                                  <a:rPr lang="en-US" sz="120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𝑁</m:t>
                                </m:r>
                                <m:r>
                                  <a:rPr lang="en-US" sz="120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∙</m:t>
                                </m:r>
                                <m:r>
                                  <m:rPr>
                                    <m:sty m:val="p"/>
                                  </m:rPr>
                                  <a:rPr lang="hu-HU" sz="1200" b="0" i="0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P</m:t>
                                </m:r>
                                <m:r>
                                  <a:rPr lang="en-US" sz="120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∙</m:t>
                                </m:r>
                                <m:func>
                                  <m:funcPr>
                                    <m:ctrlPr>
                                      <a:rPr lang="en-GB" sz="12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uncPr>
                                  <m:fName>
                                    <m:sSub>
                                      <m:sSubPr>
                                        <m:ctrlPr>
                                          <a:rPr lang="en-GB" sz="12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200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log</m:t>
                                        </m:r>
                                      </m:e>
                                      <m:sub>
                                        <m:r>
                                          <a:rPr lang="en-US" sz="12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fName>
                                  <m:e>
                                    <m:r>
                                      <a:rPr lang="hu-HU" sz="12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𝑃</m:t>
                                    </m:r>
                                  </m:e>
                                </m:func>
                                <m:r>
                                  <a:rPr lang="en-US" sz="1200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1200" b="0" dirty="0">
                            <a:effectLst/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4188758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000" b="1" dirty="0">
                              <a:solidFill>
                                <a:srgbClr val="000000"/>
                              </a:solidFill>
                              <a:effectLst/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Kiértékelési számítási komplexitás </a:t>
                          </a:r>
                        </a:p>
                        <a:p>
                          <a:pPr algn="ctr"/>
                          <a:r>
                            <a:rPr lang="hu-HU" sz="1000" b="1" dirty="0">
                              <a:solidFill>
                                <a:srgbClr val="000000"/>
                              </a:solidFill>
                              <a:effectLst/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(1 db teszt mintára)</a:t>
                          </a:r>
                          <a:endParaRPr lang="en-GB" sz="2400" dirty="0">
                            <a:effectLst/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𝑂</m:t>
                                </m:r>
                                <m:r>
                                  <a:rPr lang="en-US" sz="120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</m:t>
                                </m:r>
                                <m:r>
                                  <a:rPr lang="en-US" sz="120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𝑁</m:t>
                                </m:r>
                                <m:r>
                                  <a:rPr lang="en-US" sz="1200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1200" dirty="0">
                            <a:effectLst/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𝑂</m:t>
                                </m:r>
                                <m:r>
                                  <a:rPr lang="en-US" sz="120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</m:t>
                                </m:r>
                                <m:r>
                                  <a:rPr lang="en-US" sz="120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𝑁</m:t>
                                </m:r>
                                <m:r>
                                  <a:rPr lang="en-US" sz="120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∙</m:t>
                                </m:r>
                                <m:func>
                                  <m:funcPr>
                                    <m:ctrlPr>
                                      <a:rPr lang="en-GB" sz="12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uncPr>
                                  <m:fName>
                                    <m:sSub>
                                      <m:sSubPr>
                                        <m:ctrlPr>
                                          <a:rPr lang="en-GB" sz="12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200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log</m:t>
                                        </m:r>
                                      </m:e>
                                      <m:sub>
                                        <m:r>
                                          <a:rPr lang="en-US" sz="12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fName>
                                  <m:e>
                                    <m:r>
                                      <a:rPr lang="en-US" sz="12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𝑀</m:t>
                                    </m:r>
                                  </m:e>
                                </m:func>
                                <m:r>
                                  <a:rPr lang="en-US" sz="1200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1200" b="0" dirty="0">
                            <a:effectLst/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𝑂</m:t>
                                </m:r>
                                <m:r>
                                  <a:rPr lang="en-US" sz="120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</m:t>
                                </m:r>
                                <m:r>
                                  <a:rPr lang="en-US" sz="120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𝑁</m:t>
                                </m:r>
                                <m:r>
                                  <a:rPr lang="en-US" sz="120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∙</m:t>
                                </m:r>
                                <m:func>
                                  <m:funcPr>
                                    <m:ctrlPr>
                                      <a:rPr lang="en-GB" sz="12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uncPr>
                                  <m:fName>
                                    <m:sSub>
                                      <m:sSubPr>
                                        <m:ctrlPr>
                                          <a:rPr lang="en-GB" sz="12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200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log</m:t>
                                        </m:r>
                                      </m:e>
                                      <m:sub>
                                        <m:r>
                                          <a:rPr lang="en-US" sz="12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fName>
                                  <m:e>
                                    <m:r>
                                      <a:rPr lang="en-US" sz="12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𝑀</m:t>
                                    </m:r>
                                  </m:e>
                                </m:func>
                                <m:r>
                                  <a:rPr lang="en-US" sz="1200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1200" b="0" dirty="0">
                            <a:effectLst/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5836458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000" b="1" dirty="0">
                              <a:solidFill>
                                <a:srgbClr val="000000"/>
                              </a:solidFill>
                              <a:effectLst/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Tárhely komplexitás</a:t>
                          </a:r>
                          <a:endParaRPr lang="en-GB" sz="2400" dirty="0">
                            <a:effectLst/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𝑂</m:t>
                                </m:r>
                                <m:r>
                                  <a:rPr lang="en-US" sz="120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US" sz="120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hu-HU" sz="12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𝑃</m:t>
                                    </m:r>
                                  </m:e>
                                  <m:sup>
                                    <m:r>
                                      <a:rPr lang="hu-HU" sz="12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𝑁</m:t>
                                    </m:r>
                                  </m:sup>
                                </m:sSup>
                                <m:r>
                                  <a:rPr lang="en-US" sz="1200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1200" dirty="0">
                            <a:effectLst/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𝑂</m:t>
                                </m:r>
                                <m:r>
                                  <a:rPr lang="en-US" sz="120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</m:t>
                                </m:r>
                                <m:r>
                                  <a:rPr lang="en-US" sz="120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𝑁</m:t>
                                </m:r>
                                <m:r>
                                  <a:rPr lang="en-US" sz="120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∙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GB" sz="12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sSup>
                                      <m:sSupPr>
                                        <m:ctrlPr>
                                          <a:rPr lang="en-GB" sz="12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2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𝑆</m:t>
                                        </m:r>
                                      </m:e>
                                      <m:sup>
                                        <m:r>
                                          <a:rPr lang="en-US" sz="12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𝜇</m:t>
                                        </m:r>
                                      </m:sup>
                                    </m:sSup>
                                  </m:e>
                                </m:acc>
                                <m:r>
                                  <a:rPr lang="en-US" sz="1200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∙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GB" sz="12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sSup>
                                      <m:sSupPr>
                                        <m:ctrlPr>
                                          <a:rPr lang="en-GB" sz="12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2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𝑆</m:t>
                                        </m:r>
                                      </m:e>
                                      <m:sup>
                                        <m:r>
                                          <a:rPr lang="en-US" sz="12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𝐼</m:t>
                                        </m:r>
                                      </m:sup>
                                    </m:sSup>
                                  </m:e>
                                </m:acc>
                                <m:r>
                                  <a:rPr lang="en-US" sz="1200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1200" b="0" dirty="0">
                            <a:effectLst/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𝑂</m:t>
                                </m:r>
                                <m:r>
                                  <a:rPr lang="en-US" sz="120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</m:t>
                                </m:r>
                                <m:r>
                                  <a:rPr lang="en-US" sz="120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𝑁</m:t>
                                </m:r>
                                <m:r>
                                  <a:rPr lang="en-US" sz="120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∙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GB" sz="12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sSup>
                                      <m:sSupPr>
                                        <m:ctrlPr>
                                          <a:rPr lang="en-GB" sz="12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2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𝑆</m:t>
                                        </m:r>
                                      </m:e>
                                      <m:sup>
                                        <m:r>
                                          <a:rPr lang="en-US" sz="12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𝜇</m:t>
                                        </m:r>
                                      </m:sup>
                                    </m:sSup>
                                  </m:e>
                                </m:acc>
                                <m:r>
                                  <a:rPr lang="en-US" sz="1200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∙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GB" sz="12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sSup>
                                      <m:sSupPr>
                                        <m:ctrlPr>
                                          <a:rPr lang="en-GB" sz="12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2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𝑆</m:t>
                                        </m:r>
                                      </m:e>
                                      <m:sup>
                                        <m:r>
                                          <a:rPr lang="en-US" sz="12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𝐼</m:t>
                                        </m:r>
                                      </m:sup>
                                    </m:sSup>
                                  </m:e>
                                </m:acc>
                                <m:r>
                                  <a:rPr lang="en-US" sz="1200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1200" b="0" dirty="0">
                            <a:effectLst/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4584156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02E0C7A0-C421-61DD-E864-1047483619B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33861918"/>
                  </p:ext>
                </p:extLst>
              </p:nvPr>
            </p:nvGraphicFramePr>
            <p:xfrm>
              <a:off x="437930" y="4210118"/>
              <a:ext cx="5905500" cy="1629347"/>
            </p:xfrm>
            <a:graphic>
              <a:graphicData uri="http://schemas.openxmlformats.org/drawingml/2006/table">
                <a:tbl>
                  <a:tblPr>
                    <a:tableStyleId>{69CF1AB2-1976-4502-BF36-3FF5EA218861}</a:tableStyleId>
                  </a:tblPr>
                  <a:tblGrid>
                    <a:gridCol w="1873804">
                      <a:extLst>
                        <a:ext uri="{9D8B030D-6E8A-4147-A177-3AD203B41FA5}">
                          <a16:colId xmlns:a16="http://schemas.microsoft.com/office/drawing/2014/main" val="712847948"/>
                        </a:ext>
                      </a:extLst>
                    </a:gridCol>
                    <a:gridCol w="1315895">
                      <a:extLst>
                        <a:ext uri="{9D8B030D-6E8A-4147-A177-3AD203B41FA5}">
                          <a16:colId xmlns:a16="http://schemas.microsoft.com/office/drawing/2014/main" val="2701714619"/>
                        </a:ext>
                      </a:extLst>
                    </a:gridCol>
                    <a:gridCol w="1330561">
                      <a:extLst>
                        <a:ext uri="{9D8B030D-6E8A-4147-A177-3AD203B41FA5}">
                          <a16:colId xmlns:a16="http://schemas.microsoft.com/office/drawing/2014/main" val="3715169190"/>
                        </a:ext>
                      </a:extLst>
                    </a:gridCol>
                    <a:gridCol w="1385240">
                      <a:extLst>
                        <a:ext uri="{9D8B030D-6E8A-4147-A177-3AD203B41FA5}">
                          <a16:colId xmlns:a16="http://schemas.microsoft.com/office/drawing/2014/main" val="895745664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000" b="1" dirty="0">
                              <a:solidFill>
                                <a:srgbClr val="000000"/>
                              </a:solidFill>
                              <a:effectLst/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Tanító:Teszt minta arány </a:t>
                          </a:r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(%)</a:t>
                          </a:r>
                          <a:endParaRPr lang="en-GB" sz="2400" dirty="0">
                            <a:effectLst/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SFIT </a:t>
                          </a:r>
                          <a:endParaRPr lang="en-GB" sz="2400" dirty="0">
                            <a:effectLst/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SFIST </a:t>
                          </a:r>
                          <a:r>
                            <a:rPr lang="hu-HU" sz="1000" b="1" dirty="0">
                              <a:solidFill>
                                <a:srgbClr val="000000"/>
                              </a:solidFill>
                              <a:effectLst/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#1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000" b="1" dirty="0">
                              <a:solidFill>
                                <a:srgbClr val="000000"/>
                              </a:solidFill>
                              <a:effectLst/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SFIST #2</a:t>
                          </a:r>
                          <a:endParaRPr lang="en-GB" sz="2400" dirty="0">
                            <a:effectLst/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94551232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000" b="1" dirty="0">
                              <a:solidFill>
                                <a:srgbClr val="000000"/>
                              </a:solidFill>
                              <a:effectLst/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Tanítási komplexitás</a:t>
                          </a:r>
                          <a:r>
                            <a:rPr lang="en-GB" sz="1000" b="1" dirty="0">
                              <a:solidFill>
                                <a:srgbClr val="000000"/>
                              </a:solidFill>
                              <a:effectLst/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 </a:t>
                          </a:r>
                          <a:br>
                            <a:rPr lang="hu-HU" sz="1000" b="1" dirty="0">
                              <a:solidFill>
                                <a:srgbClr val="000000"/>
                              </a:solidFill>
                              <a:effectLst/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</a:br>
                          <a:r>
                            <a:rPr lang="hu-HU" sz="1000" b="1" dirty="0">
                              <a:solidFill>
                                <a:srgbClr val="000000"/>
                              </a:solidFill>
                              <a:effectLst/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(P db tanítómintára)</a:t>
                          </a:r>
                          <a:endParaRPr lang="en-GB" sz="2400" dirty="0">
                            <a:effectLst/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43056" t="-101538" r="-207407" b="-2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240826" t="-101538" r="-105505" b="-2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325877" t="-101538" r="-877" b="-2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41887586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000" b="1" dirty="0">
                              <a:solidFill>
                                <a:srgbClr val="000000"/>
                              </a:solidFill>
                              <a:effectLst/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Kiértékelési számítási komplexitás </a:t>
                          </a:r>
                        </a:p>
                        <a:p>
                          <a:pPr algn="ctr"/>
                          <a:r>
                            <a:rPr lang="hu-HU" sz="1000" b="1" dirty="0">
                              <a:solidFill>
                                <a:srgbClr val="000000"/>
                              </a:solidFill>
                              <a:effectLst/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(1 db teszt mintára)</a:t>
                          </a:r>
                          <a:endParaRPr lang="en-GB" sz="2400" dirty="0">
                            <a:effectLst/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43056" t="-143956" r="-207407" b="-5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240826" t="-143956" r="-105505" b="-5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325877" t="-143956" r="-877" b="-5714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5836458"/>
                      </a:ext>
                    </a:extLst>
                  </a:tr>
                  <a:tr h="28822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000" b="1" dirty="0">
                              <a:solidFill>
                                <a:srgbClr val="000000"/>
                              </a:solidFill>
                              <a:effectLst/>
                              <a:latin typeface="Open Sans" panose="020B0606030504020204" pitchFamily="34" charset="0"/>
                              <a:ea typeface="Open Sans" panose="020B0606030504020204" pitchFamily="34" charset="0"/>
                              <a:cs typeface="Open Sans" panose="020B0606030504020204" pitchFamily="34" charset="0"/>
                            </a:rPr>
                            <a:t>Tárhely komplexitás</a:t>
                          </a:r>
                          <a:endParaRPr lang="en-GB" sz="2400" dirty="0">
                            <a:effectLst/>
                            <a:latin typeface="Open Sans" panose="020B0606030504020204" pitchFamily="34" charset="0"/>
                            <a:ea typeface="Open Sans" panose="020B0606030504020204" pitchFamily="34" charset="0"/>
                            <a:cs typeface="Open Sans" panose="020B0606030504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43056" t="-472340" r="-207407" b="-106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240826" t="-472340" r="-105505" b="-106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325877" t="-472340" r="-877" b="-106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584156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C235D63-7994-13E9-2F9C-851A87475728}"/>
                  </a:ext>
                </a:extLst>
              </p:cNvPr>
              <p:cNvSpPr txBox="1"/>
              <p:nvPr/>
            </p:nvSpPr>
            <p:spPr>
              <a:xfrm>
                <a:off x="6379672" y="4922518"/>
                <a:ext cx="4335309" cy="951992"/>
              </a:xfrm>
              <a:prstGeom prst="rect">
                <a:avLst/>
              </a:prstGeom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r>
                  <a:rPr lang="hu-HU" sz="1100" i="1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N: attribútumok száma</a:t>
                </a:r>
              </a:p>
              <a:p>
                <a:r>
                  <a:rPr lang="hu-HU" sz="1100" i="1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P: tanítóminták száma</a:t>
                </a:r>
              </a:p>
              <a:p>
                <a:r>
                  <a:rPr lang="hu-HU" sz="1100" i="1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M: az egyes tagsági fv-ekben levő fuzzy halmazok </a:t>
                </a:r>
                <a:r>
                  <a:rPr lang="hu-HU" sz="1100" i="1" u="sng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átlagos</a:t>
                </a:r>
                <a:r>
                  <a:rPr lang="hu-HU" sz="1100" i="1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száma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110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GB" sz="11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1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US" sz="11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</m:sup>
                        </m:sSup>
                      </m:e>
                    </m:acc>
                  </m:oMath>
                </a14:m>
                <a:r>
                  <a:rPr lang="hu-HU" sz="1100" i="1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: a tagsági fv-ek száma az egész struktúrára nézve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1100" i="1" kern="120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GB" sz="1100" i="1" kern="12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1100" i="1" kern="12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𝑆</m:t>
                            </m:r>
                          </m:e>
                          <m:sup>
                            <m:r>
                              <a:rPr lang="en-US" sz="1100" i="1" kern="12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𝐼</m:t>
                            </m:r>
                          </m:sup>
                        </m:sSup>
                      </m:e>
                    </m:acc>
                  </m:oMath>
                </a14:m>
                <a:r>
                  <a:rPr lang="hu-HU" sz="1100" i="1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: a fuzzy halmazok száma az egész struktúrára nézve</a:t>
                </a:r>
                <a:endParaRPr lang="en-GB" sz="1100" i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C235D63-7994-13E9-2F9C-851A874757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9672" y="4922518"/>
                <a:ext cx="4335309" cy="951992"/>
              </a:xfrm>
              <a:prstGeom prst="rect">
                <a:avLst/>
              </a:prstGeom>
              <a:blipFill>
                <a:blip r:embed="rId6"/>
                <a:stretch>
                  <a:fillRect b="-25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852F6F02-79C1-6C82-7A3E-46C852A3BB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5889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11"/>
    </mc:Choice>
    <mc:Fallback xmlns="">
      <p:transition spd="slow" advTm="74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108269" y="379253"/>
            <a:ext cx="6091555" cy="1012031"/>
          </a:xfrm>
        </p:spPr>
        <p:txBody>
          <a:bodyPr/>
          <a:lstStyle/>
          <a:p>
            <a:r>
              <a:rPr lang="hu-HU" dirty="0"/>
              <a:t>Összefoglalás és kitekintés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547791" y="1391284"/>
            <a:ext cx="11212512" cy="4438146"/>
          </a:xfrm>
        </p:spPr>
        <p:txBody>
          <a:bodyPr/>
          <a:lstStyle/>
          <a:p>
            <a:r>
              <a:rPr lang="hu-HU" sz="2400" dirty="0">
                <a:solidFill>
                  <a:schemeClr val="bg1"/>
                </a:solidFill>
              </a:rPr>
              <a:t>Cél: </a:t>
            </a:r>
          </a:p>
          <a:p>
            <a:pPr lvl="1"/>
            <a:r>
              <a:rPr lang="hu-HU" sz="2400" dirty="0">
                <a:solidFill>
                  <a:schemeClr val="bg1"/>
                </a:solidFill>
              </a:rPr>
              <a:t>Tárhely komplexitás redukció</a:t>
            </a:r>
          </a:p>
          <a:p>
            <a:pPr lvl="1"/>
            <a:r>
              <a:rPr lang="hu-HU" sz="2400" dirty="0">
                <a:solidFill>
                  <a:schemeClr val="bg1"/>
                </a:solidFill>
              </a:rPr>
              <a:t>Minimális számítási komplexitás növekedéssel</a:t>
            </a:r>
          </a:p>
          <a:p>
            <a:pPr lvl="1"/>
            <a:r>
              <a:rPr lang="hu-HU" sz="2400" dirty="0">
                <a:solidFill>
                  <a:schemeClr val="bg1"/>
                </a:solidFill>
              </a:rPr>
              <a:t>Osztályozási pontosság vesztés nélkül</a:t>
            </a:r>
          </a:p>
          <a:p>
            <a:r>
              <a:rPr lang="hu-HU" sz="2400" dirty="0">
                <a:solidFill>
                  <a:schemeClr val="bg1"/>
                </a:solidFill>
              </a:rPr>
              <a:t>Szekvenciális Fuzzy Indexelő Keresőfák </a:t>
            </a:r>
          </a:p>
          <a:p>
            <a:pPr lvl="1"/>
            <a:r>
              <a:rPr lang="hu-HU" sz="2000" dirty="0">
                <a:solidFill>
                  <a:schemeClr val="bg1"/>
                </a:solidFill>
              </a:rPr>
              <a:t>Két változat, külön tanító algoritmussal</a:t>
            </a:r>
          </a:p>
          <a:p>
            <a:r>
              <a:rPr lang="hu-HU" sz="2400" dirty="0">
                <a:solidFill>
                  <a:schemeClr val="bg1"/>
                </a:solidFill>
              </a:rPr>
              <a:t>A kutatás következő fázisában</a:t>
            </a:r>
          </a:p>
          <a:p>
            <a:pPr lvl="1"/>
            <a:r>
              <a:rPr lang="hu-HU" sz="2000" dirty="0">
                <a:solidFill>
                  <a:schemeClr val="bg1"/>
                </a:solidFill>
              </a:rPr>
              <a:t>Különböző (pl. Gauss) tagsági függvények vizsgálata</a:t>
            </a:r>
          </a:p>
          <a:p>
            <a:pPr lvl="1"/>
            <a:r>
              <a:rPr lang="hu-HU" sz="2000" dirty="0">
                <a:solidFill>
                  <a:schemeClr val="bg1"/>
                </a:solidFill>
              </a:rPr>
              <a:t>Osztályozási pontosság további javítása</a:t>
            </a:r>
          </a:p>
          <a:p>
            <a:pPr lvl="1"/>
            <a:r>
              <a:rPr lang="hu-HU" sz="2000" dirty="0">
                <a:solidFill>
                  <a:schemeClr val="bg1"/>
                </a:solidFill>
              </a:rPr>
              <a:t>Optimális attribútum sorrend meghatározása</a:t>
            </a:r>
          </a:p>
        </p:txBody>
      </p:sp>
      <p:sp>
        <p:nvSpPr>
          <p:cNvPr id="4" name="Szöveg helye 2">
            <a:extLst>
              <a:ext uri="{FF2B5EF4-FFF2-40B4-BE49-F238E27FC236}">
                <a16:creationId xmlns:a16="http://schemas.microsoft.com/office/drawing/2014/main" id="{25934FBB-DDEB-F650-0548-7EC0CCA18B52}"/>
              </a:ext>
            </a:extLst>
          </p:cNvPr>
          <p:cNvSpPr txBox="1">
            <a:spLocks/>
          </p:cNvSpPr>
          <p:nvPr/>
        </p:nvSpPr>
        <p:spPr>
          <a:xfrm>
            <a:off x="11337152" y="6407209"/>
            <a:ext cx="846302" cy="4422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400" dirty="0">
                <a:solidFill>
                  <a:srgbClr val="002060"/>
                </a:solidFill>
              </a:rPr>
              <a:t>9/10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1ACB702-E509-E8DC-8173-74235BE4B4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9173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73"/>
    </mc:Choice>
    <mc:Fallback xmlns="">
      <p:transition spd="slow" advTm="63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NNG">
      <a:dk1>
        <a:srgbClr val="000000"/>
      </a:dk1>
      <a:lt1>
        <a:srgbClr val="FFFFFF"/>
      </a:lt1>
      <a:dk2>
        <a:srgbClr val="006EB6"/>
      </a:dk2>
      <a:lt2>
        <a:srgbClr val="E7E6E6"/>
      </a:lt2>
      <a:accent1>
        <a:srgbClr val="006CA9"/>
      </a:accent1>
      <a:accent2>
        <a:srgbClr val="009EE0"/>
      </a:accent2>
      <a:accent3>
        <a:srgbClr val="A5A5A5"/>
      </a:accent3>
      <a:accent4>
        <a:srgbClr val="00022A"/>
      </a:accent4>
      <a:accent5>
        <a:srgbClr val="D9D9D5"/>
      </a:accent5>
      <a:accent6>
        <a:srgbClr val="FF7548"/>
      </a:accent6>
      <a:hlink>
        <a:srgbClr val="009DDF"/>
      </a:hlink>
      <a:folHlink>
        <a:srgbClr val="006E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36539351-4D46-4694-BC24-42B9363BEA03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940E764-F440-4C5E-8054-4CE0E1C5DD79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0ED25D19-5FF4-4C7C-9137-63F975ADB607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C2C42726-3DB7-4CFE-AB0D-C6DE4A02E38E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BD3A8041-E8F0-4C65-A007-B6CD1F5A93B7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EF9538A1-77CD-4443-8823-CC438E4FBAA0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F12B141-C464-49A7-9392-F0F5F5553F2E}"/>
    </a:ext>
  </a:extLst>
</a:theme>
</file>

<file path=ppt/theme/theme8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ÚNKP_dia_sablon_konferenciához</Template>
  <TotalTime>3452</TotalTime>
  <Words>1064</Words>
  <Application>Microsoft Office PowerPoint</Application>
  <PresentationFormat>Widescreen</PresentationFormat>
  <Paragraphs>181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Arial</vt:lpstr>
      <vt:lpstr>Calibri</vt:lpstr>
      <vt:lpstr>Cambria Math</vt:lpstr>
      <vt:lpstr>Open Sans</vt:lpstr>
      <vt:lpstr>Open Sans Light</vt:lpstr>
      <vt:lpstr>System Font Regular</vt:lpstr>
      <vt:lpstr>Wingdings</vt:lpstr>
      <vt:lpstr>3_Office Theme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Alacsony Komplexitású Mintafelismerés Szekvenciális Fuzzy Indexelő Keresőfákkal</vt:lpstr>
      <vt:lpstr>Az előadás tartalma</vt:lpstr>
      <vt:lpstr>Célok, motívácó</vt:lpstr>
      <vt:lpstr>Általános SFIST architektúra</vt:lpstr>
      <vt:lpstr>1. Változat</vt:lpstr>
      <vt:lpstr>1. Változat</vt:lpstr>
      <vt:lpstr>2. Változat</vt:lpstr>
      <vt:lpstr>Osztályozási teljesítmény és komplexitás</vt:lpstr>
      <vt:lpstr>Összefoglalás és kitekintés</vt:lpstr>
      <vt:lpstr>Köszönöm szíves figyelmüket!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Anikó</dc:creator>
  <cp:lastModifiedBy>Balázs Tusor</cp:lastModifiedBy>
  <cp:revision>44</cp:revision>
  <dcterms:created xsi:type="dcterms:W3CDTF">2020-09-22T13:16:24Z</dcterms:created>
  <dcterms:modified xsi:type="dcterms:W3CDTF">2024-05-29T23:13:58Z</dcterms:modified>
</cp:coreProperties>
</file>