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8"/>
  </p:notesMasterIdLst>
  <p:sldIdLst>
    <p:sldId id="256" r:id="rId8"/>
    <p:sldId id="264" r:id="rId9"/>
    <p:sldId id="265" r:id="rId10"/>
    <p:sldId id="267" r:id="rId11"/>
    <p:sldId id="273" r:id="rId12"/>
    <p:sldId id="274" r:id="rId13"/>
    <p:sldId id="275" r:id="rId14"/>
    <p:sldId id="276" r:id="rId15"/>
    <p:sldId id="278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05/29/2024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05/29/2024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05/29/2024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05/29/2024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05/29/2024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05/29/2024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05/29/2024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05/29/2024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05/29/2024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05/29/2024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05/29/2024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05/29/2024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8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Stressz-szint és ergonómia hatásainak vizsgálata robot-asszisztált sebészetben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Takács Kristóf</a:t>
            </a:r>
          </a:p>
          <a:p>
            <a:r>
              <a:rPr lang="en-US" dirty="0" err="1" smtClean="0"/>
              <a:t>Témavezető</a:t>
            </a:r>
            <a:r>
              <a:rPr lang="en-US" dirty="0" smtClean="0"/>
              <a:t>: Prof. Dr. </a:t>
            </a:r>
            <a:r>
              <a:rPr lang="en-US" dirty="0" err="1" smtClean="0"/>
              <a:t>Haidegger</a:t>
            </a:r>
            <a:r>
              <a:rPr lang="en-US" dirty="0" smtClean="0"/>
              <a:t> </a:t>
            </a:r>
            <a:r>
              <a:rPr lang="en-US" dirty="0" err="1" smtClean="0"/>
              <a:t>Tamás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42"/>
    </mc:Choice>
    <mc:Fallback>
      <p:transition spd="slow" advTm="26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Disszemináció</a:t>
            </a:r>
            <a:r>
              <a:rPr lang="en-US" dirty="0" smtClean="0"/>
              <a:t>: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027" y="94541"/>
            <a:ext cx="6939209" cy="20258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027" y="2584198"/>
            <a:ext cx="6939209" cy="1566161"/>
          </a:xfrm>
          <a:prstGeom prst="rect">
            <a:avLst/>
          </a:prstGeom>
        </p:spPr>
      </p:pic>
      <p:sp>
        <p:nvSpPr>
          <p:cNvPr id="11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2" y="2296159"/>
            <a:ext cx="11691937" cy="3708400"/>
          </a:xfrm>
        </p:spPr>
        <p:txBody>
          <a:bodyPr/>
          <a:lstStyle/>
          <a:p>
            <a:pPr lvl="1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1 </a:t>
            </a:r>
            <a:r>
              <a:rPr lang="en-US" dirty="0" err="1" smtClean="0">
                <a:solidFill>
                  <a:schemeClr val="bg1"/>
                </a:solidFill>
              </a:rPr>
              <a:t>db</a:t>
            </a:r>
            <a:r>
              <a:rPr lang="en-US" dirty="0" smtClean="0">
                <a:solidFill>
                  <a:schemeClr val="bg1"/>
                </a:solidFill>
              </a:rPr>
              <a:t> Q1 </a:t>
            </a:r>
            <a:r>
              <a:rPr lang="en-US" dirty="0" err="1" smtClean="0">
                <a:solidFill>
                  <a:schemeClr val="bg1"/>
                </a:solidFill>
              </a:rPr>
              <a:t>folyóiratcikk</a:t>
            </a:r>
            <a:endParaRPr lang="en-US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SOTE TDK 3. </a:t>
            </a:r>
            <a:r>
              <a:rPr lang="en-US" dirty="0" err="1" smtClean="0">
                <a:solidFill>
                  <a:schemeClr val="bg1"/>
                </a:solidFill>
              </a:rPr>
              <a:t>helyezés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lvl="1"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Tudománynépszerűsítő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előadások</a:t>
            </a:r>
            <a:r>
              <a:rPr lang="en-US" dirty="0" smtClean="0">
                <a:solidFill>
                  <a:schemeClr val="bg1"/>
                </a:solidFill>
              </a:rPr>
              <a:t> (SOTE, ÓE)</a:t>
            </a:r>
          </a:p>
          <a:p>
            <a:pPr lvl="1">
              <a:buFontTx/>
              <a:buChar char="-"/>
            </a:pPr>
            <a:endParaRPr lang="en-US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endParaRPr lang="en-US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Semmelweis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Egyetem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Sebészeti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Transzplantációs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és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Gasztroenterológiai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Klinika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SofMedica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Kft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lvl="1" indent="0"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lvl="1" indent="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Dr</a:t>
            </a:r>
            <a:r>
              <a:rPr lang="en-US" sz="1400" dirty="0">
                <a:solidFill>
                  <a:schemeClr val="bg1"/>
                </a:solidFill>
              </a:rPr>
              <a:t>. Prof. </a:t>
            </a:r>
            <a:r>
              <a:rPr lang="en-US" sz="1400" dirty="0" err="1">
                <a:solidFill>
                  <a:schemeClr val="bg1"/>
                </a:solidFill>
              </a:rPr>
              <a:t>Szijártó</a:t>
            </a:r>
            <a:r>
              <a:rPr lang="en-US" sz="1400" dirty="0">
                <a:solidFill>
                  <a:schemeClr val="bg1"/>
                </a:solidFill>
              </a:rPr>
              <a:t> Attila, Dr. </a:t>
            </a:r>
            <a:r>
              <a:rPr lang="en-US" sz="1400" dirty="0" err="1">
                <a:solidFill>
                  <a:schemeClr val="bg1"/>
                </a:solidFill>
              </a:rPr>
              <a:t>Pekli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Damján</a:t>
            </a:r>
            <a:r>
              <a:rPr lang="en-US" sz="1400" dirty="0">
                <a:solidFill>
                  <a:schemeClr val="bg1"/>
                </a:solidFill>
              </a:rPr>
              <a:t>, Dr. </a:t>
            </a:r>
            <a:r>
              <a:rPr lang="en-US" sz="1400" dirty="0" err="1">
                <a:solidFill>
                  <a:schemeClr val="bg1"/>
                </a:solidFill>
              </a:rPr>
              <a:t>Fülöp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András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Phd</a:t>
            </a:r>
            <a:r>
              <a:rPr lang="en-US" sz="1400" dirty="0">
                <a:solidFill>
                  <a:schemeClr val="bg1"/>
                </a:solidFill>
              </a:rPr>
              <a:t>., </a:t>
            </a:r>
            <a:r>
              <a:rPr lang="en-US" sz="1400" dirty="0" err="1" smtClean="0">
                <a:solidFill>
                  <a:schemeClr val="bg1"/>
                </a:solidFill>
              </a:rPr>
              <a:t>Gyarmati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Kata , Dr. Prof. </a:t>
            </a:r>
            <a:r>
              <a:rPr lang="en-US" sz="1400" dirty="0" err="1">
                <a:solidFill>
                  <a:schemeClr val="bg1"/>
                </a:solidFill>
              </a:rPr>
              <a:t>Haidegger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Tamás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Lukács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Eszter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Levendovics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Renáta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Phd</a:t>
            </a:r>
            <a:r>
              <a:rPr lang="en-US" sz="1400" dirty="0" smtClean="0">
                <a:solidFill>
                  <a:schemeClr val="bg1"/>
                </a:solidFill>
              </a:rPr>
              <a:t>., Mach Berta</a:t>
            </a:r>
            <a:endParaRPr lang="en-US" sz="1400" dirty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endParaRPr lang="en-US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Cím 1"/>
          <p:cNvSpPr txBox="1">
            <a:spLocks/>
          </p:cNvSpPr>
          <p:nvPr/>
        </p:nvSpPr>
        <p:spPr>
          <a:xfrm>
            <a:off x="499745" y="3380698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err="1" smtClean="0"/>
              <a:t>Köszönet</a:t>
            </a:r>
            <a:r>
              <a:rPr lang="en-US" dirty="0" smtClean="0"/>
              <a:t>:</a:t>
            </a:r>
            <a:endParaRPr lang="hu-HU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52"/>
    </mc:Choice>
    <mc:Fallback>
      <p:transition spd="slow" advTm="37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Robot-</a:t>
            </a:r>
            <a:r>
              <a:rPr lang="en-US" dirty="0" err="1" smtClean="0"/>
              <a:t>asszisztált</a:t>
            </a:r>
            <a:r>
              <a:rPr lang="en-US" dirty="0" smtClean="0"/>
              <a:t> </a:t>
            </a:r>
            <a:r>
              <a:rPr lang="en-US" dirty="0" err="1" smtClean="0"/>
              <a:t>sebészet</a:t>
            </a:r>
            <a:r>
              <a:rPr lang="en-US" dirty="0" smtClean="0"/>
              <a:t> (da Vinci Robot)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bg1"/>
                </a:solidFill>
              </a:rPr>
              <a:t>Stresszes munkakör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Elhúzódó műtétek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Túlterheltség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Fizikai és szellemi fáradás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Ergonomia!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6" name="Kép 3" descr="A képen Orvosi felszerelés, orvosi, egészségügy, kórház látható&#10;&#10;Automatikusan generált leírás">
            <a:extLst>
              <a:ext uri="{FF2B5EF4-FFF2-40B4-BE49-F238E27FC236}">
                <a16:creationId xmlns:a16="http://schemas.microsoft.com/office/drawing/2014/main" id="{5947E461-081F-08D6-199C-49624F835A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3" y="2055352"/>
            <a:ext cx="5980643" cy="35170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745" y="1926827"/>
            <a:ext cx="31542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 </a:t>
            </a:r>
            <a:r>
              <a:rPr lang="en-US" sz="2000" dirty="0" err="1">
                <a:solidFill>
                  <a:schemeClr val="bg1"/>
                </a:solidFill>
              </a:rPr>
              <a:t>sebészek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szempontjából</a:t>
            </a:r>
            <a:r>
              <a:rPr lang="en-US" sz="2000" dirty="0" smtClean="0">
                <a:solidFill>
                  <a:schemeClr val="bg1"/>
                </a:solidFill>
              </a:rPr>
              <a:t>…: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80"/>
    </mc:Choice>
    <mc:Fallback xmlns="">
      <p:transition spd="slow" advTm="6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Kutatási</a:t>
            </a:r>
            <a:r>
              <a:rPr lang="en-US" dirty="0" smtClean="0"/>
              <a:t> </a:t>
            </a:r>
            <a:r>
              <a:rPr lang="en-US" dirty="0" err="1" smtClean="0"/>
              <a:t>célok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hu-HU" dirty="0" smtClean="0">
                <a:solidFill>
                  <a:schemeClr val="bg1"/>
                </a:solidFill>
              </a:rPr>
              <a:t>Ergonómia és stressz</a:t>
            </a:r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dirty="0" err="1" smtClean="0">
                <a:solidFill>
                  <a:schemeClr val="bg1"/>
                </a:solidFill>
              </a:rPr>
              <a:t>szint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mérése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mérhetővé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tétele</a:t>
            </a:r>
            <a:endParaRPr lang="en-US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Befolyásoló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tényezők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felderítése</a:t>
            </a:r>
            <a:endParaRPr lang="en-US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Összefüggések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korrelációk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meghatározás</a:t>
            </a:r>
            <a:endParaRPr lang="en-US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Módszertan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felállítása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6" name="Kép 4" descr="A képen fedett pályás, mérnöki tudomány, Műhely, gép látható&#10;&#10;Automatikusan generált leírás">
            <a:extLst>
              <a:ext uri="{FF2B5EF4-FFF2-40B4-BE49-F238E27FC236}">
                <a16:creationId xmlns:a16="http://schemas.microsoft.com/office/drawing/2014/main" id="{D152B4CC-2286-CD34-FA46-EEAD4EC600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52" y="1198247"/>
            <a:ext cx="5832191" cy="4374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78"/>
    </mc:Choice>
    <mc:Fallback xmlns="">
      <p:transition spd="slow" advTm="47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Mérés</a:t>
            </a:r>
            <a:r>
              <a:rPr lang="en-US" dirty="0" smtClean="0"/>
              <a:t> </a:t>
            </a:r>
            <a:r>
              <a:rPr lang="en-US" dirty="0" err="1" smtClean="0"/>
              <a:t>menete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feladatok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Box trainer </a:t>
            </a:r>
            <a:r>
              <a:rPr lang="en-US" dirty="0" err="1">
                <a:solidFill>
                  <a:schemeClr val="bg1"/>
                </a:solidFill>
              </a:rPr>
              <a:t>és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szimulátor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Hallgatók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rezidensek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szakorvos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jelöltek</a:t>
            </a:r>
            <a:r>
              <a:rPr lang="en-US" dirty="0" smtClean="0">
                <a:solidFill>
                  <a:schemeClr val="bg1"/>
                </a:solidFill>
              </a:rPr>
              <a:t> (5-5-5)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“Sea Spike Model” </a:t>
            </a:r>
            <a:r>
              <a:rPr lang="en-US" dirty="0" err="1" smtClean="0">
                <a:solidFill>
                  <a:schemeClr val="bg1"/>
                </a:solidFill>
              </a:rPr>
              <a:t>feladat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800100" lvl="1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10 </a:t>
            </a:r>
            <a:r>
              <a:rPr lang="en-US" dirty="0" err="1" smtClean="0">
                <a:solidFill>
                  <a:schemeClr val="bg1"/>
                </a:solidFill>
              </a:rPr>
              <a:t>gyűrű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felhelyezése</a:t>
            </a:r>
            <a:endParaRPr lang="en-US" dirty="0" smtClean="0">
              <a:solidFill>
                <a:schemeClr val="bg1"/>
              </a:solidFill>
            </a:endParaRPr>
          </a:p>
          <a:p>
            <a:pPr marL="800100" lvl="1" indent="-342900"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Gyűrűk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felhelyezése</a:t>
            </a:r>
            <a:r>
              <a:rPr lang="en-US" dirty="0" smtClean="0">
                <a:solidFill>
                  <a:schemeClr val="bg1"/>
                </a:solidFill>
              </a:rPr>
              <a:t> 2 </a:t>
            </a:r>
            <a:r>
              <a:rPr lang="en-US" dirty="0" err="1" smtClean="0">
                <a:solidFill>
                  <a:schemeClr val="bg1"/>
                </a:solidFill>
              </a:rPr>
              <a:t>perc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alatt</a:t>
            </a:r>
            <a:endParaRPr lang="en-US" dirty="0" smtClean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Gyűrűk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felhelyezése</a:t>
            </a:r>
            <a:r>
              <a:rPr lang="en-US" dirty="0">
                <a:solidFill>
                  <a:schemeClr val="bg1"/>
                </a:solidFill>
              </a:rPr>
              <a:t> 2 </a:t>
            </a:r>
            <a:r>
              <a:rPr lang="en-US" dirty="0" err="1">
                <a:solidFill>
                  <a:schemeClr val="bg1"/>
                </a:solidFill>
              </a:rPr>
              <a:t>perc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alatt</a:t>
            </a:r>
            <a:r>
              <a:rPr lang="en-US" dirty="0" smtClean="0">
                <a:solidFill>
                  <a:schemeClr val="bg1"/>
                </a:solidFill>
              </a:rPr>
              <a:t> – </a:t>
            </a:r>
            <a:r>
              <a:rPr lang="en-US" dirty="0" err="1" smtClean="0">
                <a:solidFill>
                  <a:schemeClr val="bg1"/>
                </a:solidFill>
              </a:rPr>
              <a:t>nehezített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körülmények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Gyűrűk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felhelyezése</a:t>
            </a:r>
            <a:r>
              <a:rPr lang="en-US" dirty="0">
                <a:solidFill>
                  <a:schemeClr val="bg1"/>
                </a:solidFill>
              </a:rPr>
              <a:t> 2 </a:t>
            </a:r>
            <a:r>
              <a:rPr lang="en-US" dirty="0" err="1">
                <a:solidFill>
                  <a:schemeClr val="bg1"/>
                </a:solidFill>
              </a:rPr>
              <a:t>perc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alatt</a:t>
            </a:r>
            <a:r>
              <a:rPr lang="en-US" dirty="0" smtClean="0">
                <a:solidFill>
                  <a:schemeClr val="bg1"/>
                </a:solidFill>
              </a:rPr>
              <a:t> – </a:t>
            </a:r>
            <a:r>
              <a:rPr lang="en-US" dirty="0" err="1" smtClean="0">
                <a:solidFill>
                  <a:schemeClr val="bg1"/>
                </a:solidFill>
              </a:rPr>
              <a:t>szimulátoron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Kép 4" descr="A képen fedett pályás, mérnöki tudomány, Műhely, gép látható&#10;&#10;Automatikusan generált leírás">
            <a:extLst>
              <a:ext uri="{FF2B5EF4-FFF2-40B4-BE49-F238E27FC236}">
                <a16:creationId xmlns:a16="http://schemas.microsoft.com/office/drawing/2014/main" id="{D152B4CC-2286-CD34-FA46-EEAD4EC600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052" y="2049908"/>
            <a:ext cx="4676776" cy="3507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4" descr="A képen fedett pályás, bútorok, padló, kék látható&#10;&#10;Automatikusan generált leírás">
            <a:extLst>
              <a:ext uri="{FF2B5EF4-FFF2-40B4-BE49-F238E27FC236}">
                <a16:creationId xmlns:a16="http://schemas.microsoft.com/office/drawing/2014/main" id="{C2A4A611-9D5B-59CD-699D-591E2FF031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192" r="11835"/>
          <a:stretch/>
        </p:blipFill>
        <p:spPr>
          <a:xfrm>
            <a:off x="5492765" y="82618"/>
            <a:ext cx="3091903" cy="1839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6" descr="A képen Számítógépes játék, Videojáték-szoftver, képernyőkép, Animáció látható&#10;&#10;Automatikusan generált leírás">
            <a:extLst>
              <a:ext uri="{FF2B5EF4-FFF2-40B4-BE49-F238E27FC236}">
                <a16:creationId xmlns:a16="http://schemas.microsoft.com/office/drawing/2014/main" id="{1CD9E517-0A0E-DEDB-AB30-C63851037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521" y="77394"/>
            <a:ext cx="3280307" cy="184517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67"/>
    </mc:Choice>
    <mc:Fallback>
      <p:transition spd="slow" advTm="81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9" name="Kép 3" descr="A képen fedett pályás, gép, személy, Orvosi felszerelés látható&#10;&#10;Automatikusan generált leírás">
            <a:extLst>
              <a:ext uri="{FF2B5EF4-FFF2-40B4-BE49-F238E27FC236}">
                <a16:creationId xmlns:a16="http://schemas.microsoft.com/office/drawing/2014/main" id="{D7A99556-613D-5DF7-5AA8-6B6D649FC3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9"/>
          <a:stretch/>
        </p:blipFill>
        <p:spPr>
          <a:xfrm>
            <a:off x="4032295" y="67254"/>
            <a:ext cx="3731639" cy="1916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4" descr="A képen szöveg, fedett pályás, Számítógép-monitor, Személyi számítógép látható&#10;&#10;Automatikusan generált leírás">
            <a:extLst>
              <a:ext uri="{FF2B5EF4-FFF2-40B4-BE49-F238E27FC236}">
                <a16:creationId xmlns:a16="http://schemas.microsoft.com/office/drawing/2014/main" id="{FF85D94E-4031-D67A-1A0D-DFC98CA8C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1" y="67255"/>
            <a:ext cx="4259792" cy="1916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ím 1"/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/>
          <a:lstStyle/>
          <a:p>
            <a:r>
              <a:rPr lang="en-US" dirty="0" err="1" smtClean="0"/>
              <a:t>Mérés</a:t>
            </a:r>
            <a:r>
              <a:rPr lang="en-US" dirty="0" smtClean="0"/>
              <a:t> </a:t>
            </a:r>
            <a:r>
              <a:rPr lang="en-US" dirty="0" err="1" smtClean="0"/>
              <a:t>menete</a:t>
            </a:r>
            <a:r>
              <a:rPr lang="en-US" dirty="0" smtClean="0"/>
              <a:t>: 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Eszközök</a:t>
            </a:r>
            <a:r>
              <a:rPr lang="en-US" dirty="0" smtClean="0"/>
              <a:t>, </a:t>
            </a:r>
            <a:r>
              <a:rPr lang="en-US" dirty="0" err="1" smtClean="0"/>
              <a:t>módszerek</a:t>
            </a:r>
            <a:endParaRPr lang="hu-HU" dirty="0"/>
          </a:p>
        </p:txBody>
      </p:sp>
      <p:sp>
        <p:nvSpPr>
          <p:cNvPr id="16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Előzetes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kérdőív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alapadatok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Kamerás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testtartáselemzés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Kézmozgáskövetés</a:t>
            </a:r>
            <a:r>
              <a:rPr lang="en-US" dirty="0" smtClean="0">
                <a:solidFill>
                  <a:schemeClr val="bg1"/>
                </a:solidFill>
              </a:rPr>
              <a:t> (RealSense </a:t>
            </a:r>
            <a:r>
              <a:rPr lang="en-US" dirty="0" err="1" smtClean="0">
                <a:solidFill>
                  <a:schemeClr val="bg1"/>
                </a:solidFill>
              </a:rPr>
              <a:t>kamera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ArUco</a:t>
            </a:r>
            <a:r>
              <a:rPr lang="en-US" dirty="0" smtClean="0">
                <a:solidFill>
                  <a:schemeClr val="bg1"/>
                </a:solidFill>
              </a:rPr>
              <a:t> marker, </a:t>
            </a:r>
            <a:r>
              <a:rPr lang="en-US" dirty="0" err="1" smtClean="0">
                <a:solidFill>
                  <a:schemeClr val="bg1"/>
                </a:solidFill>
              </a:rPr>
              <a:t>OpenCV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Modellre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ható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erők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mérése</a:t>
            </a:r>
            <a:r>
              <a:rPr lang="en-US" dirty="0" smtClean="0">
                <a:solidFill>
                  <a:schemeClr val="bg1"/>
                </a:solidFill>
              </a:rPr>
              <a:t> (BARK box-trainer design)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Pulzusmérés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Utólagos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kérdőív</a:t>
            </a:r>
            <a:r>
              <a:rPr lang="en-US" dirty="0" smtClean="0">
                <a:solidFill>
                  <a:schemeClr val="bg1"/>
                </a:solidFill>
              </a:rPr>
              <a:t>: SURG-TLX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7" name="Kép 4" descr="A képen fedett pályás, mérnöki tudomány, Műhely, gép látható&#10;&#10;Automatikusan generált leírás">
            <a:extLst>
              <a:ext uri="{FF2B5EF4-FFF2-40B4-BE49-F238E27FC236}">
                <a16:creationId xmlns:a16="http://schemas.microsoft.com/office/drawing/2014/main" id="{D152B4CC-2286-CD34-FA46-EEAD4EC600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67" y="2064807"/>
            <a:ext cx="4676776" cy="3507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6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94"/>
    </mc:Choice>
    <mc:Fallback xmlns="">
      <p:transition spd="slow" advTm="65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15" name="Cím 1"/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/>
          <a:lstStyle/>
          <a:p>
            <a:r>
              <a:rPr lang="en-US" dirty="0" err="1" smtClean="0"/>
              <a:t>Mérés</a:t>
            </a:r>
            <a:r>
              <a:rPr lang="en-US" dirty="0" smtClean="0"/>
              <a:t> </a:t>
            </a:r>
            <a:r>
              <a:rPr lang="en-US" dirty="0" err="1" smtClean="0"/>
              <a:t>menete</a:t>
            </a:r>
            <a:r>
              <a:rPr lang="en-US" dirty="0" smtClean="0"/>
              <a:t>: 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Számítások</a:t>
            </a:r>
            <a:endParaRPr lang="hu-HU" dirty="0"/>
          </a:p>
        </p:txBody>
      </p:sp>
      <p:sp>
        <p:nvSpPr>
          <p:cNvPr id="16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Adat-szinkornizálás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Stressz-szint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Baevsky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 Stress Index (HRV)</a:t>
            </a:r>
          </a:p>
          <a:p>
            <a:pPr lvl="1"/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Poincaré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plot</a:t>
            </a:r>
          </a:p>
          <a:p>
            <a:r>
              <a:rPr lang="en-US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Kézmozgás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Testtartás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: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r>
              <a:rPr lang="en-US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Stitisztikai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kinematikai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értékek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8" name="Tartalom helye 4" descr="A képen szöveg, Betűtípus, képernyőkép, fehér látható&#10;&#10;Automatikusan generált leírás">
            <a:extLst>
              <a:ext uri="{FF2B5EF4-FFF2-40B4-BE49-F238E27FC236}">
                <a16:creationId xmlns:a16="http://schemas.microsoft.com/office/drawing/2014/main" id="{656276E5-F3EF-F74A-0357-C4587646FF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276" r="26192" b="78511"/>
          <a:stretch/>
        </p:blipFill>
        <p:spPr>
          <a:xfrm>
            <a:off x="5649655" y="465964"/>
            <a:ext cx="3291146" cy="68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4884" y="1534359"/>
            <a:ext cx="4273183" cy="3684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0602" y="1689855"/>
            <a:ext cx="2928790" cy="254610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4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10"/>
    </mc:Choice>
    <mc:Fallback>
      <p:transition spd="slow" advTm="63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15" name="Cím 1"/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/>
          <a:lstStyle/>
          <a:p>
            <a:r>
              <a:rPr lang="en-US" dirty="0" err="1" smtClean="0"/>
              <a:t>Eredmények</a:t>
            </a:r>
            <a:r>
              <a:rPr lang="en-US" dirty="0" smtClean="0"/>
              <a:t>: </a:t>
            </a:r>
            <a:r>
              <a:rPr lang="en-US" dirty="0" err="1" smtClean="0"/>
              <a:t>Stressz-szintek</a:t>
            </a:r>
            <a:endParaRPr lang="hu-HU" dirty="0"/>
          </a:p>
        </p:txBody>
      </p:sp>
      <p:sp>
        <p:nvSpPr>
          <p:cNvPr id="16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Rezidensek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stressz-szintje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kiemelkedő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Feladat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nehezítése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nem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okozott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stressz-szint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emelkedést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9" name="Táblázat 2">
            <a:extLst>
              <a:ext uri="{FF2B5EF4-FFF2-40B4-BE49-F238E27FC236}">
                <a16:creationId xmlns:a16="http://schemas.microsoft.com/office/drawing/2014/main" id="{E41CCA96-8ED8-2645-CA11-2238A90FB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726399"/>
              </p:ext>
            </p:extLst>
          </p:nvPr>
        </p:nvGraphicFramePr>
        <p:xfrm>
          <a:off x="6005331" y="510908"/>
          <a:ext cx="4058622" cy="1946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815">
                  <a:extLst>
                    <a:ext uri="{9D8B030D-6E8A-4147-A177-3AD203B41FA5}">
                      <a16:colId xmlns:a16="http://schemas.microsoft.com/office/drawing/2014/main" val="2423831345"/>
                    </a:ext>
                  </a:extLst>
                </a:gridCol>
                <a:gridCol w="698041">
                  <a:extLst>
                    <a:ext uri="{9D8B030D-6E8A-4147-A177-3AD203B41FA5}">
                      <a16:colId xmlns:a16="http://schemas.microsoft.com/office/drawing/2014/main" val="935709930"/>
                    </a:ext>
                  </a:extLst>
                </a:gridCol>
                <a:gridCol w="715347">
                  <a:extLst>
                    <a:ext uri="{9D8B030D-6E8A-4147-A177-3AD203B41FA5}">
                      <a16:colId xmlns:a16="http://schemas.microsoft.com/office/drawing/2014/main" val="319812085"/>
                    </a:ext>
                  </a:extLst>
                </a:gridCol>
                <a:gridCol w="734008">
                  <a:extLst>
                    <a:ext uri="{9D8B030D-6E8A-4147-A177-3AD203B41FA5}">
                      <a16:colId xmlns:a16="http://schemas.microsoft.com/office/drawing/2014/main" val="1003391430"/>
                    </a:ext>
                  </a:extLst>
                </a:gridCol>
                <a:gridCol w="690411">
                  <a:extLst>
                    <a:ext uri="{9D8B030D-6E8A-4147-A177-3AD203B41FA5}">
                      <a16:colId xmlns:a16="http://schemas.microsoft.com/office/drawing/2014/main" val="151966943"/>
                    </a:ext>
                  </a:extLst>
                </a:gridCol>
              </a:tblGrid>
              <a:tr h="616242">
                <a:tc>
                  <a:txBody>
                    <a:bodyPr/>
                    <a:lstStyle/>
                    <a:p>
                      <a:r>
                        <a:rPr lang="hu-HU" sz="1400" dirty="0"/>
                        <a:t>Feladat száma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565119"/>
                  </a:ext>
                </a:extLst>
              </a:tr>
              <a:tr h="357029">
                <a:tc>
                  <a:txBody>
                    <a:bodyPr/>
                    <a:lstStyle/>
                    <a:p>
                      <a:r>
                        <a:rPr lang="hu-HU" sz="1400" dirty="0"/>
                        <a:t>Hallgatók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296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287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296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310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089831"/>
                  </a:ext>
                </a:extLst>
              </a:tr>
              <a:tr h="357029">
                <a:tc>
                  <a:txBody>
                    <a:bodyPr/>
                    <a:lstStyle/>
                    <a:p>
                      <a:r>
                        <a:rPr lang="hu-HU" sz="1400" dirty="0"/>
                        <a:t>Rezidensek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668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562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671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615594"/>
                  </a:ext>
                </a:extLst>
              </a:tr>
              <a:tr h="616242">
                <a:tc>
                  <a:txBody>
                    <a:bodyPr/>
                    <a:lstStyle/>
                    <a:p>
                      <a:r>
                        <a:rPr lang="hu-HU" sz="1400" dirty="0"/>
                        <a:t>Szakorvos jelöltek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506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505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399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516392"/>
                  </a:ext>
                </a:extLst>
              </a:tr>
            </a:tbl>
          </a:graphicData>
        </a:graphic>
      </p:graphicFrame>
      <p:pic>
        <p:nvPicPr>
          <p:cNvPr id="11" name="Kép 17" descr="A képen szöveg, képernyőkép, képernyő, diagram látható&#10;&#10;Automatikusan generált leírás">
            <a:extLst>
              <a:ext uri="{FF2B5EF4-FFF2-40B4-BE49-F238E27FC236}">
                <a16:creationId xmlns:a16="http://schemas.microsoft.com/office/drawing/2014/main" id="{3E0C51B5-2712-AA66-4B21-81994005F8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19" y="3323386"/>
            <a:ext cx="2880884" cy="2160663"/>
          </a:xfrm>
          <a:prstGeom prst="rect">
            <a:avLst/>
          </a:prstGeom>
        </p:spPr>
      </p:pic>
      <p:pic>
        <p:nvPicPr>
          <p:cNvPr id="12" name="Kép 19" descr="A képen szöveg, képernyőkép, diagram, képernyő látható&#10;&#10;Automatikusan generált leírás">
            <a:extLst>
              <a:ext uri="{FF2B5EF4-FFF2-40B4-BE49-F238E27FC236}">
                <a16:creationId xmlns:a16="http://schemas.microsoft.com/office/drawing/2014/main" id="{63EF106C-7629-AC19-8667-DE7EB6717C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61" y="3323385"/>
            <a:ext cx="2880884" cy="2160663"/>
          </a:xfrm>
          <a:prstGeom prst="rect">
            <a:avLst/>
          </a:prstGeom>
        </p:spPr>
      </p:pic>
      <p:pic>
        <p:nvPicPr>
          <p:cNvPr id="13" name="Kép 21" descr="A képen szöveg, képernyőkép, képernyő, diagram látható&#10;&#10;Automatikusan generált leírás">
            <a:extLst>
              <a:ext uri="{FF2B5EF4-FFF2-40B4-BE49-F238E27FC236}">
                <a16:creationId xmlns:a16="http://schemas.microsoft.com/office/drawing/2014/main" id="{F5D11861-814F-4CDE-05CA-8FFC9F4362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203" y="3323385"/>
            <a:ext cx="2880884" cy="21606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50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70"/>
    </mc:Choice>
    <mc:Fallback>
      <p:transition spd="slow" advTm="71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15" name="Cím 1"/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/>
          <a:lstStyle/>
          <a:p>
            <a:r>
              <a:rPr lang="en-US" dirty="0" err="1" smtClean="0"/>
              <a:t>Eredmények</a:t>
            </a:r>
            <a:r>
              <a:rPr lang="en-US" dirty="0" smtClean="0"/>
              <a:t>: </a:t>
            </a:r>
            <a:r>
              <a:rPr lang="en-US" dirty="0" err="1" smtClean="0"/>
              <a:t>Korrelációk</a:t>
            </a:r>
            <a:endParaRPr lang="hu-HU" dirty="0"/>
          </a:p>
        </p:txBody>
      </p:sp>
      <p:sp>
        <p:nvSpPr>
          <p:cNvPr id="16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Kézmozgás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287338">
              <a:buNone/>
            </a:pPr>
            <a:r>
              <a:rPr lang="en-US" dirty="0" smtClean="0">
                <a:solidFill>
                  <a:schemeClr val="bg1"/>
                </a:solidFill>
              </a:rPr>
              <a:t>+ </a:t>
            </a:r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dirty="0" err="1" smtClean="0">
                <a:solidFill>
                  <a:schemeClr val="bg1"/>
                </a:solidFill>
              </a:rPr>
              <a:t>em-domináns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kéz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mozgástartomány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szórás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287338">
              <a:buNone/>
            </a:pP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 err="1" smtClean="0">
                <a:solidFill>
                  <a:schemeClr val="bg1"/>
                </a:solidFill>
              </a:rPr>
              <a:t>Domináns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kéz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megtett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út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Kérdőívek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287338">
              <a:buNone/>
            </a:pPr>
            <a:r>
              <a:rPr lang="en-US" dirty="0" smtClean="0">
                <a:solidFill>
                  <a:schemeClr val="bg1"/>
                </a:solidFill>
              </a:rPr>
              <a:t>+ </a:t>
            </a:r>
            <a:r>
              <a:rPr lang="en-US" dirty="0" err="1" smtClean="0">
                <a:solidFill>
                  <a:schemeClr val="bg1"/>
                </a:solidFill>
              </a:rPr>
              <a:t>Fizikai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fáradás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287338">
              <a:buNone/>
            </a:pPr>
            <a:r>
              <a:rPr lang="en-US" dirty="0" smtClean="0">
                <a:solidFill>
                  <a:schemeClr val="bg1"/>
                </a:solidFill>
              </a:rPr>
              <a:t>+ </a:t>
            </a:r>
            <a:r>
              <a:rPr lang="en-US" dirty="0" err="1" smtClean="0">
                <a:solidFill>
                  <a:schemeClr val="bg1"/>
                </a:solidFill>
              </a:rPr>
              <a:t>Zavaró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körülmények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287338">
              <a:buNone/>
            </a:pP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 err="1" smtClean="0">
                <a:solidFill>
                  <a:schemeClr val="bg1"/>
                </a:solidFill>
              </a:rPr>
              <a:t>Gyűrűelejtések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száma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(!)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Testtartással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nincs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összefüggés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615" y="149352"/>
            <a:ext cx="6366293" cy="507458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2688" y="6022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0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44"/>
    </mc:Choice>
    <mc:Fallback>
      <p:transition spd="slow" advTm="111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15" name="Cím 1"/>
          <p:cNvSpPr>
            <a:spLocks noGrp="1"/>
          </p:cNvSpPr>
          <p:nvPr>
            <p:ph type="title"/>
          </p:nvPr>
        </p:nvSpPr>
        <p:spPr>
          <a:xfrm>
            <a:off x="499745" y="1150778"/>
            <a:ext cx="11212830" cy="1012031"/>
          </a:xfrm>
        </p:spPr>
        <p:txBody>
          <a:bodyPr/>
          <a:lstStyle/>
          <a:p>
            <a:r>
              <a:rPr lang="en-US" dirty="0" err="1" smtClean="0"/>
              <a:t>Következtetések</a:t>
            </a:r>
            <a:endParaRPr lang="hu-HU" dirty="0"/>
          </a:p>
        </p:txBody>
      </p:sp>
      <p:sp>
        <p:nvSpPr>
          <p:cNvPr id="16" name="Szöveg helye 2"/>
          <p:cNvSpPr>
            <a:spLocks noGrp="1"/>
          </p:cNvSpPr>
          <p:nvPr>
            <p:ph type="body" sz="quarter" idx="13"/>
          </p:nvPr>
        </p:nvSpPr>
        <p:spPr>
          <a:xfrm>
            <a:off x="499745" y="2044830"/>
            <a:ext cx="7215187" cy="37084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Módszertan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alkalmasnak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tűnik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stressz-szint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és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ergonómia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hatásainak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elemzésére</a:t>
            </a:r>
            <a:r>
              <a:rPr lang="en-US" dirty="0">
                <a:solidFill>
                  <a:schemeClr val="bg1"/>
                </a:solidFill>
              </a:rPr>
              <a:t>: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Kézmozgás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paramétereit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érdemes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vizsgálni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Testtartás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nem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változik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Szimuláció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és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valós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feladat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között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minimális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különbség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Új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generációnak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természetesebb</a:t>
            </a:r>
            <a:r>
              <a:rPr lang="en-US" dirty="0" smtClean="0">
                <a:solidFill>
                  <a:schemeClr val="bg1"/>
                </a:solidFill>
              </a:rPr>
              <a:t> a robot (</a:t>
            </a:r>
            <a:r>
              <a:rPr lang="en-US" dirty="0" err="1" smtClean="0">
                <a:solidFill>
                  <a:schemeClr val="bg1"/>
                </a:solidFill>
              </a:rPr>
              <a:t>konzol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  <a:r>
              <a:rPr lang="en-US" dirty="0" err="1" smtClean="0">
                <a:solidFill>
                  <a:schemeClr val="bg1"/>
                </a:solidFill>
              </a:rPr>
              <a:t>használata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Tervek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lvl="1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2. </a:t>
            </a:r>
            <a:r>
              <a:rPr lang="en-US" dirty="0" err="1">
                <a:solidFill>
                  <a:schemeClr val="bg1"/>
                </a:solidFill>
              </a:rPr>
              <a:t>mérés</a:t>
            </a:r>
            <a:r>
              <a:rPr lang="en-US" dirty="0">
                <a:solidFill>
                  <a:schemeClr val="bg1"/>
                </a:solidFill>
              </a:rPr>
              <a:t>: Robot-</a:t>
            </a:r>
            <a:r>
              <a:rPr lang="en-US" dirty="0" err="1">
                <a:solidFill>
                  <a:schemeClr val="bg1"/>
                </a:solidFill>
              </a:rPr>
              <a:t>asszisztált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sebészet</a:t>
            </a:r>
            <a:r>
              <a:rPr lang="en-US" dirty="0">
                <a:solidFill>
                  <a:schemeClr val="bg1"/>
                </a:solidFill>
              </a:rPr>
              <a:t> vs. </a:t>
            </a:r>
            <a:r>
              <a:rPr lang="en-US" dirty="0" err="1">
                <a:solidFill>
                  <a:schemeClr val="bg1"/>
                </a:solidFill>
              </a:rPr>
              <a:t>laparoszkópia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dirty="0" err="1">
                <a:solidFill>
                  <a:schemeClr val="bg1"/>
                </a:solidFill>
              </a:rPr>
              <a:t>Robotsebészek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bevonása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dirty="0" err="1">
                <a:solidFill>
                  <a:schemeClr val="bg1"/>
                </a:solidFill>
              </a:rPr>
              <a:t>Hosszabb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mérések</a:t>
            </a: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14677" y="443595"/>
            <a:ext cx="421020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Saját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Munka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742950" lvl="1" indent="-285750"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Metodológia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kidolgozása</a:t>
            </a: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Kézmozgáskövetés</a:t>
            </a:r>
            <a:r>
              <a:rPr lang="en-US" dirty="0" smtClean="0">
                <a:solidFill>
                  <a:schemeClr val="bg1"/>
                </a:solidFill>
              </a:rPr>
              <a:t> (HW, SW)</a:t>
            </a:r>
          </a:p>
          <a:p>
            <a:pPr marL="742950" lvl="1" indent="-285750"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Adatszinkronizálás</a:t>
            </a: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Statisztikai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és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kinematikai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paraméterek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marL="742950" lvl="1" indent="-285750"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Stressz</a:t>
            </a:r>
            <a:r>
              <a:rPr lang="en-US" dirty="0" smtClean="0">
                <a:solidFill>
                  <a:schemeClr val="bg1"/>
                </a:solidFill>
              </a:rPr>
              <a:t> index </a:t>
            </a:r>
            <a:r>
              <a:rPr lang="en-US" dirty="0" err="1" smtClean="0">
                <a:solidFill>
                  <a:schemeClr val="bg1"/>
                </a:solidFill>
              </a:rPr>
              <a:t>számítás</a:t>
            </a: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Korreláció-analízis</a:t>
            </a: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Projekt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menedzsment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0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90"/>
    </mc:Choice>
    <mc:Fallback>
      <p:transition spd="slow" advTm="8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546</TotalTime>
  <Words>365</Words>
  <Application>Microsoft Office PowerPoint</Application>
  <PresentationFormat>Widescreen</PresentationFormat>
  <Paragraphs>103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Calibri</vt:lpstr>
      <vt:lpstr>Open Sans</vt:lpstr>
      <vt:lpstr>Open Sans Light</vt:lpstr>
      <vt:lpstr>System Font Regular</vt:lpstr>
      <vt:lpstr>Wingdings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Stressz-szint és ergonómia hatásainak vizsgálata robot-asszisztált sebészetben</vt:lpstr>
      <vt:lpstr>Robot-asszisztált sebészet (da Vinci Robot)</vt:lpstr>
      <vt:lpstr>Kutatási célok</vt:lpstr>
      <vt:lpstr>Mérés menete:  feladatok</vt:lpstr>
      <vt:lpstr>Mérés menete:  Eszközök, módszerek</vt:lpstr>
      <vt:lpstr>Mérés menete:  Számítások</vt:lpstr>
      <vt:lpstr>Eredmények: Stressz-szintek</vt:lpstr>
      <vt:lpstr>Eredmények: Korrelációk</vt:lpstr>
      <vt:lpstr>Következtetések</vt:lpstr>
      <vt:lpstr>Disszemináció: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Takács Kristóf</cp:lastModifiedBy>
  <cp:revision>26</cp:revision>
  <dcterms:created xsi:type="dcterms:W3CDTF">2020-09-22T13:16:24Z</dcterms:created>
  <dcterms:modified xsi:type="dcterms:W3CDTF">2024-05-29T20:15:34Z</dcterms:modified>
</cp:coreProperties>
</file>