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6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11" r:id="rId3"/>
    <p:sldMasterId id="2147483726" r:id="rId4"/>
    <p:sldMasterId id="2147483743" r:id="rId5"/>
    <p:sldMasterId id="2147483762" r:id="rId6"/>
    <p:sldMasterId id="2147483778" r:id="rId7"/>
  </p:sldMasterIdLst>
  <p:notesMasterIdLst>
    <p:notesMasterId r:id="rId19"/>
  </p:notesMasterIdLst>
  <p:sldIdLst>
    <p:sldId id="256" r:id="rId8"/>
    <p:sldId id="264" r:id="rId9"/>
    <p:sldId id="265" r:id="rId10"/>
    <p:sldId id="267" r:id="rId11"/>
    <p:sldId id="266" r:id="rId12"/>
    <p:sldId id="272" r:id="rId13"/>
    <p:sldId id="273" r:id="rId14"/>
    <p:sldId id="275" r:id="rId15"/>
    <p:sldId id="274" r:id="rId16"/>
    <p:sldId id="276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E5CB"/>
    <a:srgbClr val="FF0000"/>
    <a:srgbClr val="001F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6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16F70-7E62-4472-B209-AC57B0F75A5B}" type="datetimeFigureOut">
              <a:rPr lang="hu-HU" smtClean="0"/>
              <a:t>2024. 05. 23.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913DBF-CB09-4847-ADCA-8E0E05826D8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061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351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EE5F48-7E9E-3344-95A6-888280517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F70779-D3A3-3F42-B1A3-2A64CC15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4DA728C8-7909-7349-AF65-927D93833B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1511943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31141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71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10473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75253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34328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427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4916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817593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06093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4288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030408-977E-D047-99A9-EF2FB63037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F723265-71EE-1044-933D-610CE9DD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4E90D23-247A-EE46-8AC0-0876ABD7037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68514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2024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426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58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277654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246695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9011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6231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979047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0740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EB594C-28EC-D24F-B2E5-3A157560B5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40FC90-3A93-CC4F-BDBD-612B4698F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AFCAAE3A-B1BE-E545-9E1E-1408EE6711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28281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386215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1884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464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4744189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945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94165290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01897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4093704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9169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4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FC5EAA2-9B6A-E64A-8911-60ED04B45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4820C9-8081-0D4C-BC75-9F8EAD16AA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5425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99654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72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2024. 05. 23.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563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822586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3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2F6CFDB0-C6A3-4642-9ABE-6AF9116CAA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977592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B3649443-DE97-A345-9372-BFD55CF20F0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295893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360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AACC7AA-CA6B-8844-B0B5-7A591F1AE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96025" y="2457450"/>
            <a:ext cx="5416550" cy="3708400"/>
          </a:xfrm>
          <a:prstGeom prst="rect">
            <a:avLst/>
          </a:prstGeom>
        </p:spPr>
        <p:txBody>
          <a:bodyPr/>
          <a:lstStyle>
            <a:lvl1pPr marL="227013" indent="-227013">
              <a:buFont typeface="Arial" panose="020B0604020202020204" pitchFamily="34" charset="0"/>
              <a:buChar char="•"/>
              <a:tabLst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06400" indent="-179388">
              <a:buFont typeface="System Font Regular"/>
              <a:buChar char="−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FEA123C-DA4F-C34C-89AC-82D083FCB4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9E42308-C415-BF4C-B9D2-0C85E64A8B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46119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EEA2910B-2D1C-7D45-8F95-5E9B3C868C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86069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C1143C3C-52B9-A947-8BCA-B29F0A0725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75F3DFE-DFCB-1D4A-B094-B28023281E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6025" y="1260475"/>
            <a:ext cx="5400675" cy="1035050"/>
          </a:xfrm>
          <a:prstGeom prst="rect">
            <a:avLst/>
          </a:prstGeom>
        </p:spPr>
        <p:txBody>
          <a:bodyPr/>
          <a:lstStyle>
            <a:lvl1pPr marL="12700" indent="0">
              <a:lnSpc>
                <a:spcPct val="100000"/>
              </a:lnSpc>
              <a:spcBef>
                <a:spcPts val="0"/>
              </a:spcBef>
              <a:buFontTx/>
              <a:buNone/>
              <a:tabLst/>
              <a:defRPr sz="320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2pPr>
            <a:lvl3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3pPr>
            <a:lvl4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4pPr>
            <a:lvl5pPr indent="0">
              <a:lnSpc>
                <a:spcPct val="100000"/>
              </a:lnSpc>
              <a:spcBef>
                <a:spcPts val="0"/>
              </a:spcBef>
              <a:buFontTx/>
              <a:buNone/>
              <a:defRPr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75156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F44393-3C59-C441-887A-DAAB726EA6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1260475"/>
            <a:ext cx="5437187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51130D81-4595-FB40-8DF0-C67291BD71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52532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27CDFBE-C7DA-5D45-9470-443262647D1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4923" y="1260475"/>
            <a:ext cx="5421690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CC20A9F-4B68-FB47-B6BA-A6EAA29FC9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D57DFF3-BD6A-2746-BD0D-7303220D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636" y="1270648"/>
            <a:ext cx="5409069" cy="102487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575137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63F9E9D-3034-8345-837C-D9589E54C8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54739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EC3EE40-8A73-1B41-9CC1-66E8FFC64E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97712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E595CA-2A3E-994F-B8BF-D3169A936B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D0BA7932-8483-2A43-81FA-5BB458D6A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60413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5388" y="2457450"/>
            <a:ext cx="5421312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7CCC7506-CF33-3747-B567-8E21C55980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7479232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5416868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65839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A8EC4AB-973D-1444-B4E7-831480B415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0886" y="1260475"/>
            <a:ext cx="5421312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059D531-7DBA-7C4E-8AE6-5481CF068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58200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C7C1BC3-E15F-D34B-BD28-F312B456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79759E2-B98B-5C46-9D45-1A01AB96D6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0553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2457450"/>
            <a:ext cx="5437188" cy="37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075E847A-C026-4942-8745-18C8E58C75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33880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6023" y="1284128"/>
            <a:ext cx="5416551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BC7E8FE4-121E-9546-B577-65BEB25FA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87636" y="2458902"/>
            <a:ext cx="5416550" cy="3708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223838" indent="-215900">
              <a:buFont typeface="Arial" panose="020B0604020202020204" pitchFamily="34" charset="0"/>
              <a:buChar char="•"/>
              <a:tabLst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674688" indent="-179388">
              <a:buFont typeface="System Font Regular"/>
              <a:buChar char="-"/>
              <a:tabLst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371600" indent="0">
              <a:buFontTx/>
              <a:buNone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828800" indent="0">
              <a:buFontTx/>
              <a:buNone/>
              <a:defRPr lang="hu-HU" sz="2000" b="0" i="0" kern="1200" dirty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FDB1B5-E5C8-A443-B84F-11E62C7B764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79425" y="1260475"/>
            <a:ext cx="5437188" cy="4905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C720B8B-49C2-1847-9D7B-781B1B4FA7E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067682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54350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2536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2088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24630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189024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45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678021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29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124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901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3915295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805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81124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4023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04424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6349567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8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5573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2240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039868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03125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5925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847930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444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9513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2445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29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69139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824991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28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E95B7F-ECB4-6248-A0A2-F62D6AC5FF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4398599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61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5139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6389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382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99094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B0C5-B805-F649-8645-356758039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45" y="1284128"/>
            <a:ext cx="11212830" cy="1012031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AD9CE-66F6-B248-B2BE-7BEC68C7B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5662" y="6356350"/>
            <a:ext cx="681043" cy="365125"/>
          </a:xfrm>
        </p:spPr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C5E3F4-39E5-444C-879C-C3E675983E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11212512" cy="3708400"/>
          </a:xfrm>
          <a:prstGeom prst="rect">
            <a:avLst/>
          </a:prstGeom>
        </p:spPr>
        <p:txBody>
          <a:bodyPr/>
          <a:lstStyle>
            <a:lvl1pPr>
              <a:defRPr lang="en-GB" sz="20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GB" sz="18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lang="en-GB" sz="1600" b="0" i="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</a:lstStyle>
          <a:p>
            <a:pPr marL="0" lvl="0" indent="0">
              <a:buFontTx/>
              <a:buNone/>
            </a:pPr>
            <a:r>
              <a:rPr lang="hu-HU"/>
              <a:t>Mintaszöveg szerkesztése</a:t>
            </a:r>
          </a:p>
          <a:p>
            <a:pPr marL="0" lvl="1" indent="0">
              <a:buFontTx/>
              <a:buNone/>
            </a:pPr>
            <a:r>
              <a:rPr lang="hu-HU"/>
              <a:t>Második szint</a:t>
            </a:r>
          </a:p>
          <a:p>
            <a:pPr marL="0" lvl="2" indent="0">
              <a:buFontTx/>
              <a:buNone/>
            </a:pPr>
            <a:r>
              <a:rPr lang="hu-HU"/>
              <a:t>Harmadik szint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4DF1382-D6FC-5044-98A9-B8B1C3193E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6356350"/>
            <a:ext cx="10348912" cy="3651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1pPr>
            <a:lvl2pPr marL="4572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2pPr>
            <a:lvl3pPr marL="9144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3pPr>
            <a:lvl4pPr marL="1371600" indent="0">
              <a:lnSpc>
                <a:spcPct val="100000"/>
              </a:lnSpc>
              <a:spcBef>
                <a:spcPts val="0"/>
              </a:spcBef>
              <a:buFontTx/>
              <a:buNone/>
              <a:defRPr sz="1000">
                <a:solidFill>
                  <a:srgbClr val="151F39"/>
                </a:solidFill>
              </a:defRPr>
            </a:lvl4pPr>
            <a:lvl5pPr marL="1828800" indent="0">
              <a:buFontTx/>
              <a:buNone/>
              <a:defRPr sz="1050">
                <a:solidFill>
                  <a:srgbClr val="151F39"/>
                </a:solidFill>
              </a:defRPr>
            </a:lvl5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239472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343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64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75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02359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8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03D028F-85E4-8C48-BB8B-072AE25016E1}"/>
              </a:ext>
            </a:extLst>
          </p:cNvPr>
          <p:cNvSpPr txBox="1">
            <a:spLocks/>
          </p:cNvSpPr>
          <p:nvPr userDrawn="1"/>
        </p:nvSpPr>
        <p:spPr>
          <a:xfrm>
            <a:off x="838200" y="3859451"/>
            <a:ext cx="10515600" cy="556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sz="3200" b="0" i="0" dirty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30052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75484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42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267190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001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15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82B184-CC21-C745-A6DA-72AAACC9E5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39586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3082688-62D6-444E-B064-323A5DC8CB8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solidFill>
                  <a:srgbClr val="151F39"/>
                </a:solidFill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49983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405759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ED13265F-B3AB-F045-A99A-7F22CFB6138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41906" y="15240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710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EEA8C6C6-6CC0-2949-B37A-1713BFD91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1E61ECE-DD11-434A-BFC5-CC3EAAD56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4E56921-ED46-5D4F-AA8E-D9DFBBDB56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091BFEA-2E6F-3C48-B971-A2D4052923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6432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8334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1992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040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1DBF87-7255-594B-B8D5-7346664AC2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85479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A34F64-341C-8C48-AB77-8A949DA1BBBA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5" name="Text Placeholder 17">
            <a:extLst>
              <a:ext uri="{FF2B5EF4-FFF2-40B4-BE49-F238E27FC236}">
                <a16:creationId xmlns:a16="http://schemas.microsoft.com/office/drawing/2014/main" id="{17D5CDA5-3A53-5E46-A290-DF842A007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D599F495-558F-9649-98B4-9F3CA9A8D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AE1DD68F-DA22-9C49-8064-CEC7C15FE9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15898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8348" y="806583"/>
            <a:ext cx="5118370" cy="556101"/>
          </a:xfrm>
        </p:spPr>
        <p:txBody>
          <a:bodyPr>
            <a:normAutofit/>
          </a:bodyPr>
          <a:lstStyle>
            <a:lvl1pPr algn="r"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770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BDE6A3-B10C-404C-BF18-0CEA514C730B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E464B05-4D02-4A4D-9267-0541C0FD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E7C5F65-E688-C44D-B885-54F94A8788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D50DA09-5E37-6E42-89A9-4C14752908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38D02627-B6B2-DB44-915E-A33E4A4D2E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55422175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4F8D7F-90CE-8F40-ABFC-EA424E71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0950"/>
            <a:ext cx="10515600" cy="55610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CDCE40-0EC3-1F4C-9FE1-6A8824F99F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808779"/>
            <a:ext cx="10515600" cy="488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56791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1771B3-2B9D-8048-B51F-9405C1A5D1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6661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CB67C13-785A-0946-98A3-B12917A2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747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72EDBD-51F8-B943-9EA9-8241793D7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50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D9936037-E322-B849-8DB6-B5BAADE0BF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048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259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9506" y="0"/>
            <a:ext cx="8602494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0F55F91-E516-2F42-AECB-A2C9794DB3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9074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B77D0DC0-C86F-4C48-8D70-895CCE67EB2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602663" y="0"/>
            <a:ext cx="3589337" cy="6858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4D521-68E2-C749-A9F2-60A3C2607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C526D04-089F-244B-A268-711014C0541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64081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3836EB-766A-534F-BC98-A335FAD9B5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F10F20-35A6-ED40-9E2D-1BA07143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DB11E014-B156-CD4D-B9F4-89FEC375B5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083206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23FE367-E037-BC42-88CF-F795B875B73A}"/>
              </a:ext>
            </a:extLst>
          </p:cNvPr>
          <p:cNvSpPr/>
          <p:nvPr userDrawn="1"/>
        </p:nvSpPr>
        <p:spPr>
          <a:xfrm>
            <a:off x="8602494" y="0"/>
            <a:ext cx="3589506" cy="6858000"/>
          </a:xfrm>
          <a:prstGeom prst="rect">
            <a:avLst/>
          </a:prstGeom>
          <a:solidFill>
            <a:srgbClr val="9AD1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BF7A55-9880-3C43-B0CB-B0B25AAE04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209797" y="2811145"/>
            <a:ext cx="2374900" cy="123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rgbClr val="151F39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3410C58-1586-BA41-83F6-2A9D940C9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2C0782F-43EC-1642-8533-41A1B40849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8799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4038064-8CB6-2444-A59C-0493416AF9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8BB0511D-F4E3-EB4D-9398-BC16C61CCA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3429000"/>
            <a:ext cx="6099048" cy="3429000"/>
          </a:xfrm>
          <a:prstGeom prst="rect">
            <a:avLst/>
          </a:prstGeom>
          <a:pattFill prst="solidDmnd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hu-HU"/>
              <a:t>Kép beszúrásához kattintson az ikonra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3B22455-15EF-9F4A-8944-649986A06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1780"/>
            <a:ext cx="4495800" cy="123444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B78C12-7B56-EB47-8169-D4C23F005A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126959"/>
            <a:ext cx="4495800" cy="847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0" i="0">
                <a:latin typeface="Open Sans Light" panose="020B0606030504020204" pitchFamily="34" charset="0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22409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2521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F86274-631A-A049-82B8-538E67B8221C}"/>
              </a:ext>
            </a:extLst>
          </p:cNvPr>
          <p:cNvSpPr/>
          <p:nvPr userDrawn="1"/>
        </p:nvSpPr>
        <p:spPr>
          <a:xfrm>
            <a:off x="0" y="6156960"/>
            <a:ext cx="12192000" cy="7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77D49C4-A45D-644B-AD2B-6EAFFDE1B1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6373383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FC6DBA27-BAB5-D54C-A3FF-2FAC923232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55241" y="6373382"/>
            <a:ext cx="2281518" cy="2681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653D0B01-4F09-DE4A-B06A-AC8D63989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72282" y="6363519"/>
            <a:ext cx="2281518" cy="2681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215585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BE502-E6F3-4444-87C9-A65E26F2B2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43810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828866-35B6-914A-B5A9-66E613168C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67722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BB4A01-0ECA-DD4F-A09C-3173A65A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43810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F074BC-6EDF-0944-8B3C-7AE6E80734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67722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9482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C43AB-7C91-2C44-A6E8-FB516DF33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6B77-3FC3-A04F-9C6A-B25B169093BF}" type="datetimeFigureOut">
              <a:rPr lang="en-US" smtClean="0"/>
              <a:t>5/23/2024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BEEA50-37C6-504C-8E89-238830200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9E83E-2118-7D46-A2B7-564DD366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5ACF1-2035-ED44-A2A6-3FD409EE1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3645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FAAF8-81DF-4CAA-BF2F-0E25C3CDF8C1}" type="datetimeFigureOut">
              <a:rPr lang="hu-HU" smtClean="0"/>
              <a:t>2024. 05. 23.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1191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emf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image" Target="../media/image2.emf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3DDFAAF8-81DF-4CAA-BF2F-0E25C3CDF8C1}" type="datetimeFigureOut">
              <a:rPr lang="hu-HU" smtClean="0"/>
              <a:t>2024. 05. 23.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98A0D32D-A14F-42F2-B454-1C2D7F8DC866}" type="slidenum">
              <a:rPr lang="hu-HU" smtClean="0"/>
              <a:t>‹#›</a:t>
            </a:fld>
            <a:endParaRPr lang="hu-H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903C85-69BE-E743-BB5D-297DC90D373D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3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42" r:id="rId18"/>
    <p:sldLayoutId id="214748379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25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41" r:id="rId15"/>
    <p:sldLayoutId id="21474837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77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51F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18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CAF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C45AA-1AE1-EF42-B8AA-C1BE170CF5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3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9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AD1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38E1F3-57A4-974B-A247-1B459E35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79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Minta</a:t>
            </a:r>
            <a:r>
              <a:rPr lang="en-US" dirty="0"/>
              <a:t> </a:t>
            </a:r>
            <a:r>
              <a:rPr lang="hu-HU" dirty="0"/>
              <a:t>Cím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3C24C3-A5B2-274A-A455-F541304AFD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26F46B77-3FC3-A04F-9C6A-B25B169093BF}" type="datetimeFigureOut">
              <a:rPr lang="en-US" smtClean="0"/>
              <a:pPr/>
              <a:t>5/23/2024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70234-2A1C-6C42-9BEC-FE38847B0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DE95E1-C8FC-3144-845B-25603A5E2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1E5ACF1-2035-ED44-A2A6-3FD409EE1DA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E593CD-AD13-FC40-9134-AFE14BE8B96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414" y="633173"/>
            <a:ext cx="1822107" cy="50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1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151F39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>Auxetikus méhsejt lattice tulajdonság javítása geometriai módosításokkal 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Újszerű kitöltött csillapító lattice szerkezet vizsgálata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B7CC02B7-1D19-EE8C-58D1-602964CFA9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31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43CA9E8-E9B8-899C-B160-C6F076159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9272" y="45736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1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5"/>
    </mc:Choice>
    <mc:Fallback xmlns="">
      <p:transition spd="slow" advTm="12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1016650"/>
            <a:ext cx="11212830" cy="1012031"/>
          </a:xfrm>
        </p:spPr>
        <p:txBody>
          <a:bodyPr/>
          <a:lstStyle/>
          <a:p>
            <a:r>
              <a:rPr lang="hu-HU" dirty="0"/>
              <a:t>Összegzés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C2C19EC5-E6FA-69F8-4B0D-1CEA28D368E1}"/>
              </a:ext>
            </a:extLst>
          </p:cNvPr>
          <p:cNvSpPr/>
          <p:nvPr/>
        </p:nvSpPr>
        <p:spPr>
          <a:xfrm>
            <a:off x="576452" y="1770379"/>
            <a:ext cx="3479177" cy="3997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</a:rPr>
              <a:t>Kettősen homorú szerkezet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AB22BF4B-D3BC-4FC2-D235-5EC080E0FB69}"/>
              </a:ext>
            </a:extLst>
          </p:cNvPr>
          <p:cNvSpPr/>
          <p:nvPr/>
        </p:nvSpPr>
        <p:spPr>
          <a:xfrm>
            <a:off x="6256646" y="1770379"/>
            <a:ext cx="3479177" cy="3997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000" b="1" dirty="0">
                <a:solidFill>
                  <a:schemeClr val="bg1"/>
                </a:solidFill>
              </a:rPr>
              <a:t>Szilikon alapú kitöltés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id="{CAE2CE06-190D-E953-37FD-3BDF5318A046}"/>
              </a:ext>
            </a:extLst>
          </p:cNvPr>
          <p:cNvSpPr/>
          <p:nvPr/>
        </p:nvSpPr>
        <p:spPr>
          <a:xfrm>
            <a:off x="4238832" y="5125889"/>
            <a:ext cx="3479177" cy="46353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2400" b="1" dirty="0">
                <a:solidFill>
                  <a:schemeClr val="bg1"/>
                </a:solidFill>
              </a:rPr>
              <a:t>Eredményes fejlesztések</a:t>
            </a:r>
          </a:p>
        </p:txBody>
      </p:sp>
      <p:sp>
        <p:nvSpPr>
          <p:cNvPr id="9" name="Szöveg helye 2">
            <a:extLst>
              <a:ext uri="{FF2B5EF4-FFF2-40B4-BE49-F238E27FC236}">
                <a16:creationId xmlns:a16="http://schemas.microsoft.com/office/drawing/2014/main" id="{4DE3675A-D75D-FFCA-2807-0E6E945B420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452" y="2323118"/>
            <a:ext cx="4743740" cy="2295751"/>
          </a:xfrm>
        </p:spPr>
        <p:txBody>
          <a:bodyPr/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Egyszerű geometriai módosítás – jelentős javulás a mechanikai tulajdonságok terén </a:t>
            </a:r>
          </a:p>
          <a:p>
            <a:pPr algn="just"/>
            <a:r>
              <a:rPr lang="hu-HU" dirty="0">
                <a:solidFill>
                  <a:schemeClr val="bg1"/>
                </a:solidFill>
              </a:rPr>
              <a:t>A kihajlás elkerülhető</a:t>
            </a:r>
          </a:p>
          <a:p>
            <a:pPr algn="just"/>
            <a:r>
              <a:rPr lang="hu-HU" dirty="0">
                <a:solidFill>
                  <a:schemeClr val="bg1"/>
                </a:solidFill>
              </a:rPr>
              <a:t>Paraméterek mentén állítható tulajdonságok</a:t>
            </a:r>
          </a:p>
        </p:txBody>
      </p:sp>
      <p:sp>
        <p:nvSpPr>
          <p:cNvPr id="10" name="Szöveg helye 2">
            <a:extLst>
              <a:ext uri="{FF2B5EF4-FFF2-40B4-BE49-F238E27FC236}">
                <a16:creationId xmlns:a16="http://schemas.microsoft.com/office/drawing/2014/main" id="{15B528E6-894E-2849-2603-C3BEFF6BDA70}"/>
              </a:ext>
            </a:extLst>
          </p:cNvPr>
          <p:cNvSpPr txBox="1">
            <a:spLocks/>
          </p:cNvSpPr>
          <p:nvPr/>
        </p:nvSpPr>
        <p:spPr>
          <a:xfrm>
            <a:off x="6198362" y="2170097"/>
            <a:ext cx="4752000" cy="21318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hu-HU" dirty="0">
                <a:solidFill>
                  <a:schemeClr val="bg1"/>
                </a:solidFill>
              </a:rPr>
              <a:t>Jelentős (közel háromszoros) növekedés energia felvevő kapacitásban</a:t>
            </a:r>
          </a:p>
          <a:p>
            <a:pPr algn="just"/>
            <a:r>
              <a:rPr lang="hu-HU" dirty="0">
                <a:solidFill>
                  <a:schemeClr val="bg1"/>
                </a:solidFill>
              </a:rPr>
              <a:t>Kettős energia felvevő karakterisztikájuk miatt kiválóan alkalmasak ütközési energia felvételre.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0B217C2-3F42-A717-3549-69A73F9A8A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978" y="722213"/>
            <a:ext cx="1719313" cy="1447884"/>
          </a:xfrm>
          <a:prstGeom prst="rect">
            <a:avLst/>
          </a:prstGeom>
        </p:spPr>
      </p:pic>
      <p:pic>
        <p:nvPicPr>
          <p:cNvPr id="13" name="Kép 12" descr="A képen szerszám látható&#10;&#10;Automatikusan generált leírás">
            <a:extLst>
              <a:ext uri="{FF2B5EF4-FFF2-40B4-BE49-F238E27FC236}">
                <a16:creationId xmlns:a16="http://schemas.microsoft.com/office/drawing/2014/main" id="{029C12AD-A4EA-4C75-569B-2CBB137146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9" b="12931"/>
          <a:stretch/>
        </p:blipFill>
        <p:spPr>
          <a:xfrm>
            <a:off x="9810005" y="295269"/>
            <a:ext cx="1645251" cy="1844454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59D8CA4-9A36-80CB-7061-C384E12A7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0B7492C4-53EA-AF8C-99D1-022642379487}"/>
              </a:ext>
            </a:extLst>
          </p:cNvPr>
          <p:cNvSpPr txBox="1"/>
          <p:nvPr/>
        </p:nvSpPr>
        <p:spPr>
          <a:xfrm>
            <a:off x="6923391" y="4301953"/>
            <a:ext cx="2391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Publikáció bírálat alatt:</a:t>
            </a:r>
          </a:p>
          <a:p>
            <a:r>
              <a:rPr lang="hu-HU" b="1" i="1" dirty="0" err="1">
                <a:solidFill>
                  <a:schemeClr val="bg1"/>
                </a:solidFill>
                <a:effectLst/>
              </a:rPr>
              <a:t>Acta</a:t>
            </a:r>
            <a:r>
              <a:rPr lang="hu-HU" b="1" i="1" dirty="0">
                <a:solidFill>
                  <a:schemeClr val="bg1"/>
                </a:solidFill>
                <a:effectLst/>
              </a:rPr>
              <a:t> </a:t>
            </a:r>
            <a:r>
              <a:rPr lang="hu-HU" b="1" i="1" dirty="0" err="1">
                <a:solidFill>
                  <a:schemeClr val="bg1"/>
                </a:solidFill>
                <a:effectLst/>
              </a:rPr>
              <a:t>Mechanica</a:t>
            </a:r>
            <a:endParaRPr lang="en-US" b="1" i="1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E011B2A2-7C94-4241-84D0-2CE0E85BC444}"/>
              </a:ext>
            </a:extLst>
          </p:cNvPr>
          <p:cNvSpPr txBox="1"/>
          <p:nvPr/>
        </p:nvSpPr>
        <p:spPr>
          <a:xfrm>
            <a:off x="1060338" y="4331160"/>
            <a:ext cx="4435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Publikáció bírálat alatt:</a:t>
            </a:r>
          </a:p>
          <a:p>
            <a:r>
              <a:rPr lang="en-US" b="1" i="1" dirty="0">
                <a:solidFill>
                  <a:schemeClr val="bg1"/>
                </a:solidFill>
                <a:effectLst/>
              </a:rPr>
              <a:t>International Journal of Mechanical Sciences</a:t>
            </a:r>
          </a:p>
        </p:txBody>
      </p:sp>
    </p:spTree>
    <p:extLst>
      <p:ext uri="{BB962C8B-B14F-4D97-AF65-F5344CB8AC3E}">
        <p14:creationId xmlns:p14="http://schemas.microsoft.com/office/powerpoint/2010/main" val="259839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30"/>
    </mc:Choice>
    <mc:Fallback xmlns="">
      <p:transition spd="slow" advTm="47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id="{E26EA615-D186-D12F-81F8-CCF50A2B265D}"/>
              </a:ext>
            </a:extLst>
          </p:cNvPr>
          <p:cNvSpPr txBox="1">
            <a:spLocks/>
          </p:cNvSpPr>
          <p:nvPr/>
        </p:nvSpPr>
        <p:spPr>
          <a:xfrm>
            <a:off x="2802673" y="2235200"/>
            <a:ext cx="6586654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hu-HU" dirty="0"/>
              <a:t>Köszönöm a megtisztelő figyelmet!</a:t>
            </a:r>
          </a:p>
        </p:txBody>
      </p:sp>
      <p:pic>
        <p:nvPicPr>
          <p:cNvPr id="2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26E556A7-B250-571B-55BC-F74773CB0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09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5"/>
    </mc:Choice>
    <mc:Fallback xmlns="">
      <p:transition spd="slow" advTm="3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Fejlesztés alapja &amp; alapprobléma: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Széleskörben alkalmazott auxetikus méhsejt: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12BF371B-4FB8-8CE8-6B65-F30FF0D2DE13}"/>
              </a:ext>
            </a:extLst>
          </p:cNvPr>
          <p:cNvSpPr/>
          <p:nvPr/>
        </p:nvSpPr>
        <p:spPr>
          <a:xfrm>
            <a:off x="853036" y="2919762"/>
            <a:ext cx="2492836" cy="39971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Pozitívumok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F5DE2BDD-5748-C607-4477-EF987FC300A1}"/>
              </a:ext>
            </a:extLst>
          </p:cNvPr>
          <p:cNvSpPr/>
          <p:nvPr/>
        </p:nvSpPr>
        <p:spPr>
          <a:xfrm>
            <a:off x="4096672" y="2919762"/>
            <a:ext cx="2492836" cy="3997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Negatívumok</a:t>
            </a:r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BD8A809C-C953-7DD8-9AB6-090E736F8223}"/>
              </a:ext>
            </a:extLst>
          </p:cNvPr>
          <p:cNvSpPr txBox="1">
            <a:spLocks/>
          </p:cNvSpPr>
          <p:nvPr/>
        </p:nvSpPr>
        <p:spPr>
          <a:xfrm>
            <a:off x="499745" y="3530606"/>
            <a:ext cx="3199419" cy="10120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bg1"/>
                </a:solidFill>
              </a:rPr>
              <a:t>Auxetikus viselkedés</a:t>
            </a:r>
          </a:p>
          <a:p>
            <a:r>
              <a:rPr lang="hu-HU" dirty="0">
                <a:solidFill>
                  <a:schemeClr val="bg1"/>
                </a:solidFill>
              </a:rPr>
              <a:t>Jelentős energiafelvevő kapacitás</a:t>
            </a:r>
          </a:p>
        </p:txBody>
      </p:sp>
      <p:sp>
        <p:nvSpPr>
          <p:cNvPr id="9" name="Szöveg helye 2">
            <a:extLst>
              <a:ext uri="{FF2B5EF4-FFF2-40B4-BE49-F238E27FC236}">
                <a16:creationId xmlns:a16="http://schemas.microsoft.com/office/drawing/2014/main" id="{1107C20B-CC0B-DA0F-8E02-720386C1C322}"/>
              </a:ext>
            </a:extLst>
          </p:cNvPr>
          <p:cNvSpPr txBox="1">
            <a:spLocks/>
          </p:cNvSpPr>
          <p:nvPr/>
        </p:nvSpPr>
        <p:spPr>
          <a:xfrm>
            <a:off x="3699165" y="3521361"/>
            <a:ext cx="3259776" cy="2042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bg1"/>
                </a:solidFill>
              </a:rPr>
              <a:t>„Homorú”; kihajlásra hajlamos deformációs viselkedés</a:t>
            </a:r>
          </a:p>
          <a:p>
            <a:r>
              <a:rPr lang="hu-HU" dirty="0">
                <a:solidFill>
                  <a:schemeClr val="bg1"/>
                </a:solidFill>
              </a:rPr>
              <a:t>Alacsony ellenállás deformációval szemben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E8FDA725-D8B1-E713-C989-B2F239A01A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140" y="2048222"/>
            <a:ext cx="1872533" cy="1589319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D810A875-9A52-54BB-F47F-230479B36182}"/>
              </a:ext>
            </a:extLst>
          </p:cNvPr>
          <p:cNvSpPr/>
          <p:nvPr/>
        </p:nvSpPr>
        <p:spPr>
          <a:xfrm>
            <a:off x="8154610" y="1474025"/>
            <a:ext cx="2944695" cy="3997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Auxetikus méhsejt elemi cella</a:t>
            </a:r>
          </a:p>
        </p:txBody>
      </p:sp>
      <p:pic>
        <p:nvPicPr>
          <p:cNvPr id="12" name="chart">
            <a:extLst>
              <a:ext uri="{FF2B5EF4-FFF2-40B4-BE49-F238E27FC236}">
                <a16:creationId xmlns:a16="http://schemas.microsoft.com/office/drawing/2014/main" id="{E2F47C74-34F0-D6F8-7A62-C49C25D8C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7440" y="4293482"/>
            <a:ext cx="3065346" cy="1334800"/>
          </a:xfrm>
          <a:prstGeom prst="rect">
            <a:avLst/>
          </a:prstGeom>
          <a:ln w="38100">
            <a:noFill/>
          </a:ln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3DDD4DD7-1323-FCAF-106D-9ECC84E7C232}"/>
              </a:ext>
            </a:extLst>
          </p:cNvPr>
          <p:cNvSpPr/>
          <p:nvPr/>
        </p:nvSpPr>
        <p:spPr>
          <a:xfrm>
            <a:off x="8154610" y="3911932"/>
            <a:ext cx="3311006" cy="3997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Kihajlás</a:t>
            </a:r>
          </a:p>
        </p:txBody>
      </p:sp>
      <p:pic>
        <p:nvPicPr>
          <p:cNvPr id="30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2EDB552-53CB-B612-3C0F-926A1A6605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947" y="58840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8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08"/>
    </mc:Choice>
    <mc:Fallback xmlns="">
      <p:transition spd="slow" advTm="51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0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Kettősen homorú auxetikus méhsejt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00063" y="2457450"/>
            <a:ext cx="5543899" cy="3708400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További töréspontok hozzáadása </a:t>
            </a:r>
          </a:p>
          <a:p>
            <a:r>
              <a:rPr lang="hu-HU" dirty="0">
                <a:solidFill>
                  <a:schemeClr val="bg1"/>
                </a:solidFill>
              </a:rPr>
              <a:t>Geometriai módosítás hatás elemzés paraméterekkel </a:t>
            </a: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2558F2FD-7E7D-D8A9-E899-14B554B8FC6D}"/>
              </a:ext>
            </a:extLst>
          </p:cNvPr>
          <p:cNvGrpSpPr>
            <a:grpSpLocks noChangeAspect="1"/>
          </p:cNvGrpSpPr>
          <p:nvPr/>
        </p:nvGrpSpPr>
        <p:grpSpPr>
          <a:xfrm>
            <a:off x="6106160" y="2671076"/>
            <a:ext cx="5726998" cy="2607038"/>
            <a:chOff x="0" y="1"/>
            <a:chExt cx="5938182" cy="2703918"/>
          </a:xfrm>
        </p:grpSpPr>
        <p:pic>
          <p:nvPicPr>
            <p:cNvPr id="6" name="Kép 5">
              <a:extLst>
                <a:ext uri="{FF2B5EF4-FFF2-40B4-BE49-F238E27FC236}">
                  <a16:creationId xmlns:a16="http://schemas.microsoft.com/office/drawing/2014/main" id="{8D80E3F4-F8B2-E0B1-8386-AD74794D8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"/>
              <a:ext cx="3209925" cy="2703918"/>
            </a:xfrm>
            <a:prstGeom prst="rect">
              <a:avLst/>
            </a:prstGeom>
          </p:spPr>
        </p:pic>
        <p:sp>
          <p:nvSpPr>
            <p:cNvPr id="7" name="Felirat: íves vonal 6">
              <a:extLst>
                <a:ext uri="{FF2B5EF4-FFF2-40B4-BE49-F238E27FC236}">
                  <a16:creationId xmlns:a16="http://schemas.microsoft.com/office/drawing/2014/main" id="{10629BCD-E139-E14C-392E-83D153E0566A}"/>
                </a:ext>
              </a:extLst>
            </p:cNvPr>
            <p:cNvSpPr/>
            <p:nvPr/>
          </p:nvSpPr>
          <p:spPr>
            <a:xfrm>
              <a:off x="3274417" y="613271"/>
              <a:ext cx="2663765" cy="590550"/>
            </a:xfrm>
            <a:prstGeom prst="borderCallout2">
              <a:avLst>
                <a:gd name="adj1" fmla="val 38750"/>
                <a:gd name="adj2" fmla="val 1923"/>
                <a:gd name="adj3" fmla="val 56953"/>
                <a:gd name="adj4" fmla="val -20830"/>
                <a:gd name="adj5" fmla="val 29039"/>
                <a:gd name="adj6" fmla="val -37332"/>
              </a:avLst>
            </a:prstGeom>
            <a:solidFill>
              <a:srgbClr val="00B0F0"/>
            </a:solidFill>
            <a:ln w="28575">
              <a:solidFill>
                <a:srgbClr val="00B0F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hu-HU" sz="1600"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Továbbfejlesztett kétszeresen homorú elemi cella</a:t>
              </a:r>
            </a:p>
          </p:txBody>
        </p:sp>
        <p:sp>
          <p:nvSpPr>
            <p:cNvPr id="8" name="Felirat: íves vonal 7">
              <a:extLst>
                <a:ext uri="{FF2B5EF4-FFF2-40B4-BE49-F238E27FC236}">
                  <a16:creationId xmlns:a16="http://schemas.microsoft.com/office/drawing/2014/main" id="{F0E8B38E-C303-1FE5-0665-7EC0D167EAB9}"/>
                </a:ext>
              </a:extLst>
            </p:cNvPr>
            <p:cNvSpPr/>
            <p:nvPr/>
          </p:nvSpPr>
          <p:spPr>
            <a:xfrm>
              <a:off x="3457575" y="1647383"/>
              <a:ext cx="1797246" cy="590550"/>
            </a:xfrm>
            <a:prstGeom prst="borderCallout2">
              <a:avLst>
                <a:gd name="adj1" fmla="val 38750"/>
                <a:gd name="adj2" fmla="val 1923"/>
                <a:gd name="adj3" fmla="val 41976"/>
                <a:gd name="adj4" fmla="val -17479"/>
                <a:gd name="adj5" fmla="val 62166"/>
                <a:gd name="adj6" fmla="val -42968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accent4">
                  <a:lumMod val="40000"/>
                  <a:lumOff val="60000"/>
                </a:scheme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hu-HU" sz="1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Calibri" panose="020F0502020204030204" pitchFamily="34" charset="0"/>
                </a:rPr>
                <a:t>Eredeti auxetikus méhsejt elemi cella</a:t>
              </a:r>
              <a:endParaRPr lang="hu-HU" sz="1600" dirty="0">
                <a:effectLst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Kép 9">
            <a:extLst>
              <a:ext uri="{FF2B5EF4-FFF2-40B4-BE49-F238E27FC236}">
                <a16:creationId xmlns:a16="http://schemas.microsoft.com/office/drawing/2014/main" id="{B9B2F5F5-1AD0-E344-7F20-E6E6F653B6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56" y="4117427"/>
            <a:ext cx="1204222" cy="1030299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B2791663-1CD0-7CE7-ACCA-A12AD3AD77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785" y="4125009"/>
            <a:ext cx="1204222" cy="1022717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64B0B45D-96CE-6A6F-1E3C-B3BD6BDCA6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20" y="4129442"/>
            <a:ext cx="1204964" cy="1022717"/>
          </a:xfrm>
          <a:prstGeom prst="rect">
            <a:avLst/>
          </a:prstGeom>
        </p:spPr>
      </p:pic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22607443-C2EA-B431-BE59-86E581667414}"/>
              </a:ext>
            </a:extLst>
          </p:cNvPr>
          <p:cNvGrpSpPr>
            <a:grpSpLocks noChangeAspect="1"/>
          </p:cNvGrpSpPr>
          <p:nvPr/>
        </p:nvGrpSpPr>
        <p:grpSpPr>
          <a:xfrm>
            <a:off x="2844040" y="4125407"/>
            <a:ext cx="1352018" cy="1022320"/>
            <a:chOff x="0" y="0"/>
            <a:chExt cx="2082800" cy="1642110"/>
          </a:xfrm>
        </p:grpSpPr>
        <p:pic>
          <p:nvPicPr>
            <p:cNvPr id="14" name="Kép 13">
              <a:extLst>
                <a:ext uri="{FF2B5EF4-FFF2-40B4-BE49-F238E27FC236}">
                  <a16:creationId xmlns:a16="http://schemas.microsoft.com/office/drawing/2014/main" id="{1A236C58-41B1-4061-94F5-8677BE708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0"/>
              <a:ext cx="1933575" cy="1642110"/>
            </a:xfrm>
            <a:prstGeom prst="rect">
              <a:avLst/>
            </a:prstGeom>
          </p:spPr>
        </p:pic>
        <p:sp>
          <p:nvSpPr>
            <p:cNvPr id="15" name="Nyíl: jobbra mutató 14">
              <a:extLst>
                <a:ext uri="{FF2B5EF4-FFF2-40B4-BE49-F238E27FC236}">
                  <a16:creationId xmlns:a16="http://schemas.microsoft.com/office/drawing/2014/main" id="{DB280D97-9D18-16D1-27E0-F4CDF22637C9}"/>
                </a:ext>
              </a:extLst>
            </p:cNvPr>
            <p:cNvSpPr/>
            <p:nvPr/>
          </p:nvSpPr>
          <p:spPr>
            <a:xfrm>
              <a:off x="0" y="533400"/>
              <a:ext cx="377825" cy="247650"/>
            </a:xfrm>
            <a:prstGeom prst="right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/>
            </a:p>
          </p:txBody>
        </p:sp>
        <p:sp>
          <p:nvSpPr>
            <p:cNvPr id="16" name="Nyíl: jobbra mutató 15">
              <a:extLst>
                <a:ext uri="{FF2B5EF4-FFF2-40B4-BE49-F238E27FC236}">
                  <a16:creationId xmlns:a16="http://schemas.microsoft.com/office/drawing/2014/main" id="{D39D4C3D-664C-4C77-D40B-3913A03D570C}"/>
                </a:ext>
              </a:extLst>
            </p:cNvPr>
            <p:cNvSpPr/>
            <p:nvPr/>
          </p:nvSpPr>
          <p:spPr>
            <a:xfrm>
              <a:off x="0" y="885825"/>
              <a:ext cx="377825" cy="24765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/>
            </a:p>
          </p:txBody>
        </p:sp>
        <p:sp>
          <p:nvSpPr>
            <p:cNvPr id="17" name="Nyíl: jobbra mutató 16">
              <a:extLst>
                <a:ext uri="{FF2B5EF4-FFF2-40B4-BE49-F238E27FC236}">
                  <a16:creationId xmlns:a16="http://schemas.microsoft.com/office/drawing/2014/main" id="{74317DCD-82E4-2360-25AF-9C7631B9B2E1}"/>
                </a:ext>
              </a:extLst>
            </p:cNvPr>
            <p:cNvSpPr/>
            <p:nvPr/>
          </p:nvSpPr>
          <p:spPr>
            <a:xfrm rot="10800000">
              <a:off x="1704975" y="885825"/>
              <a:ext cx="377825" cy="24765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/>
            </a:p>
          </p:txBody>
        </p:sp>
        <p:sp>
          <p:nvSpPr>
            <p:cNvPr id="18" name="Nyíl: jobbra mutató 17">
              <a:extLst>
                <a:ext uri="{FF2B5EF4-FFF2-40B4-BE49-F238E27FC236}">
                  <a16:creationId xmlns:a16="http://schemas.microsoft.com/office/drawing/2014/main" id="{8EA8849B-58F0-B7C4-D329-1D2E3DA3A8BD}"/>
                </a:ext>
              </a:extLst>
            </p:cNvPr>
            <p:cNvSpPr/>
            <p:nvPr/>
          </p:nvSpPr>
          <p:spPr>
            <a:xfrm rot="10800000">
              <a:off x="1704975" y="533400"/>
              <a:ext cx="377825" cy="24765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hu-HU"/>
            </a:p>
          </p:txBody>
        </p:sp>
      </p:grpSp>
      <p:sp>
        <p:nvSpPr>
          <p:cNvPr id="19" name="Téglalap 18">
            <a:extLst>
              <a:ext uri="{FF2B5EF4-FFF2-40B4-BE49-F238E27FC236}">
                <a16:creationId xmlns:a16="http://schemas.microsoft.com/office/drawing/2014/main" id="{FFD1F792-0638-CBC3-B7E0-3A289225165F}"/>
              </a:ext>
            </a:extLst>
          </p:cNvPr>
          <p:cNvSpPr/>
          <p:nvPr/>
        </p:nvSpPr>
        <p:spPr>
          <a:xfrm>
            <a:off x="856295" y="3649776"/>
            <a:ext cx="3479177" cy="3997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Geometriai módosítás alapja</a:t>
            </a:r>
          </a:p>
        </p:txBody>
      </p:sp>
      <p:pic>
        <p:nvPicPr>
          <p:cNvPr id="9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BF49EB13-4803-0F59-4098-623B769BD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72585" y="57244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22"/>
    </mc:Choice>
    <mc:Fallback xmlns="">
      <p:transition spd="slow" advTm="76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Vizsgálatok előkészítése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65378" y="2184317"/>
            <a:ext cx="11212512" cy="3708400"/>
          </a:xfrm>
        </p:spPr>
        <p:txBody>
          <a:bodyPr/>
          <a:lstStyle/>
          <a:p>
            <a:r>
              <a:rPr lang="hu-HU" dirty="0">
                <a:solidFill>
                  <a:schemeClr val="bg1"/>
                </a:solidFill>
              </a:rPr>
              <a:t>A mechanikai tulajdonságok jellemzésére zömítő vizsgálatokat végeztem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BC6D7971-4E97-EDD3-8A06-013448D16938}"/>
              </a:ext>
            </a:extLst>
          </p:cNvPr>
          <p:cNvSpPr/>
          <p:nvPr/>
        </p:nvSpPr>
        <p:spPr>
          <a:xfrm>
            <a:off x="308491" y="2720228"/>
            <a:ext cx="3658658" cy="3997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Mintadarabok készítése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1DA07CCB-029A-44CF-225B-5906FCB319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2" t="11484" r="15630" b="6667"/>
          <a:stretch/>
        </p:blipFill>
        <p:spPr>
          <a:xfrm>
            <a:off x="2731465" y="3288469"/>
            <a:ext cx="1222562" cy="2057431"/>
          </a:xfrm>
          <a:prstGeom prst="rect">
            <a:avLst/>
          </a:prstGeom>
        </p:spPr>
      </p:pic>
      <p:sp>
        <p:nvSpPr>
          <p:cNvPr id="8" name="Téglalap 7">
            <a:extLst>
              <a:ext uri="{FF2B5EF4-FFF2-40B4-BE49-F238E27FC236}">
                <a16:creationId xmlns:a16="http://schemas.microsoft.com/office/drawing/2014/main" id="{853FA09A-2732-7AE6-EFF0-449918923FAD}"/>
              </a:ext>
            </a:extLst>
          </p:cNvPr>
          <p:cNvSpPr/>
          <p:nvPr/>
        </p:nvSpPr>
        <p:spPr>
          <a:xfrm>
            <a:off x="8533342" y="2720228"/>
            <a:ext cx="3310181" cy="39971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VEM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D46646E6-6A0A-8795-ABA8-22608FE024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628"/>
          <a:stretch/>
        </p:blipFill>
        <p:spPr>
          <a:xfrm>
            <a:off x="8878602" y="3196348"/>
            <a:ext cx="2703345" cy="2269867"/>
          </a:xfrm>
          <a:prstGeom prst="rect">
            <a:avLst/>
          </a:prstGeom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EE326740-7A82-AABE-2E7B-31242F3A7B95}"/>
              </a:ext>
            </a:extLst>
          </p:cNvPr>
          <p:cNvSpPr/>
          <p:nvPr/>
        </p:nvSpPr>
        <p:spPr>
          <a:xfrm>
            <a:off x="4342305" y="2720228"/>
            <a:ext cx="3658658" cy="3997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Analitikus jellemzés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394E7C0E-A01F-AC55-97C0-9345D3638F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182" y="3288469"/>
            <a:ext cx="2100937" cy="2008143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8B0743DD-4BD7-8CDD-4569-DDB6063E9F8F}"/>
              </a:ext>
            </a:extLst>
          </p:cNvPr>
          <p:cNvSpPr txBox="1"/>
          <p:nvPr/>
        </p:nvSpPr>
        <p:spPr>
          <a:xfrm>
            <a:off x="665637" y="5303145"/>
            <a:ext cx="2763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bg1"/>
                </a:solidFill>
              </a:rPr>
              <a:t>Egyedi – rugalmas anyag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161120E1-015B-6949-6A3D-4BA701E76C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2304" y="3196348"/>
            <a:ext cx="3658657" cy="2365488"/>
          </a:xfrm>
          <a:prstGeom prst="rect">
            <a:avLst/>
          </a:prstGeom>
        </p:spPr>
      </p:pic>
      <p:pic>
        <p:nvPicPr>
          <p:cNvPr id="7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9C6F4699-9B66-1A1F-F0D7-4AA00DB626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0961" y="59689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99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36"/>
    </mc:Choice>
    <mc:Fallback xmlns="">
      <p:transition spd="slow" advTm="46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1290" y="952622"/>
            <a:ext cx="6229442" cy="1012031"/>
          </a:xfrm>
        </p:spPr>
        <p:txBody>
          <a:bodyPr/>
          <a:lstStyle/>
          <a:p>
            <a:r>
              <a:rPr lang="hu-HU" dirty="0"/>
              <a:t>Az újszerű geometria értékelése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grpSp>
        <p:nvGrpSpPr>
          <p:cNvPr id="22" name="Csoportba foglalás 21">
            <a:extLst>
              <a:ext uri="{FF2B5EF4-FFF2-40B4-BE49-F238E27FC236}">
                <a16:creationId xmlns:a16="http://schemas.microsoft.com/office/drawing/2014/main" id="{A0C933F3-80DB-6FA5-D3C1-C4DB19960889}"/>
              </a:ext>
            </a:extLst>
          </p:cNvPr>
          <p:cNvGrpSpPr/>
          <p:nvPr/>
        </p:nvGrpSpPr>
        <p:grpSpPr>
          <a:xfrm>
            <a:off x="0" y="1797501"/>
            <a:ext cx="5857963" cy="3855531"/>
            <a:chOff x="110868" y="1675382"/>
            <a:chExt cx="5857963" cy="3855531"/>
          </a:xfrm>
        </p:grpSpPr>
        <p:pic>
          <p:nvPicPr>
            <p:cNvPr id="4" name="Kép 3">
              <a:extLst>
                <a:ext uri="{FF2B5EF4-FFF2-40B4-BE49-F238E27FC236}">
                  <a16:creationId xmlns:a16="http://schemas.microsoft.com/office/drawing/2014/main" id="{BED11D3B-D39E-30FB-9B60-2C64EEF59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868" y="1675382"/>
              <a:ext cx="5857963" cy="385553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" name="Csoportba foglalás 20">
              <a:extLst>
                <a:ext uri="{FF2B5EF4-FFF2-40B4-BE49-F238E27FC236}">
                  <a16:creationId xmlns:a16="http://schemas.microsoft.com/office/drawing/2014/main" id="{FF32675C-EE63-F267-377B-71A77A75EEE9}"/>
                </a:ext>
              </a:extLst>
            </p:cNvPr>
            <p:cNvGrpSpPr/>
            <p:nvPr/>
          </p:nvGrpSpPr>
          <p:grpSpPr>
            <a:xfrm>
              <a:off x="572158" y="1690394"/>
              <a:ext cx="5332081" cy="3805908"/>
              <a:chOff x="572158" y="1690394"/>
              <a:chExt cx="5332081" cy="3805908"/>
            </a:xfrm>
          </p:grpSpPr>
          <p:sp>
            <p:nvSpPr>
              <p:cNvPr id="11" name="Téglalap 10">
                <a:extLst>
                  <a:ext uri="{FF2B5EF4-FFF2-40B4-BE49-F238E27FC236}">
                    <a16:creationId xmlns:a16="http://schemas.microsoft.com/office/drawing/2014/main" id="{9FF92777-5465-80CE-1A6C-9F1DEE700F87}"/>
                  </a:ext>
                </a:extLst>
              </p:cNvPr>
              <p:cNvSpPr/>
              <p:nvPr/>
            </p:nvSpPr>
            <p:spPr>
              <a:xfrm>
                <a:off x="5052854" y="4792113"/>
                <a:ext cx="851385" cy="21194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hu-HU" sz="1400" b="1" dirty="0">
                    <a:solidFill>
                      <a:schemeClr val="bg1"/>
                    </a:solidFill>
                  </a:rPr>
                  <a:t>Folyt. Aux.</a:t>
                </a:r>
              </a:p>
            </p:txBody>
          </p:sp>
          <p:sp>
            <p:nvSpPr>
              <p:cNvPr id="12" name="Téglalap 11">
                <a:extLst>
                  <a:ext uri="{FF2B5EF4-FFF2-40B4-BE49-F238E27FC236}">
                    <a16:creationId xmlns:a16="http://schemas.microsoft.com/office/drawing/2014/main" id="{F2227D98-78E7-90FB-CFA5-A54E01120A32}"/>
                  </a:ext>
                </a:extLst>
              </p:cNvPr>
              <p:cNvSpPr/>
              <p:nvPr/>
            </p:nvSpPr>
            <p:spPr>
              <a:xfrm>
                <a:off x="4650724" y="1723005"/>
                <a:ext cx="1211126" cy="211947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hu-HU" sz="1200" b="1" dirty="0">
                    <a:solidFill>
                      <a:schemeClr val="bg1"/>
                    </a:solidFill>
                  </a:rPr>
                  <a:t>Tömörödés.</a:t>
                </a:r>
              </a:p>
            </p:txBody>
          </p:sp>
          <p:sp>
            <p:nvSpPr>
              <p:cNvPr id="13" name="Téglalap 12">
                <a:extLst>
                  <a:ext uri="{FF2B5EF4-FFF2-40B4-BE49-F238E27FC236}">
                    <a16:creationId xmlns:a16="http://schemas.microsoft.com/office/drawing/2014/main" id="{0BBC9CC8-0415-0506-4448-6ABF0C554ACF}"/>
                  </a:ext>
                </a:extLst>
              </p:cNvPr>
              <p:cNvSpPr/>
              <p:nvPr/>
            </p:nvSpPr>
            <p:spPr>
              <a:xfrm>
                <a:off x="5010465" y="5038234"/>
                <a:ext cx="851385" cy="211947"/>
              </a:xfrm>
              <a:prstGeom prst="rect">
                <a:avLst/>
              </a:prstGeom>
              <a:solidFill>
                <a:srgbClr val="001F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hu-HU" sz="1400" b="1" dirty="0">
                    <a:solidFill>
                      <a:schemeClr val="bg1"/>
                    </a:solidFill>
                  </a:rPr>
                  <a:t>Kihajlás</a:t>
                </a:r>
              </a:p>
            </p:txBody>
          </p:sp>
          <p:sp>
            <p:nvSpPr>
              <p:cNvPr id="14" name="Téglalap 13">
                <a:extLst>
                  <a:ext uri="{FF2B5EF4-FFF2-40B4-BE49-F238E27FC236}">
                    <a16:creationId xmlns:a16="http://schemas.microsoft.com/office/drawing/2014/main" id="{C502722B-5563-4169-D43A-1ABC13C60851}"/>
                  </a:ext>
                </a:extLst>
              </p:cNvPr>
              <p:cNvSpPr/>
              <p:nvPr/>
            </p:nvSpPr>
            <p:spPr>
              <a:xfrm>
                <a:off x="5034688" y="5284355"/>
                <a:ext cx="851385" cy="21194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hu-HU" sz="1400" b="1" dirty="0">
                    <a:solidFill>
                      <a:schemeClr val="bg1"/>
                    </a:solidFill>
                  </a:rPr>
                  <a:t>Kihajlás</a:t>
                </a:r>
              </a:p>
            </p:txBody>
          </p:sp>
          <p:sp>
            <p:nvSpPr>
              <p:cNvPr id="15" name="Téglalap 14">
                <a:extLst>
                  <a:ext uri="{FF2B5EF4-FFF2-40B4-BE49-F238E27FC236}">
                    <a16:creationId xmlns:a16="http://schemas.microsoft.com/office/drawing/2014/main" id="{CA3CBCB5-19B6-AB8F-DA17-DDCF508BCF32}"/>
                  </a:ext>
                </a:extLst>
              </p:cNvPr>
              <p:cNvSpPr/>
              <p:nvPr/>
            </p:nvSpPr>
            <p:spPr>
              <a:xfrm>
                <a:off x="2867783" y="3389216"/>
                <a:ext cx="753484" cy="407663"/>
              </a:xfrm>
              <a:prstGeom prst="rect">
                <a:avLst/>
              </a:prstGeom>
              <a:gradFill>
                <a:gsLst>
                  <a:gs pos="0">
                    <a:srgbClr val="001F60"/>
                  </a:gs>
                  <a:gs pos="100000">
                    <a:srgbClr val="FF0000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hu-HU" sz="1400" b="1" dirty="0">
                    <a:solidFill>
                      <a:schemeClr val="bg1"/>
                    </a:solidFill>
                  </a:rPr>
                  <a:t>Kihajlás pillanata</a:t>
                </a:r>
              </a:p>
            </p:txBody>
          </p:sp>
          <p:sp>
            <p:nvSpPr>
              <p:cNvPr id="16" name="Téglalap 15">
                <a:extLst>
                  <a:ext uri="{FF2B5EF4-FFF2-40B4-BE49-F238E27FC236}">
                    <a16:creationId xmlns:a16="http://schemas.microsoft.com/office/drawing/2014/main" id="{31B612BE-8016-E450-38D8-D8BE11C33DCE}"/>
                  </a:ext>
                </a:extLst>
              </p:cNvPr>
              <p:cNvSpPr/>
              <p:nvPr/>
            </p:nvSpPr>
            <p:spPr>
              <a:xfrm>
                <a:off x="4605183" y="2875098"/>
                <a:ext cx="1299056" cy="407663"/>
              </a:xfrm>
              <a:prstGeom prst="rect">
                <a:avLst/>
              </a:prstGeom>
              <a:gradFill>
                <a:gsLst>
                  <a:gs pos="0">
                    <a:srgbClr val="001F60"/>
                  </a:gs>
                  <a:gs pos="100000">
                    <a:srgbClr val="FF0000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hu-HU" sz="1400" b="1" dirty="0">
                    <a:solidFill>
                      <a:schemeClr val="bg1"/>
                    </a:solidFill>
                  </a:rPr>
                  <a:t>Kihajlás &amp; tömörödés</a:t>
                </a:r>
              </a:p>
            </p:txBody>
          </p:sp>
          <p:sp>
            <p:nvSpPr>
              <p:cNvPr id="17" name="Téglalap 16">
                <a:extLst>
                  <a:ext uri="{FF2B5EF4-FFF2-40B4-BE49-F238E27FC236}">
                    <a16:creationId xmlns:a16="http://schemas.microsoft.com/office/drawing/2014/main" id="{BD4B7EC3-CCFF-CCB5-4224-791B5BE032C2}"/>
                  </a:ext>
                </a:extLst>
              </p:cNvPr>
              <p:cNvSpPr/>
              <p:nvPr/>
            </p:nvSpPr>
            <p:spPr>
              <a:xfrm>
                <a:off x="572158" y="1690394"/>
                <a:ext cx="1299056" cy="432872"/>
              </a:xfrm>
              <a:prstGeom prst="rect">
                <a:avLst/>
              </a:prstGeom>
              <a:gradFill>
                <a:gsLst>
                  <a:gs pos="100000">
                    <a:srgbClr val="00B050"/>
                  </a:gs>
                  <a:gs pos="0">
                    <a:srgbClr val="FF0000"/>
                  </a:gs>
                  <a:gs pos="49000">
                    <a:srgbClr val="001F60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hu-HU" sz="1400" b="1" dirty="0">
                    <a:solidFill>
                      <a:schemeClr val="bg1"/>
                    </a:solidFill>
                  </a:rPr>
                  <a:t>Kezdeti auxetikus viselkedés</a:t>
                </a:r>
              </a:p>
            </p:txBody>
          </p:sp>
          <p:sp>
            <p:nvSpPr>
              <p:cNvPr id="18" name="Téglalap 17">
                <a:extLst>
                  <a:ext uri="{FF2B5EF4-FFF2-40B4-BE49-F238E27FC236}">
                    <a16:creationId xmlns:a16="http://schemas.microsoft.com/office/drawing/2014/main" id="{E8E0ED7C-5278-5CB6-48BA-C78432AD262C}"/>
                  </a:ext>
                </a:extLst>
              </p:cNvPr>
              <p:cNvSpPr/>
              <p:nvPr/>
            </p:nvSpPr>
            <p:spPr>
              <a:xfrm>
                <a:off x="2621205" y="2162271"/>
                <a:ext cx="1400668" cy="26126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hu-HU" sz="1400" b="1" dirty="0">
                    <a:solidFill>
                      <a:schemeClr val="bg1"/>
                    </a:solidFill>
                  </a:rPr>
                  <a:t>Folyt. auxetikus</a:t>
                </a:r>
              </a:p>
            </p:txBody>
          </p:sp>
        </p:grpSp>
      </p:grpSp>
      <p:sp>
        <p:nvSpPr>
          <p:cNvPr id="20" name="Szöveg helye 2">
            <a:extLst>
              <a:ext uri="{FF2B5EF4-FFF2-40B4-BE49-F238E27FC236}">
                <a16:creationId xmlns:a16="http://schemas.microsoft.com/office/drawing/2014/main" id="{6455A766-DEE5-46A3-3F8F-0D709D737CA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3171" y="1882747"/>
            <a:ext cx="5669315" cy="3335603"/>
          </a:xfrm>
        </p:spPr>
        <p:txBody>
          <a:bodyPr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hu-HU" dirty="0">
                <a:solidFill>
                  <a:schemeClr val="bg1"/>
                </a:solidFill>
              </a:rPr>
              <a:t>Az újszerű geometria minden esetben kedvezőbb tulajdonságokkal rendelkezik a kiindulási geometriához képest.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hu-HU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b="1" dirty="0">
                <a:solidFill>
                  <a:schemeClr val="bg1"/>
                </a:solidFill>
              </a:rPr>
              <a:t>Kétfajta viselkedési mechanizmus: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hu-HU" dirty="0">
                <a:solidFill>
                  <a:schemeClr val="bg1"/>
                </a:solidFill>
              </a:rPr>
              <a:t>Kihajló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hu-HU" dirty="0">
                <a:solidFill>
                  <a:schemeClr val="bg1"/>
                </a:solidFill>
              </a:rPr>
              <a:t>Folytonos auxetikus</a:t>
            </a:r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42ABB2BA-2BCE-B8ED-C9B1-F10244921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3319" y="58112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0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42"/>
    </mc:Choice>
    <mc:Fallback xmlns="">
      <p:transition spd="slow" advTm="66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1127625"/>
            <a:ext cx="11212830" cy="1012031"/>
          </a:xfrm>
        </p:spPr>
        <p:txBody>
          <a:bodyPr/>
          <a:lstStyle/>
          <a:p>
            <a:r>
              <a:rPr lang="hu-HU" dirty="0"/>
              <a:t>Az újszerű geometria értékelése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779DC509-C568-488F-704C-D9C1DDCF4E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1" b="53368"/>
          <a:stretch/>
        </p:blipFill>
        <p:spPr bwMode="auto">
          <a:xfrm>
            <a:off x="6017163" y="2527807"/>
            <a:ext cx="2811980" cy="220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églalap 14">
            <a:extLst>
              <a:ext uri="{FF2B5EF4-FFF2-40B4-BE49-F238E27FC236}">
                <a16:creationId xmlns:a16="http://schemas.microsoft.com/office/drawing/2014/main" id="{8741682B-413E-792B-B9F4-A89B23189217}"/>
              </a:ext>
            </a:extLst>
          </p:cNvPr>
          <p:cNvSpPr/>
          <p:nvPr/>
        </p:nvSpPr>
        <p:spPr>
          <a:xfrm>
            <a:off x="6081164" y="2061904"/>
            <a:ext cx="1760298" cy="3542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1600" b="1" dirty="0">
                <a:solidFill>
                  <a:schemeClr val="bg1"/>
                </a:solidFill>
              </a:rPr>
              <a:t>Maximális erő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78749D7E-3D36-FADA-C4CA-427560ED6B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t="54186" r="25192" b="359"/>
          <a:stretch/>
        </p:blipFill>
        <p:spPr bwMode="auto">
          <a:xfrm>
            <a:off x="8888345" y="2527807"/>
            <a:ext cx="3103577" cy="2202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églalap 16">
            <a:extLst>
              <a:ext uri="{FF2B5EF4-FFF2-40B4-BE49-F238E27FC236}">
                <a16:creationId xmlns:a16="http://schemas.microsoft.com/office/drawing/2014/main" id="{9ECB835F-0AED-6595-3DD7-D76C0E86ED52}"/>
              </a:ext>
            </a:extLst>
          </p:cNvPr>
          <p:cNvSpPr/>
          <p:nvPr/>
        </p:nvSpPr>
        <p:spPr>
          <a:xfrm>
            <a:off x="8947818" y="2061904"/>
            <a:ext cx="1760298" cy="3542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1600" b="1" dirty="0">
                <a:solidFill>
                  <a:schemeClr val="bg1"/>
                </a:solidFill>
              </a:rPr>
              <a:t>Felvett energia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6C309C05-D8E1-B5FC-AB84-93ECA9D41C69}"/>
              </a:ext>
            </a:extLst>
          </p:cNvPr>
          <p:cNvSpPr txBox="1"/>
          <p:nvPr/>
        </p:nvSpPr>
        <p:spPr>
          <a:xfrm>
            <a:off x="6225318" y="5006701"/>
            <a:ext cx="566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Offset</a:t>
            </a:r>
            <a:r>
              <a:rPr lang="hu-H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és </a:t>
            </a:r>
            <a:r>
              <a:rPr lang="hu-HU" b="1" i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</a:t>
            </a:r>
            <a:r>
              <a:rPr lang="hu-HU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paraméter növelése kedvezőbb mechanikai tulajdonságokhoz vezet</a:t>
            </a:r>
          </a:p>
        </p:txBody>
      </p:sp>
      <p:sp>
        <p:nvSpPr>
          <p:cNvPr id="19" name="Téglalap 18">
            <a:extLst>
              <a:ext uri="{FF2B5EF4-FFF2-40B4-BE49-F238E27FC236}">
                <a16:creationId xmlns:a16="http://schemas.microsoft.com/office/drawing/2014/main" id="{CAC9D983-7939-D06F-379B-1A8297BBC0AA}"/>
              </a:ext>
            </a:extLst>
          </p:cNvPr>
          <p:cNvSpPr/>
          <p:nvPr/>
        </p:nvSpPr>
        <p:spPr>
          <a:xfrm>
            <a:off x="156117" y="1926221"/>
            <a:ext cx="1760298" cy="35427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1600" b="1" dirty="0">
                <a:solidFill>
                  <a:schemeClr val="bg1"/>
                </a:solidFill>
              </a:rPr>
              <a:t>Tervezési irányelvek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299A796-BB95-0C32-C9CA-82C2A763E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530" y="2356310"/>
            <a:ext cx="5514323" cy="3220904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D56A9E58-B5ED-A11E-9023-39E44E657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27677" y="59393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2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29"/>
    </mc:Choice>
    <mc:Fallback xmlns="">
      <p:transition spd="slow" advTm="50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Csillapító elemekkel ellátott szerkezet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A7769A3A-15BD-E2B8-F8F9-E2EEB79E6487}"/>
              </a:ext>
            </a:extLst>
          </p:cNvPr>
          <p:cNvSpPr/>
          <p:nvPr/>
        </p:nvSpPr>
        <p:spPr>
          <a:xfrm>
            <a:off x="533368" y="2827401"/>
            <a:ext cx="2492836" cy="39971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Ötlet</a:t>
            </a: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004852B3-502F-A008-2F2D-1F03500FA44F}"/>
              </a:ext>
            </a:extLst>
          </p:cNvPr>
          <p:cNvSpPr/>
          <p:nvPr/>
        </p:nvSpPr>
        <p:spPr>
          <a:xfrm>
            <a:off x="3695229" y="2827401"/>
            <a:ext cx="2492836" cy="39971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Várható eredmények</a:t>
            </a:r>
          </a:p>
        </p:txBody>
      </p:sp>
      <p:sp>
        <p:nvSpPr>
          <p:cNvPr id="7" name="Szöveg helye 2">
            <a:extLst>
              <a:ext uri="{FF2B5EF4-FFF2-40B4-BE49-F238E27FC236}">
                <a16:creationId xmlns:a16="http://schemas.microsoft.com/office/drawing/2014/main" id="{16FEC452-958F-1A7C-1232-8F66C068D660}"/>
              </a:ext>
            </a:extLst>
          </p:cNvPr>
          <p:cNvSpPr txBox="1">
            <a:spLocks/>
          </p:cNvSpPr>
          <p:nvPr/>
        </p:nvSpPr>
        <p:spPr>
          <a:xfrm>
            <a:off x="180077" y="3438245"/>
            <a:ext cx="3199419" cy="101203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bg1"/>
                </a:solidFill>
              </a:rPr>
              <a:t>Szekcionált kitöltés csillapító elemekkel</a:t>
            </a:r>
          </a:p>
        </p:txBody>
      </p:sp>
      <p:sp>
        <p:nvSpPr>
          <p:cNvPr id="8" name="Szöveg helye 2">
            <a:extLst>
              <a:ext uri="{FF2B5EF4-FFF2-40B4-BE49-F238E27FC236}">
                <a16:creationId xmlns:a16="http://schemas.microsoft.com/office/drawing/2014/main" id="{963F6729-CB10-AB12-720F-663768E0F401}"/>
              </a:ext>
            </a:extLst>
          </p:cNvPr>
          <p:cNvSpPr txBox="1">
            <a:spLocks/>
          </p:cNvSpPr>
          <p:nvPr/>
        </p:nvSpPr>
        <p:spPr>
          <a:xfrm>
            <a:off x="3419521" y="3429000"/>
            <a:ext cx="3259776" cy="20425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20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8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GB" sz="1600" b="0" i="0" kern="1200" dirty="0" smtClean="0">
                <a:solidFill>
                  <a:srgbClr val="151F39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bg1"/>
                </a:solidFill>
              </a:rPr>
              <a:t>Rezgés csillapítás</a:t>
            </a:r>
          </a:p>
          <a:p>
            <a:r>
              <a:rPr lang="hu-HU" dirty="0">
                <a:solidFill>
                  <a:schemeClr val="bg1"/>
                </a:solidFill>
              </a:rPr>
              <a:t>Energia felvevő képesség növelése </a:t>
            </a:r>
          </a:p>
          <a:p>
            <a:r>
              <a:rPr lang="hu-HU" dirty="0">
                <a:solidFill>
                  <a:schemeClr val="bg1"/>
                </a:solidFill>
              </a:rPr>
              <a:t>Növelt stabilitás</a:t>
            </a:r>
          </a:p>
        </p:txBody>
      </p:sp>
      <p:pic>
        <p:nvPicPr>
          <p:cNvPr id="9" name="Kép 8" descr="A képen szöveg, diagram, tervezés, origami látható&#10;&#10;Automatikusan generált leírás">
            <a:extLst>
              <a:ext uri="{FF2B5EF4-FFF2-40B4-BE49-F238E27FC236}">
                <a16:creationId xmlns:a16="http://schemas.microsoft.com/office/drawing/2014/main" id="{6D40EA16-6503-4075-3D23-7C5081A5BD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58"/>
          <a:stretch/>
        </p:blipFill>
        <p:spPr bwMode="auto">
          <a:xfrm>
            <a:off x="7845673" y="361466"/>
            <a:ext cx="4121645" cy="286565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Kép 9" descr="A képen szerszám látható&#10;&#10;Automatikusan generált leírás">
            <a:extLst>
              <a:ext uri="{FF2B5EF4-FFF2-40B4-BE49-F238E27FC236}">
                <a16:creationId xmlns:a16="http://schemas.microsoft.com/office/drawing/2014/main" id="{09AA138D-1572-7238-93A8-D6CB4D8C8B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673" y="3367681"/>
            <a:ext cx="3987650" cy="2285351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884B972D-57A8-3A43-FABF-AF196A2FF90F}"/>
              </a:ext>
            </a:extLst>
          </p:cNvPr>
          <p:cNvSpPr/>
          <p:nvPr/>
        </p:nvSpPr>
        <p:spPr>
          <a:xfrm>
            <a:off x="7486996" y="3118548"/>
            <a:ext cx="2650605" cy="39971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Anyagpárosítás vizsgálata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4FC60D18-8225-EFD1-B5F8-C19A05C70D7D}"/>
              </a:ext>
            </a:extLst>
          </p:cNvPr>
          <p:cNvSpPr/>
          <p:nvPr/>
        </p:nvSpPr>
        <p:spPr>
          <a:xfrm>
            <a:off x="7486996" y="161607"/>
            <a:ext cx="2846467" cy="39971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b="1" dirty="0">
                <a:solidFill>
                  <a:schemeClr val="bg1"/>
                </a:solidFill>
              </a:rPr>
              <a:t>Szekcionált – puha - kitöltés</a:t>
            </a:r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CF71A86C-E551-20DE-4574-342DD48B4787}"/>
              </a:ext>
            </a:extLst>
          </p:cNvPr>
          <p:cNvSpPr/>
          <p:nvPr/>
        </p:nvSpPr>
        <p:spPr>
          <a:xfrm>
            <a:off x="10366087" y="561325"/>
            <a:ext cx="1568606" cy="50826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hu-HU" sz="1400" b="1" dirty="0">
                <a:solidFill>
                  <a:schemeClr val="bg1"/>
                </a:solidFill>
              </a:rPr>
              <a:t>Kialakult négyszögletes régiók</a:t>
            </a:r>
          </a:p>
        </p:txBody>
      </p: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F47F3DC7-9F5E-1403-5A15-CFC69A4819B7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9906495" y="815459"/>
            <a:ext cx="459592" cy="795239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elirat: íves vonal 20">
            <a:extLst>
              <a:ext uri="{FF2B5EF4-FFF2-40B4-BE49-F238E27FC236}">
                <a16:creationId xmlns:a16="http://schemas.microsoft.com/office/drawing/2014/main" id="{155073F0-6DC3-F560-467C-F0B11DD602A0}"/>
              </a:ext>
            </a:extLst>
          </p:cNvPr>
          <p:cNvSpPr/>
          <p:nvPr/>
        </p:nvSpPr>
        <p:spPr>
          <a:xfrm>
            <a:off x="10085699" y="2510694"/>
            <a:ext cx="1020915" cy="503256"/>
          </a:xfrm>
          <a:prstGeom prst="borderCallout2">
            <a:avLst>
              <a:gd name="adj1" fmla="val 43990"/>
              <a:gd name="adj2" fmla="val 538"/>
              <a:gd name="adj3" fmla="val 9194"/>
              <a:gd name="adj4" fmla="val -12492"/>
              <a:gd name="adj5" fmla="val -125331"/>
              <a:gd name="adj6" fmla="val -38657"/>
            </a:avLst>
          </a:prstGeom>
          <a:solidFill>
            <a:srgbClr val="0BE5CB"/>
          </a:solidFill>
          <a:ln w="38100">
            <a:solidFill>
              <a:srgbClr val="0BE5C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/>
              <a:t>Elemi cellák</a:t>
            </a:r>
          </a:p>
        </p:txBody>
      </p:sp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566EE3A0-1BE2-578A-822B-A5D0A13D5F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81761" y="56560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8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259"/>
    </mc:Choice>
    <mc:Fallback xmlns="">
      <p:transition spd="slow" advTm="55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Csillapító elemek hatása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>
          <a:xfrm>
            <a:off x="559536" y="2296159"/>
            <a:ext cx="3767137" cy="3708400"/>
          </a:xfrm>
        </p:spPr>
        <p:txBody>
          <a:bodyPr/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A kitöltés bizonyos paraméter kombinációk mellett korlátozza az auxetikus deformációs viselkedést.</a:t>
            </a:r>
          </a:p>
          <a:p>
            <a:pPr algn="just"/>
            <a:r>
              <a:rPr lang="hu-HU" dirty="0">
                <a:solidFill>
                  <a:schemeClr val="bg1"/>
                </a:solidFill>
              </a:rPr>
              <a:t>A korlátozó hatás növeli a szerkezet zömítési ellenállását ezáltal kedvezőbb a szerkezet energiafelvevő képessége is.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641FA2F-32D6-3863-068B-7CC8118C2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735" y="2111154"/>
            <a:ext cx="7746265" cy="3541878"/>
          </a:xfrm>
          <a:prstGeom prst="rect">
            <a:avLst/>
          </a:prstGeom>
        </p:spPr>
      </p:pic>
      <p:pic>
        <p:nvPicPr>
          <p:cNvPr id="4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0D568D82-D60D-54C7-EECB-95E766009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39904" y="575524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9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54"/>
    </mc:Choice>
    <mc:Fallback xmlns="">
      <p:transition spd="slow" advTm="77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9585" y="1050257"/>
            <a:ext cx="11212830" cy="1012031"/>
          </a:xfrm>
        </p:spPr>
        <p:txBody>
          <a:bodyPr/>
          <a:lstStyle/>
          <a:p>
            <a:r>
              <a:rPr lang="hu-HU" dirty="0"/>
              <a:t>Csillapító elemek hatása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C0802C-5D01-FEF7-FB46-C70E97B21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3032"/>
            <a:ext cx="12192000" cy="1204968"/>
          </a:xfrm>
          <a:prstGeom prst="rect">
            <a:avLst/>
          </a:prstGeom>
        </p:spPr>
      </p:pic>
      <p:sp>
        <p:nvSpPr>
          <p:cNvPr id="6" name="Szöveg helye 2">
            <a:extLst>
              <a:ext uri="{FF2B5EF4-FFF2-40B4-BE49-F238E27FC236}">
                <a16:creationId xmlns:a16="http://schemas.microsoft.com/office/drawing/2014/main" id="{D15A5FAD-1278-B302-9EB7-F0479CB8F0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9225" y="1778000"/>
            <a:ext cx="3767137" cy="3708400"/>
          </a:xfrm>
        </p:spPr>
        <p:txBody>
          <a:bodyPr/>
          <a:lstStyle/>
          <a:p>
            <a:pPr algn="just"/>
            <a:r>
              <a:rPr lang="hu-HU" dirty="0">
                <a:solidFill>
                  <a:schemeClr val="bg1"/>
                </a:solidFill>
              </a:rPr>
              <a:t>Jelentős energia felvevő képesség növekedés.</a:t>
            </a:r>
          </a:p>
          <a:p>
            <a:pPr algn="just"/>
            <a:r>
              <a:rPr lang="hu-HU" dirty="0">
                <a:solidFill>
                  <a:schemeClr val="bg1"/>
                </a:solidFill>
              </a:rPr>
              <a:t>A karakterisztikákat összevetve látható a kitöltés kiemelkedő hatása. </a:t>
            </a:r>
          </a:p>
          <a:p>
            <a:pPr lvl="1" algn="just"/>
            <a:r>
              <a:rPr lang="hu-HU" dirty="0">
                <a:solidFill>
                  <a:schemeClr val="bg1"/>
                </a:solidFill>
              </a:rPr>
              <a:t>Kezdeti nagy deformáció (lassítás) </a:t>
            </a:r>
          </a:p>
          <a:p>
            <a:pPr lvl="1" algn="just"/>
            <a:r>
              <a:rPr lang="hu-HU" dirty="0">
                <a:solidFill>
                  <a:schemeClr val="bg1"/>
                </a:solidFill>
              </a:rPr>
              <a:t>Majd tömörödés és megugró energia felvétel (sérülés mérséklés)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F632E86-3433-A2CE-A9B8-0898D41C93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77" r="1884"/>
          <a:stretch/>
        </p:blipFill>
        <p:spPr>
          <a:xfrm>
            <a:off x="5526895" y="56094"/>
            <a:ext cx="5903105" cy="300035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8E0CA293-F840-AFF8-A77F-CCB72AEA8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894" y="3127759"/>
            <a:ext cx="5903105" cy="2558761"/>
          </a:xfrm>
          <a:prstGeom prst="rect">
            <a:avLst/>
          </a:prstGeom>
        </p:spPr>
      </p:pic>
      <p:pic>
        <p:nvPicPr>
          <p:cNvPr id="3" name="Rögzített hang">
            <a:hlinkClick r:id="" action="ppaction://media"/>
            <a:extLst>
              <a:ext uri="{FF2B5EF4-FFF2-40B4-BE49-F238E27FC236}">
                <a16:creationId xmlns:a16="http://schemas.microsoft.com/office/drawing/2014/main" id="{85E124B6-14C9-A313-5699-181410181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3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14"/>
    </mc:Choice>
    <mc:Fallback xmlns="">
      <p:transition spd="slow" advTm="71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NNG">
      <a:dk1>
        <a:srgbClr val="000000"/>
      </a:dk1>
      <a:lt1>
        <a:srgbClr val="FFFFFF"/>
      </a:lt1>
      <a:dk2>
        <a:srgbClr val="006EB6"/>
      </a:dk2>
      <a:lt2>
        <a:srgbClr val="E7E6E6"/>
      </a:lt2>
      <a:accent1>
        <a:srgbClr val="006CA9"/>
      </a:accent1>
      <a:accent2>
        <a:srgbClr val="009EE0"/>
      </a:accent2>
      <a:accent3>
        <a:srgbClr val="A5A5A5"/>
      </a:accent3>
      <a:accent4>
        <a:srgbClr val="00022A"/>
      </a:accent4>
      <a:accent5>
        <a:srgbClr val="D9D9D5"/>
      </a:accent5>
      <a:accent6>
        <a:srgbClr val="FF7548"/>
      </a:accent6>
      <a:hlink>
        <a:srgbClr val="009DDF"/>
      </a:hlink>
      <a:folHlink>
        <a:srgbClr val="006EB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36539351-4D46-4694-BC24-42B9363BEA03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940E764-F440-4C5E-8054-4CE0E1C5DD79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0ED25D19-5FF4-4C7C-9137-63F975ADB607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C2C42726-3DB7-4CFE-AB0D-C6DE4A02E38E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BD3A8041-E8F0-4C65-A007-B6CD1F5A93B7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EF9538A1-77CD-4443-8823-CC438E4FBAA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únkp_kék [Írásvédett]" id="{84B5ADDC-B8C8-4739-80EA-D6050D9603D6}" vid="{FF12B141-C464-49A7-9392-F0F5F5553F2E}"/>
    </a:ext>
  </a:extLst>
</a:theme>
</file>

<file path=ppt/theme/theme8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ÚNKP_dia_sablon_konferenciához</Template>
  <TotalTime>311</TotalTime>
  <Words>313</Words>
  <Application>Microsoft Office PowerPoint</Application>
  <PresentationFormat>Szélesvásznú</PresentationFormat>
  <Paragraphs>76</Paragraphs>
  <Slides>11</Slides>
  <Notes>0</Notes>
  <HiddenSlides>0</HiddenSlides>
  <MMClips>11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7</vt:i4>
      </vt:variant>
      <vt:variant>
        <vt:lpstr>Diacímek</vt:lpstr>
      </vt:variant>
      <vt:variant>
        <vt:i4>11</vt:i4>
      </vt:variant>
    </vt:vector>
  </HeadingPairs>
  <TitlesOfParts>
    <vt:vector size="23" baseType="lpstr">
      <vt:lpstr>Arial</vt:lpstr>
      <vt:lpstr>Calibri</vt:lpstr>
      <vt:lpstr>Open Sans</vt:lpstr>
      <vt:lpstr>Open Sans Light</vt:lpstr>
      <vt:lpstr>System Font Regular</vt:lpstr>
      <vt:lpstr>3_Office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Auxetikus méhsejt lattice tulajdonság javítása geometriai módosításokkal </vt:lpstr>
      <vt:lpstr>Fejlesztés alapja &amp; alapprobléma:</vt:lpstr>
      <vt:lpstr>Kettősen homorú auxetikus méhsejt</vt:lpstr>
      <vt:lpstr>Vizsgálatok előkészítése</vt:lpstr>
      <vt:lpstr>Az újszerű geometria értékelése </vt:lpstr>
      <vt:lpstr>Az újszerű geometria értékelése </vt:lpstr>
      <vt:lpstr>Csillapító elemekkel ellátott szerkezet</vt:lpstr>
      <vt:lpstr>Csillapító elemek hatása</vt:lpstr>
      <vt:lpstr>Csillapító elemek hatása</vt:lpstr>
      <vt:lpstr>Összegzés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Anikó</dc:creator>
  <cp:lastModifiedBy>Levente Széles</cp:lastModifiedBy>
  <cp:revision>27</cp:revision>
  <dcterms:created xsi:type="dcterms:W3CDTF">2020-09-22T13:16:24Z</dcterms:created>
  <dcterms:modified xsi:type="dcterms:W3CDTF">2024-05-23T10:46:10Z</dcterms:modified>
</cp:coreProperties>
</file>