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9"/>
  </p:notesMasterIdLst>
  <p:sldIdLst>
    <p:sldId id="256" r:id="rId8"/>
    <p:sldId id="264" r:id="rId9"/>
    <p:sldId id="277" r:id="rId10"/>
    <p:sldId id="265" r:id="rId11"/>
    <p:sldId id="267" r:id="rId12"/>
    <p:sldId id="266" r:id="rId13"/>
    <p:sldId id="270" r:id="rId14"/>
    <p:sldId id="271" r:id="rId15"/>
    <p:sldId id="272" r:id="rId16"/>
    <p:sldId id="273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5905" autoAdjust="0"/>
  </p:normalViewPr>
  <p:slideViewPr>
    <p:cSldViewPr snapToGrid="0" showGuides="1">
      <p:cViewPr varScale="1">
        <p:scale>
          <a:sx n="48" d="100"/>
          <a:sy n="48" d="100"/>
        </p:scale>
        <p:origin x="1987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rnelia\Downloads\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rnelia\Downloads\Book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5000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k=3</c:v>
                </c:pt>
                <c:pt idx="1">
                  <c:v>k=5</c:v>
                </c:pt>
                <c:pt idx="2">
                  <c:v>k=7</c:v>
                </c:pt>
              </c:strCache>
            </c:strRef>
          </c:cat>
          <c:val>
            <c:numRef>
              <c:f>Sheet1!$B$3:$B$5</c:f>
              <c:numCache>
                <c:formatCode>0.0000</c:formatCode>
                <c:ptCount val="3"/>
                <c:pt idx="0">
                  <c:v>3.7354527711868242</c:v>
                </c:pt>
                <c:pt idx="1">
                  <c:v>4.6193422317504851</c:v>
                </c:pt>
                <c:pt idx="2">
                  <c:v>5.4898969411849921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26-4D11-A811-4F9D55B9343B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1000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k=3</c:v>
                </c:pt>
                <c:pt idx="1">
                  <c:v>k=5</c:v>
                </c:pt>
                <c:pt idx="2">
                  <c:v>k=7</c:v>
                </c:pt>
              </c:strCache>
            </c:strRef>
          </c:cat>
          <c:val>
            <c:numRef>
              <c:f>Sheet1!$C$3:$C$5</c:f>
              <c:numCache>
                <c:formatCode>0.0000</c:formatCode>
                <c:ptCount val="3"/>
                <c:pt idx="0">
                  <c:v>2.3199516710906929</c:v>
                </c:pt>
                <c:pt idx="1">
                  <c:v>2.4518543481826742</c:v>
                </c:pt>
                <c:pt idx="2">
                  <c:v>2.6042984247207603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26-4D11-A811-4F9D55B9343B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500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9999999999999947E-2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26-4D11-A811-4F9D55B9343B}"/>
                </c:ext>
              </c:extLst>
            </c:dLbl>
            <c:dLbl>
              <c:idx val="1"/>
              <c:layout>
                <c:manualLayout>
                  <c:x val="4.7222222222222221E-2"/>
                  <c:y val="1.85185185185184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826-4D11-A811-4F9D55B9343B}"/>
                </c:ext>
              </c:extLst>
            </c:dLbl>
            <c:dLbl>
              <c:idx val="2"/>
              <c:layout>
                <c:manualLayout>
                  <c:x val="2.7777777777777676E-2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26-4D11-A811-4F9D55B934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k=3</c:v>
                </c:pt>
                <c:pt idx="1">
                  <c:v>k=5</c:v>
                </c:pt>
                <c:pt idx="2">
                  <c:v>k=7</c:v>
                </c:pt>
              </c:strCache>
            </c:strRef>
          </c:cat>
          <c:val>
            <c:numRef>
              <c:f>Sheet1!$D$3:$D$5</c:f>
              <c:numCache>
                <c:formatCode>0.0000</c:formatCode>
                <c:ptCount val="3"/>
                <c:pt idx="0">
                  <c:v>2.1031632184982239</c:v>
                </c:pt>
                <c:pt idx="1">
                  <c:v>2.1921073913574181</c:v>
                </c:pt>
                <c:pt idx="2">
                  <c:v>2.2880591869354197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26-4D11-A811-4F9D55B934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9770431"/>
        <c:axId val="807090623"/>
      </c:barChart>
      <c:catAx>
        <c:axId val="519770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807090623"/>
        <c:crosses val="autoZero"/>
        <c:auto val="1"/>
        <c:lblAlgn val="ctr"/>
        <c:lblOffset val="100"/>
        <c:noMultiLvlLbl val="0"/>
      </c:catAx>
      <c:valAx>
        <c:axId val="807090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19770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Sheet1!$H$2</c:f>
              <c:strCache>
                <c:ptCount val="1"/>
                <c:pt idx="0">
                  <c:v>5000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Sheet1!$G$3:$G$5</c:f>
              <c:strCache>
                <c:ptCount val="3"/>
                <c:pt idx="0">
                  <c:v>k=3</c:v>
                </c:pt>
                <c:pt idx="1">
                  <c:v>k=5</c:v>
                </c:pt>
                <c:pt idx="2">
                  <c:v>k=7</c:v>
                </c:pt>
              </c:strCache>
            </c:strRef>
          </c:cat>
          <c:val>
            <c:numRef>
              <c:f>Sheet1!$H$3:$H$5</c:f>
              <c:numCache>
                <c:formatCode>0.0000</c:formatCode>
                <c:ptCount val="3"/>
                <c:pt idx="0">
                  <c:v>2.0234023900000002</c:v>
                </c:pt>
                <c:pt idx="1">
                  <c:v>2.0258506989999998</c:v>
                </c:pt>
                <c:pt idx="2">
                  <c:v>2.0270505859999899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20-472D-88F2-D71592D4400A}"/>
            </c:ext>
          </c:extLst>
        </c:ser>
        <c:ser>
          <c:idx val="1"/>
          <c:order val="1"/>
          <c:tx>
            <c:strRef>
              <c:f>Sheet1!$I$2</c:f>
              <c:strCache>
                <c:ptCount val="1"/>
                <c:pt idx="0">
                  <c:v>1000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Sheet1!$G$3:$G$5</c:f>
              <c:strCache>
                <c:ptCount val="3"/>
                <c:pt idx="0">
                  <c:v>k=3</c:v>
                </c:pt>
                <c:pt idx="1">
                  <c:v>k=5</c:v>
                </c:pt>
                <c:pt idx="2">
                  <c:v>k=7</c:v>
                </c:pt>
              </c:strCache>
            </c:strRef>
          </c:cat>
          <c:val>
            <c:numRef>
              <c:f>Sheet1!$I$3:$I$5</c:f>
              <c:numCache>
                <c:formatCode>0.0000</c:formatCode>
                <c:ptCount val="3"/>
                <c:pt idx="0">
                  <c:v>1.8826624380000001</c:v>
                </c:pt>
                <c:pt idx="1">
                  <c:v>1.9691030789999999</c:v>
                </c:pt>
                <c:pt idx="2">
                  <c:v>2.0179505010000001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20-472D-88F2-D71592D4400A}"/>
            </c:ext>
          </c:extLst>
        </c:ser>
        <c:ser>
          <c:idx val="2"/>
          <c:order val="2"/>
          <c:tx>
            <c:strRef>
              <c:f>Sheet1!$J$2</c:f>
              <c:strCache>
                <c:ptCount val="1"/>
                <c:pt idx="0">
                  <c:v>500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888888888888889E-2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20-472D-88F2-D71592D4400A}"/>
                </c:ext>
              </c:extLst>
            </c:dLbl>
            <c:dLbl>
              <c:idx val="1"/>
              <c:layout>
                <c:manualLayout>
                  <c:x val="1.6666666666666666E-2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20-472D-88F2-D71592D4400A}"/>
                </c:ext>
              </c:extLst>
            </c:dLbl>
            <c:dLbl>
              <c:idx val="2"/>
              <c:layout>
                <c:manualLayout>
                  <c:x val="1.944444444444424E-2"/>
                  <c:y val="-9.25925925925921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20-472D-88F2-D71592D440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Sheet1!$G$3:$G$5</c:f>
              <c:strCache>
                <c:ptCount val="3"/>
                <c:pt idx="0">
                  <c:v>k=3</c:v>
                </c:pt>
                <c:pt idx="1">
                  <c:v>k=5</c:v>
                </c:pt>
                <c:pt idx="2">
                  <c:v>k=7</c:v>
                </c:pt>
              </c:strCache>
            </c:strRef>
          </c:cat>
          <c:val>
            <c:numRef>
              <c:f>Sheet1!$J$3:$J$5</c:f>
              <c:numCache>
                <c:formatCode>0.0000</c:formatCode>
                <c:ptCount val="3"/>
                <c:pt idx="0">
                  <c:v>1.88509949</c:v>
                </c:pt>
                <c:pt idx="1">
                  <c:v>1.8978436160000001</c:v>
                </c:pt>
                <c:pt idx="2">
                  <c:v>1.9020697289999999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20-472D-88F2-D71592D440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9786271"/>
        <c:axId val="313624239"/>
      </c:barChart>
      <c:catAx>
        <c:axId val="519786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313624239"/>
        <c:crosses val="autoZero"/>
        <c:auto val="1"/>
        <c:lblAlgn val="ctr"/>
        <c:lblOffset val="100"/>
        <c:noMultiLvlLbl val="0"/>
      </c:catAx>
      <c:valAx>
        <c:axId val="313624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197862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1844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6206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2980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3995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712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3404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2453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227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7801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B780-1489-4060-900D-727C4A9C097B}" type="datetime1">
              <a:rPr lang="hu-HU" smtClean="0"/>
              <a:t>2024. 05. 30.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4E06-334C-4768-A57B-3535081B392E}" type="datetime1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5796-94C2-445D-9711-499FEEAB51F6}" type="datetime1">
              <a:rPr lang="hu-HU" smtClean="0"/>
              <a:t>2024. 05. 30.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D627C-703E-4763-941B-F826DEB07746}" type="datetime1">
              <a:rPr lang="hu-HU" smtClean="0"/>
              <a:t>2024. 05. 30.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0E2F3-3651-468F-94D2-B7462623776A}" type="datetime1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5">
            <a:extLst>
              <a:ext uri="{FF2B5EF4-FFF2-40B4-BE49-F238E27FC236}">
                <a16:creationId xmlns:a16="http://schemas.microsoft.com/office/drawing/2014/main" id="{98D54E85-7AC1-89E4-A62C-CA7D6AE4A1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pic>
        <p:nvPicPr>
          <p:cNvPr id="2" name="Kép 5">
            <a:extLst>
              <a:ext uri="{FF2B5EF4-FFF2-40B4-BE49-F238E27FC236}">
                <a16:creationId xmlns:a16="http://schemas.microsoft.com/office/drawing/2014/main" id="{B73CBA54-ADFA-4E55-9164-ADEDBFCA4D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2" name="Kép 5">
            <a:extLst>
              <a:ext uri="{FF2B5EF4-FFF2-40B4-BE49-F238E27FC236}">
                <a16:creationId xmlns:a16="http://schemas.microsoft.com/office/drawing/2014/main" id="{1D17EC01-239C-3858-5D8C-AC9BB6426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pic>
        <p:nvPicPr>
          <p:cNvPr id="2" name="Kép 5">
            <a:extLst>
              <a:ext uri="{FF2B5EF4-FFF2-40B4-BE49-F238E27FC236}">
                <a16:creationId xmlns:a16="http://schemas.microsoft.com/office/drawing/2014/main" id="{241A3799-8D7C-EFE8-8936-E556B592A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2" name="Kép 5">
            <a:extLst>
              <a:ext uri="{FF2B5EF4-FFF2-40B4-BE49-F238E27FC236}">
                <a16:creationId xmlns:a16="http://schemas.microsoft.com/office/drawing/2014/main" id="{4D2F9E32-762A-B421-4A09-D8DE74889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2DC6F-23B6-429B-90C7-8B46B17776FA}" type="datetime1">
              <a:rPr lang="hu-HU" smtClean="0"/>
              <a:t>2024. 05. 30.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Kép 5">
            <a:extLst>
              <a:ext uri="{FF2B5EF4-FFF2-40B4-BE49-F238E27FC236}">
                <a16:creationId xmlns:a16="http://schemas.microsoft.com/office/drawing/2014/main" id="{378448CD-7B85-8BDF-0548-C9333CD2CE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8351C-53B1-4B6C-8FE7-207FC39CDDD7}" type="datetime1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Kép 5">
            <a:extLst>
              <a:ext uri="{FF2B5EF4-FFF2-40B4-BE49-F238E27FC236}">
                <a16:creationId xmlns:a16="http://schemas.microsoft.com/office/drawing/2014/main" id="{4B1B6637-2A22-988A-6930-5C4B1B832F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9"/>
            <a:ext cx="11212830" cy="55483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062480"/>
            <a:ext cx="11212512" cy="410337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defRPr>
            </a:lvl1pPr>
            <a:lvl2pPr>
              <a:defRPr lang="en-GB" sz="2000" b="0" i="0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defRPr>
            </a:lvl2pPr>
            <a:lvl3pPr>
              <a:defRPr lang="en-GB" sz="2000" b="0" i="0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 dirty="0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 dirty="0"/>
              <a:t>Második szint</a:t>
            </a:r>
          </a:p>
          <a:p>
            <a:pPr marL="0" lvl="2" indent="0">
              <a:buFontTx/>
              <a:buNone/>
            </a:pPr>
            <a:r>
              <a:rPr lang="hu-HU" dirty="0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pic>
        <p:nvPicPr>
          <p:cNvPr id="3" name="Kép 5">
            <a:extLst>
              <a:ext uri="{FF2B5EF4-FFF2-40B4-BE49-F238E27FC236}">
                <a16:creationId xmlns:a16="http://schemas.microsoft.com/office/drawing/2014/main" id="{82F7E542-D27A-095A-F029-6B2E8F310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3C6-F2A5-411A-8F22-BE624A1CB2EF}" type="datetime1">
              <a:rPr lang="hu-HU" smtClean="0"/>
              <a:t>2024. 05. 30.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6BE2-C4AF-4F3D-BB00-F91AEA0CE7A1}" type="datetime1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A6B6-5943-4C0C-8D62-DC4B203448F6}" type="datetime1">
              <a:rPr lang="hu-HU" smtClean="0"/>
              <a:t>2024. 05. 30.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91C60-5557-4592-BCFB-4A7C14D30D6D}" type="datetime1">
              <a:rPr lang="hu-HU" smtClean="0"/>
              <a:t>2024. 05. 30.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6954-22D8-473F-B688-52BC5548D038}" type="datetime1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3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AC3ACD5D-DA75-40D2-AA94-589C822FD326}" type="datetime1">
              <a:rPr lang="hu-HU" smtClean="0"/>
              <a:t>2024. 05. 30.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  <p:pic>
        <p:nvPicPr>
          <p:cNvPr id="3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5601ED3-033A-4B4C-BCCF-DB5FF1298503}" type="datetime1">
              <a:rPr lang="hu-HU" smtClean="0"/>
              <a:t>2024. 05. 30.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Times New Roman" panose="02020603050405020304" pitchFamily="18" charset="0"/>
          <a:ea typeface="Open Sans" panose="020B0606030504020204" pitchFamily="34" charset="0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AD7B37C2-F85B-48EA-A487-69E36F9048B6}" type="datetime1">
              <a:rPr lang="hu-HU" smtClean="0"/>
              <a:t>2024. 05. 30.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78C984FE-D05B-4F7E-8179-4C34A8A7C143}" type="datetime1">
              <a:rPr lang="hu-HU" smtClean="0"/>
              <a:t>2024. 05. 30.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7F857B35-02FC-45F2-9208-C4A0B030E807}" type="datetime1">
              <a:rPr lang="hu-HU" smtClean="0"/>
              <a:t>2024. 05. 30.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B62228E-3C8C-41EE-8DE8-9C678FE7031D}" type="datetime1">
              <a:rPr lang="hu-HU" smtClean="0"/>
              <a:t>2024. 05. 30.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6995038-DD47-48B4-84B9-9828380D78BD}" type="datetime1">
              <a:rPr lang="hu-HU" smtClean="0"/>
              <a:t>2024. 05. 30.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kvantum számítógépekben rejlő lehetőségek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4185920"/>
            <a:ext cx="9144000" cy="1071880"/>
          </a:xfrm>
        </p:spPr>
        <p:txBody>
          <a:bodyPr/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Szatmáry Kornélia Sára</a:t>
            </a:r>
          </a:p>
          <a:p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Konzulens: Prof. Dr.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Kozlovszky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Miklós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038A6-6A35-5EB3-DDB8-28288979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1</a:t>
            </a:fld>
            <a:endParaRPr lang="hu-HU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BBAA8DC-3309-DC44-3ACE-561DAB095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33"/>
    </mc:Choice>
    <mc:Fallback>
      <p:transition spd="slow" advTm="14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További eredmények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062480"/>
            <a:ext cx="11212512" cy="2956560"/>
          </a:xfrm>
        </p:spPr>
        <p:txBody>
          <a:bodyPr numCol="2"/>
          <a:lstStyle/>
          <a:p>
            <a:r>
              <a:rPr lang="hu-HU" sz="1400" dirty="0"/>
              <a:t>2023 november – TDK konferencia előadás</a:t>
            </a:r>
          </a:p>
          <a:p>
            <a:pPr lvl="1"/>
            <a:r>
              <a:rPr lang="hu-HU" sz="1400" dirty="0"/>
              <a:t>Optimalizációs feladat futási eredményeinek elemzése </a:t>
            </a:r>
            <a:br>
              <a:rPr lang="hu-HU" sz="1400" dirty="0"/>
            </a:br>
            <a:r>
              <a:rPr lang="hu-HU" sz="1400" dirty="0"/>
              <a:t>D-</a:t>
            </a:r>
            <a:r>
              <a:rPr lang="hu-HU" sz="1400" dirty="0" err="1"/>
              <a:t>Wave</a:t>
            </a:r>
            <a:r>
              <a:rPr lang="hu-HU" sz="1400" dirty="0"/>
              <a:t> és IBM kvantum számítógépeken</a:t>
            </a:r>
          </a:p>
          <a:p>
            <a:r>
              <a:rPr lang="hu-HU" sz="1400" dirty="0"/>
              <a:t>2023 november – ICCECIP konferencia előadás</a:t>
            </a:r>
          </a:p>
          <a:p>
            <a:pPr lvl="1"/>
            <a:r>
              <a:rPr lang="en-US" sz="1400" dirty="0"/>
              <a:t>Quantum Computers and IT Security: Unlocking the Future, Exploring the Questions</a:t>
            </a:r>
            <a:endParaRPr lang="hu-HU" sz="1400" dirty="0"/>
          </a:p>
          <a:p>
            <a:r>
              <a:rPr lang="hu-HU" sz="1400" dirty="0"/>
              <a:t>2023 november – CINTI konferencia előadás</a:t>
            </a:r>
          </a:p>
          <a:p>
            <a:pPr lvl="1"/>
            <a:r>
              <a:rPr lang="en-US" sz="1400" dirty="0"/>
              <a:t>What is the perception of the Hungarian quantum community regarding the future of</a:t>
            </a:r>
            <a:r>
              <a:rPr lang="hu-HU" sz="1400" dirty="0"/>
              <a:t> </a:t>
            </a:r>
            <a:r>
              <a:rPr lang="en-US" sz="1400" dirty="0"/>
              <a:t>quantum</a:t>
            </a:r>
            <a:r>
              <a:rPr lang="hu-HU" sz="1400" dirty="0"/>
              <a:t> </a:t>
            </a:r>
            <a:r>
              <a:rPr lang="en-US" sz="1400" dirty="0"/>
              <a:t>computing?</a:t>
            </a:r>
            <a:endParaRPr lang="hu-HU" sz="1400" dirty="0"/>
          </a:p>
          <a:p>
            <a:r>
              <a:rPr lang="hu-HU" sz="1400" dirty="0"/>
              <a:t>2023 november – CANDO EPE konferencia előadás</a:t>
            </a:r>
          </a:p>
          <a:p>
            <a:pPr lvl="1"/>
            <a:r>
              <a:rPr lang="en-US" sz="1400" dirty="0"/>
              <a:t>K-means clustering in quantum environment</a:t>
            </a:r>
            <a:endParaRPr lang="hu-HU" sz="1400" dirty="0"/>
          </a:p>
          <a:p>
            <a:r>
              <a:rPr lang="hu-HU" sz="1400" dirty="0"/>
              <a:t>2024 március – TIG Kutatócsoport </a:t>
            </a:r>
            <a:r>
              <a:rPr lang="hu-HU" sz="1400" dirty="0" err="1"/>
              <a:t>eőadás</a:t>
            </a:r>
            <a:endParaRPr lang="hu-HU" sz="1400" dirty="0"/>
          </a:p>
          <a:p>
            <a:pPr lvl="1"/>
            <a:r>
              <a:rPr lang="hu-HU" sz="1400" dirty="0"/>
              <a:t>A kvantumkriptográfia jövője és alkalmazásai</a:t>
            </a:r>
          </a:p>
          <a:p>
            <a:r>
              <a:rPr lang="hu-HU" sz="1400" dirty="0"/>
              <a:t>2024 április – World Quantum Day </a:t>
            </a:r>
            <a:r>
              <a:rPr lang="hu-HU" sz="1400" dirty="0" err="1"/>
              <a:t>Meetup</a:t>
            </a:r>
            <a:r>
              <a:rPr lang="hu-HU" sz="1400" dirty="0"/>
              <a:t> részvétel</a:t>
            </a:r>
          </a:p>
          <a:p>
            <a:r>
              <a:rPr lang="hu-HU" sz="1400" dirty="0"/>
              <a:t>2024 április – MEB konferencia előadás</a:t>
            </a:r>
          </a:p>
          <a:p>
            <a:pPr lvl="1"/>
            <a:r>
              <a:rPr lang="en-US" sz="1400" dirty="0"/>
              <a:t>From Qubits to Society: Understanding the Human Dimensions of Quantum Computing</a:t>
            </a:r>
            <a:endParaRPr lang="hu-HU" sz="1400" dirty="0"/>
          </a:p>
          <a:p>
            <a:r>
              <a:rPr lang="hu-HU" sz="1400" dirty="0"/>
              <a:t>2024 április – TDK konferencia előadás</a:t>
            </a:r>
          </a:p>
          <a:p>
            <a:pPr lvl="1"/>
            <a:r>
              <a:rPr lang="hu-HU" sz="1400" dirty="0"/>
              <a:t>Kvantum kriptográfia</a:t>
            </a:r>
          </a:p>
          <a:p>
            <a:r>
              <a:rPr lang="hu-HU" sz="1400" dirty="0"/>
              <a:t>2024 május – SACI konferencia előadás</a:t>
            </a:r>
          </a:p>
          <a:p>
            <a:pPr lvl="1"/>
            <a:r>
              <a:rPr lang="en-US" sz="1400" dirty="0"/>
              <a:t>Analysis of optimization task running results on D-Wave and IBM quantum computers</a:t>
            </a:r>
            <a:endParaRPr lang="hu-HU" sz="1400" dirty="0"/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1A8D92A9-3F81-EA05-A638-980C50C37A05}"/>
              </a:ext>
            </a:extLst>
          </p:cNvPr>
          <p:cNvSpPr txBox="1">
            <a:spLocks/>
          </p:cNvSpPr>
          <p:nvPr/>
        </p:nvSpPr>
        <p:spPr>
          <a:xfrm>
            <a:off x="500063" y="5212080"/>
            <a:ext cx="11212512" cy="380999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400" dirty="0"/>
              <a:t>Időszakhoz nem köthető tevékenység: </a:t>
            </a:r>
            <a:r>
              <a:rPr lang="hu-HU" sz="1400" dirty="0" err="1"/>
              <a:t>ReAQCT</a:t>
            </a:r>
            <a:r>
              <a:rPr lang="hu-HU" sz="1400" dirty="0"/>
              <a:t> Kvantum konferencia szervezésében való részvétel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2BDB9-C50A-4101-5E14-5120F55D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10</a:t>
            </a:fld>
            <a:endParaRPr lang="hu-HU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D2D80DB-53FD-D5F9-5557-762143427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732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31"/>
    </mc:Choice>
    <mc:Fallback>
      <p:transition spd="slow" advTm="55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3875" y="2410283"/>
            <a:ext cx="11212830" cy="1018717"/>
          </a:xfrm>
        </p:spPr>
        <p:txBody>
          <a:bodyPr>
            <a:normAutofit/>
          </a:bodyPr>
          <a:lstStyle/>
          <a:p>
            <a:pPr algn="ctr"/>
            <a:r>
              <a:rPr lang="hu-HU" sz="5000" dirty="0"/>
              <a:t>Köszönöm szépen a figyelmet!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024EDF-3E21-FC42-1CC6-C0CC3D6E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11</a:t>
            </a:fld>
            <a:endParaRPr lang="hu-HU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CDA810-6EEB-4FB4-5DD2-37C03A90C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6127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9"/>
    </mc:Choice>
    <mc:Fallback>
      <p:transition spd="slow" advTm="5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9745" y="1284129"/>
            <a:ext cx="11212830" cy="554832"/>
          </a:xfrm>
        </p:spPr>
        <p:txBody>
          <a:bodyPr/>
          <a:lstStyle/>
          <a:p>
            <a:r>
              <a:rPr lang="hu-HU" dirty="0"/>
              <a:t>Kvantumszámítógépek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062480"/>
            <a:ext cx="11212512" cy="4103370"/>
          </a:xfrm>
        </p:spPr>
        <p:txBody>
          <a:bodyPr/>
          <a:lstStyle/>
          <a:p>
            <a:r>
              <a:rPr lang="hu-HU" dirty="0"/>
              <a:t> ~ forradalmi változások</a:t>
            </a:r>
          </a:p>
          <a:p>
            <a:pPr lvl="1"/>
            <a:r>
              <a:rPr lang="hu-HU" dirty="0"/>
              <a:t>Rendkívüli párhuzamosság: </a:t>
            </a:r>
            <a:r>
              <a:rPr lang="hu-HU" dirty="0" err="1"/>
              <a:t>kubitek</a:t>
            </a:r>
            <a:r>
              <a:rPr lang="hu-HU" dirty="0"/>
              <a:t> több állapotban is lehetnek egyszerre</a:t>
            </a:r>
          </a:p>
          <a:p>
            <a:pPr lvl="1"/>
            <a:r>
              <a:rPr lang="hu-HU" dirty="0"/>
              <a:t>Gyorsabb számítások: Bizonyos típusú problémák sokkal hatékonyabban megoldhatók</a:t>
            </a:r>
          </a:p>
          <a:p>
            <a:r>
              <a:rPr lang="hu-HU" dirty="0"/>
              <a:t>Széles körű felhasználási terület</a:t>
            </a:r>
          </a:p>
          <a:p>
            <a:pPr lvl="1"/>
            <a:r>
              <a:rPr lang="hu-HU" dirty="0"/>
              <a:t>Kriptográfia: Kvantumok kriptográfiai alkalmazása, például biztonságos kulcsszétosztás</a:t>
            </a:r>
          </a:p>
          <a:p>
            <a:pPr lvl="1"/>
            <a:r>
              <a:rPr lang="hu-HU" dirty="0"/>
              <a:t>Gyógyszerkutatás: Komplex molekulák és vegyületek modellezése</a:t>
            </a:r>
          </a:p>
          <a:p>
            <a:pPr lvl="1"/>
            <a:r>
              <a:rPr lang="hu-HU" dirty="0"/>
              <a:t>Optimalizáció: Komplex problémák, mint például a logisztika optimalizálása</a:t>
            </a:r>
          </a:p>
          <a:p>
            <a:r>
              <a:rPr lang="hu-HU" dirty="0"/>
              <a:t>Két alapvető forma</a:t>
            </a:r>
          </a:p>
          <a:p>
            <a:pPr lvl="1"/>
            <a:r>
              <a:rPr lang="hu-HU" dirty="0"/>
              <a:t>Univerzális kvantumszámítógépek / Annealing típusú számítógépek</a:t>
            </a:r>
          </a:p>
          <a:p>
            <a:endParaRPr lang="hu-H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0E96993-66CB-E591-FEFC-6C9928987E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1AF84-9C17-098E-0A8A-F34873A63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2</a:t>
            </a:fld>
            <a:endParaRPr lang="hu-HU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2F7F29AB-9BD4-C932-8185-0FA5080A0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62"/>
    </mc:Choice>
    <mc:Fallback>
      <p:transition spd="slow" advTm="77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9745" y="1284129"/>
            <a:ext cx="11212830" cy="554832"/>
          </a:xfrm>
        </p:spPr>
        <p:txBody>
          <a:bodyPr/>
          <a:lstStyle/>
          <a:p>
            <a:r>
              <a:rPr lang="hu-HU" dirty="0"/>
              <a:t>Előző kutatás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062480"/>
            <a:ext cx="11212512" cy="4103370"/>
          </a:xfrm>
        </p:spPr>
        <p:txBody>
          <a:bodyPr/>
          <a:lstStyle/>
          <a:p>
            <a:r>
              <a:rPr lang="hu-HU" dirty="0"/>
              <a:t>Cél: bizonyos célfüggvények minimalizálása vagy maximalizálása megszorítások függvényében</a:t>
            </a:r>
          </a:p>
          <a:p>
            <a:r>
              <a:rPr lang="hu-HU" dirty="0"/>
              <a:t>Klaszterezés – K-közép / K-means klaszterezés</a:t>
            </a:r>
          </a:p>
          <a:p>
            <a:r>
              <a:rPr lang="hu-HU" dirty="0"/>
              <a:t>Kutatási hipotézis:</a:t>
            </a:r>
          </a:p>
          <a:p>
            <a:pPr lvl="1"/>
            <a:r>
              <a:rPr lang="hu-HU" dirty="0"/>
              <a:t>A kvantum számítógépek hatékonyabbak a klaszterezési algoritmusok esetén a klasszikus számítógépeknél</a:t>
            </a:r>
          </a:p>
          <a:p>
            <a:r>
              <a:rPr lang="hu-HU" dirty="0"/>
              <a:t>Kutatási környezet: C#, Qiskit, SPSS</a:t>
            </a:r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Konklúzió: A kvantum számítógépek rosszabbak a klasszikus számítógépeknél és a célszoftvereknél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0E96993-66CB-E591-FEFC-6C9928987E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E9C75-5389-8275-B811-A40DF38F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3</a:t>
            </a:fld>
            <a:endParaRPr lang="hu-HU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38FBC44-4E95-277D-5370-74BCA73A2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122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06"/>
    </mc:Choice>
    <mc:Fallback>
      <p:transition spd="slow" advTm="66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9745" y="1284129"/>
            <a:ext cx="11212830" cy="554832"/>
          </a:xfrm>
        </p:spPr>
        <p:txBody>
          <a:bodyPr/>
          <a:lstStyle/>
          <a:p>
            <a:r>
              <a:rPr lang="hu-HU" dirty="0"/>
              <a:t>Kutatás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062480"/>
            <a:ext cx="11212512" cy="4103370"/>
          </a:xfrm>
        </p:spPr>
        <p:txBody>
          <a:bodyPr/>
          <a:lstStyle/>
          <a:p>
            <a:r>
              <a:rPr lang="hu-HU" dirty="0"/>
              <a:t>K-közép (3; 5; 7 közepű) klaszterező algoritmusok futási idejének összehasonlító elemzése</a:t>
            </a:r>
          </a:p>
          <a:p>
            <a:r>
              <a:rPr lang="hu-HU" dirty="0"/>
              <a:t>Az annealing típusú D-</a:t>
            </a:r>
            <a:r>
              <a:rPr lang="hu-HU" dirty="0" err="1"/>
              <a:t>Wave</a:t>
            </a:r>
            <a:r>
              <a:rPr lang="hu-HU" dirty="0"/>
              <a:t> kvantumszámítógép gyorsabb számítási idővel oldja meg az adott komplexitású problémákat, mint az IBM-q univerzális kvantum számítógépe </a:t>
            </a:r>
          </a:p>
          <a:p>
            <a:r>
              <a:rPr lang="hu-HU" dirty="0"/>
              <a:t>Kutatási környezet</a:t>
            </a:r>
          </a:p>
          <a:p>
            <a:pPr lvl="1"/>
            <a:r>
              <a:rPr lang="hu-HU" dirty="0"/>
              <a:t>D-</a:t>
            </a:r>
            <a:r>
              <a:rPr lang="hu-HU" dirty="0" err="1"/>
              <a:t>Wave</a:t>
            </a:r>
            <a:endParaRPr lang="hu-HU" dirty="0"/>
          </a:p>
          <a:p>
            <a:pPr lvl="1"/>
            <a:r>
              <a:rPr lang="hu-HU" dirty="0"/>
              <a:t>IBM-Q</a:t>
            </a:r>
          </a:p>
          <a:p>
            <a:r>
              <a:rPr lang="hu-HU" dirty="0"/>
              <a:t>Input minta:</a:t>
            </a:r>
          </a:p>
          <a:p>
            <a:pPr lvl="1"/>
            <a:r>
              <a:rPr lang="hu-HU" dirty="0"/>
              <a:t>5000, 1000, 500 kétdimenziós elemet tartalmazó adathalmaz</a:t>
            </a:r>
          </a:p>
          <a:p>
            <a:endParaRPr lang="hu-H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A9220D-540D-938F-7155-90E8114378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DE7A3-5FBD-64F4-317B-73EAB703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4</a:t>
            </a:fld>
            <a:endParaRPr lang="hu-HU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391998-D9D2-2350-2158-51D4B57E2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05"/>
    </mc:Choice>
    <mc:Fallback>
      <p:transition spd="slow" advTm="83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Feladat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062480"/>
            <a:ext cx="5819457" cy="4103370"/>
          </a:xfrm>
        </p:spPr>
        <p:txBody>
          <a:bodyPr/>
          <a:lstStyle/>
          <a:p>
            <a:r>
              <a:rPr lang="hu-HU" dirty="0"/>
              <a:t>Adatbázis a program része az inicializálási idő csökkentésére</a:t>
            </a:r>
          </a:p>
          <a:p>
            <a:r>
              <a:rPr lang="hu-HU" dirty="0"/>
              <a:t>Klaszterezés 2 dimenziós adatokkal</a:t>
            </a:r>
          </a:p>
          <a:p>
            <a:r>
              <a:rPr lang="hu-HU" dirty="0"/>
              <a:t>Cél az adatbázis nagyságának, illetve a klaszterközepek számának hatásának vizsgálata a futási időkre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D73AD-C654-3BCA-5A4C-95CF65D33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543" y="1561545"/>
            <a:ext cx="3767455" cy="341012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2A71C-A4B3-6F87-AB8A-016CC8CEB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5</a:t>
            </a:fld>
            <a:endParaRPr lang="hu-HU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9ED235B-9973-9D2F-C939-76AD0B2C8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19"/>
    </mc:Choice>
    <mc:Fallback>
      <p:transition spd="slow" advTm="39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Eredmények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 numCol="2"/>
          <a:lstStyle/>
          <a:p>
            <a:r>
              <a:rPr lang="hu-HU" dirty="0"/>
              <a:t>D-</a:t>
            </a:r>
            <a:r>
              <a:rPr lang="hu-HU" dirty="0" err="1"/>
              <a:t>Wave</a:t>
            </a:r>
            <a:r>
              <a:rPr lang="hu-HU" dirty="0"/>
              <a:t> kvantum </a:t>
            </a:r>
            <a:r>
              <a:rPr lang="hu-HU" dirty="0" err="1"/>
              <a:t>annealer</a:t>
            </a:r>
            <a:r>
              <a:rPr lang="hu-HU" dirty="0"/>
              <a:t> 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IBM Eagle kvantum processzor </a:t>
            </a:r>
          </a:p>
          <a:p>
            <a:endParaRPr lang="hu-HU" dirty="0"/>
          </a:p>
        </p:txBody>
      </p:sp>
      <p:graphicFrame>
        <p:nvGraphicFramePr>
          <p:cNvPr id="9" name="Diagram 1">
            <a:extLst>
              <a:ext uri="{FF2B5EF4-FFF2-40B4-BE49-F238E27FC236}">
                <a16:creationId xmlns:a16="http://schemas.microsoft.com/office/drawing/2014/main" id="{3AE96FD4-E451-151A-1631-D194DB25A4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1242823"/>
              </p:ext>
            </p:extLst>
          </p:nvPr>
        </p:nvGraphicFramePr>
        <p:xfrm>
          <a:off x="1033463" y="26619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Diagram 1">
            <a:extLst>
              <a:ext uri="{FF2B5EF4-FFF2-40B4-BE49-F238E27FC236}">
                <a16:creationId xmlns:a16="http://schemas.microsoft.com/office/drawing/2014/main" id="{303C8F4A-D47E-F718-8244-04699897FE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0259185"/>
              </p:ext>
            </p:extLst>
          </p:nvPr>
        </p:nvGraphicFramePr>
        <p:xfrm>
          <a:off x="6586537" y="26619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B293EA-A711-5821-3EF7-9EB2DAF073B1}"/>
              </a:ext>
            </a:extLst>
          </p:cNvPr>
          <p:cNvSpPr txBox="1"/>
          <p:nvPr/>
        </p:nvSpPr>
        <p:spPr>
          <a:xfrm>
            <a:off x="1033463" y="4787251"/>
            <a:ext cx="41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sec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FCB25E-7BC8-8331-DFEB-F203B899A387}"/>
              </a:ext>
            </a:extLst>
          </p:cNvPr>
          <p:cNvSpPr txBox="1"/>
          <p:nvPr/>
        </p:nvSpPr>
        <p:spPr>
          <a:xfrm>
            <a:off x="6611636" y="4792370"/>
            <a:ext cx="41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sec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58296-7C88-5E5D-7320-BD5F1616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6</a:t>
            </a:fld>
            <a:endParaRPr lang="hu-HU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87A4270-6F0C-4F92-BD8A-CC4974EAC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06"/>
    </mc:Choice>
    <mc:Fallback>
      <p:transition spd="slow" advTm="72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Eredmények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 numCol="1"/>
          <a:lstStyle/>
          <a:p>
            <a:r>
              <a:rPr lang="hu-HU" dirty="0"/>
              <a:t>A szakirodalom alapján az annealing típusú D-</a:t>
            </a:r>
            <a:r>
              <a:rPr lang="hu-HU" dirty="0" err="1"/>
              <a:t>Wave</a:t>
            </a:r>
            <a:r>
              <a:rPr lang="hu-HU" dirty="0"/>
              <a:t> kvantumszámítógép gyorsabb számítási idővel oldja meg az adott komplexitású problémákat, mint az IBM-q univerzális kvantum számítógépe.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A D-</a:t>
            </a:r>
            <a:r>
              <a:rPr lang="hu-HU" dirty="0" err="1"/>
              <a:t>Wave</a:t>
            </a:r>
            <a:r>
              <a:rPr lang="hu-HU" dirty="0"/>
              <a:t> kvantum számítógépe minden esetben magasabb futási idővel rendelkezett, mint az IBM Eagle.</a:t>
            </a:r>
          </a:p>
          <a:p>
            <a:endParaRPr lang="hu-HU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41EF5F-D40D-99BD-ED25-0B8A8E3A7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006032"/>
              </p:ext>
            </p:extLst>
          </p:nvPr>
        </p:nvGraphicFramePr>
        <p:xfrm>
          <a:off x="2727959" y="3096428"/>
          <a:ext cx="6756401" cy="129913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879400">
                  <a:extLst>
                    <a:ext uri="{9D8B030D-6E8A-4147-A177-3AD203B41FA5}">
                      <a16:colId xmlns:a16="http://schemas.microsoft.com/office/drawing/2014/main" val="2678270095"/>
                    </a:ext>
                  </a:extLst>
                </a:gridCol>
                <a:gridCol w="1625667">
                  <a:extLst>
                    <a:ext uri="{9D8B030D-6E8A-4147-A177-3AD203B41FA5}">
                      <a16:colId xmlns:a16="http://schemas.microsoft.com/office/drawing/2014/main" val="2479920490"/>
                    </a:ext>
                  </a:extLst>
                </a:gridCol>
                <a:gridCol w="1625667">
                  <a:extLst>
                    <a:ext uri="{9D8B030D-6E8A-4147-A177-3AD203B41FA5}">
                      <a16:colId xmlns:a16="http://schemas.microsoft.com/office/drawing/2014/main" val="2734783219"/>
                    </a:ext>
                  </a:extLst>
                </a:gridCol>
                <a:gridCol w="1625667">
                  <a:extLst>
                    <a:ext uri="{9D8B030D-6E8A-4147-A177-3AD203B41FA5}">
                      <a16:colId xmlns:a16="http://schemas.microsoft.com/office/drawing/2014/main" val="1675337858"/>
                    </a:ext>
                  </a:extLst>
                </a:gridCol>
              </a:tblGrid>
              <a:tr h="3247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kern="100" cap="all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D-</a:t>
                      </a:r>
                      <a:r>
                        <a:rPr lang="hu-HU" sz="2000" kern="100" cap="all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wave</a:t>
                      </a:r>
                      <a:r>
                        <a:rPr lang="hu-HU" sz="2000" kern="100" cap="all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IBM</a:t>
                      </a:r>
                      <a:endParaRPr lang="hu-HU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kern="100" cap="all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hu-HU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kern="100" cap="all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hu-HU" sz="20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kern="100" cap="all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hu-HU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285002"/>
                  </a:ext>
                </a:extLst>
              </a:tr>
              <a:tr h="3247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kern="100" cap="all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k=3</a:t>
                      </a:r>
                      <a:endParaRPr lang="hu-HU" sz="20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1,7121 sec</a:t>
                      </a:r>
                      <a:endParaRPr lang="hu-HU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0,4373 sec</a:t>
                      </a:r>
                      <a:endParaRPr lang="hu-HU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0,2181 sec</a:t>
                      </a:r>
                      <a:endParaRPr lang="hu-HU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318155"/>
                  </a:ext>
                </a:extLst>
              </a:tr>
              <a:tr h="3247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kern="100" cap="all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k=5</a:t>
                      </a:r>
                      <a:endParaRPr lang="hu-HU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2,5935 sec</a:t>
                      </a:r>
                      <a:endParaRPr lang="hu-HU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0,4828 sec</a:t>
                      </a:r>
                      <a:endParaRPr lang="hu-HU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0,2943 sec</a:t>
                      </a:r>
                      <a:endParaRPr lang="hu-HU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887904"/>
                  </a:ext>
                </a:extLst>
              </a:tr>
              <a:tr h="3247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kern="100" cap="all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k=7</a:t>
                      </a:r>
                      <a:endParaRPr lang="hu-HU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3,4628 sec</a:t>
                      </a:r>
                      <a:endParaRPr lang="hu-HU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0,5863 sec</a:t>
                      </a:r>
                      <a:endParaRPr lang="hu-HU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0,3860 sec</a:t>
                      </a:r>
                      <a:endParaRPr lang="hu-HU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27683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9B6C-F522-9401-FFE7-52496CCBA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7</a:t>
            </a:fld>
            <a:endParaRPr lang="hu-HU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FAB8750-0AD3-8E03-6E6A-83D12FFC8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258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84"/>
    </mc:Choice>
    <mc:Fallback>
      <p:transition spd="slow" advTm="6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PQC algoritmusok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 numCol="1"/>
          <a:lstStyle/>
          <a:p>
            <a:r>
              <a:rPr lang="hu-HU" dirty="0"/>
              <a:t>Olyan matematikai problémákra támaszkodik, amelyekről úgy gondolják, hogy még a kvantumszámítógépek számára is nehéz hatékonyan megoldani.</a:t>
            </a:r>
          </a:p>
          <a:p>
            <a:r>
              <a:rPr lang="hu-HU" dirty="0"/>
              <a:t>Cél:</a:t>
            </a:r>
          </a:p>
          <a:p>
            <a:pPr lvl="1"/>
            <a:r>
              <a:rPr lang="hu-HU" dirty="0"/>
              <a:t>A kvantum számítógépek elleni védekezés.</a:t>
            </a:r>
          </a:p>
          <a:p>
            <a:pPr lvl="1"/>
            <a:r>
              <a:rPr lang="hu-HU" dirty="0"/>
              <a:t>Annak biztosítása, hogy adataink biztonságban maradnak a jövőben is, amikor a jelenlegi titkosítási módszerek elavulttá válnak.</a:t>
            </a:r>
          </a:p>
          <a:p>
            <a:endParaRPr lang="hu-HU" dirty="0"/>
          </a:p>
          <a:p>
            <a:r>
              <a:rPr lang="hu-HU" dirty="0"/>
              <a:t>NIST</a:t>
            </a:r>
          </a:p>
          <a:p>
            <a:pPr lvl="1"/>
            <a:r>
              <a:rPr lang="hu-HU" dirty="0"/>
              <a:t>A különböző rendszerek és termékek megbízhatóságának biztosítása</a:t>
            </a:r>
          </a:p>
          <a:p>
            <a:pPr lvl="1"/>
            <a:r>
              <a:rPr lang="hu-HU" dirty="0"/>
              <a:t>Szabványosítás (2016 óta) - Széles körben elismert és elfogadott</a:t>
            </a:r>
          </a:p>
          <a:p>
            <a:pPr lvl="1"/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36576E-AE16-7DEC-276C-B7BC4712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8</a:t>
            </a:fld>
            <a:endParaRPr lang="hu-HU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6B1D37F-1A6C-ED02-B6F3-0F98679E3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112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504"/>
    </mc:Choice>
    <mc:Fallback>
      <p:transition spd="slow" advTm="198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Jövőbeli fejlesztési lehetőségek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1838961"/>
            <a:ext cx="11212512" cy="3814071"/>
          </a:xfrm>
        </p:spPr>
        <p:txBody>
          <a:bodyPr numCol="1"/>
          <a:lstStyle/>
          <a:p>
            <a:r>
              <a:rPr lang="hu-HU" sz="1800" dirty="0"/>
              <a:t>Kvantum számítógépek gyártói</a:t>
            </a:r>
          </a:p>
          <a:p>
            <a:pPr lvl="1"/>
            <a:r>
              <a:rPr lang="hu-HU" sz="1800" dirty="0"/>
              <a:t>Hozzáférés biztosítása a kvantumszámítógépekhez</a:t>
            </a:r>
          </a:p>
          <a:p>
            <a:pPr lvl="1"/>
            <a:r>
              <a:rPr lang="hu-HU" sz="1800" dirty="0"/>
              <a:t>Hardver minőség javítása pl. QEC</a:t>
            </a:r>
          </a:p>
          <a:p>
            <a:r>
              <a:rPr lang="hu-HU" sz="1800" dirty="0"/>
              <a:t>Vállalatok</a:t>
            </a:r>
          </a:p>
          <a:p>
            <a:pPr lvl="1"/>
            <a:r>
              <a:rPr lang="hu-HU" sz="1800" dirty="0"/>
              <a:t>Információ biztonsági stratégiák kidolgozása (FIPS?) és végrehajtása</a:t>
            </a:r>
          </a:p>
          <a:p>
            <a:pPr lvl="1"/>
            <a:r>
              <a:rPr lang="hu-HU" sz="1800" dirty="0"/>
              <a:t>Kvantumbiztos kriptográfiára való áttérés</a:t>
            </a:r>
          </a:p>
          <a:p>
            <a:r>
              <a:rPr lang="hu-HU" sz="1800" dirty="0"/>
              <a:t>Egyetemi kutatók</a:t>
            </a:r>
          </a:p>
          <a:p>
            <a:pPr lvl="1"/>
            <a:r>
              <a:rPr lang="hu-HU" sz="1800" dirty="0"/>
              <a:t>Kutatás folytatása a kvantumszámítás területén</a:t>
            </a:r>
          </a:p>
          <a:p>
            <a:pPr lvl="1"/>
            <a:r>
              <a:rPr lang="hu-HU" sz="1800" dirty="0"/>
              <a:t>Skálázhatósági kérdéseket vizsgálata a kutatási problémákban</a:t>
            </a:r>
          </a:p>
          <a:p>
            <a:r>
              <a:rPr lang="hu-HU" sz="1800" dirty="0"/>
              <a:t>Tudományos csoportok</a:t>
            </a:r>
          </a:p>
          <a:p>
            <a:pPr lvl="1"/>
            <a:r>
              <a:rPr lang="hu-HU" sz="1800" dirty="0"/>
              <a:t>A téma emberek közötti népszerűsítése és tudatosítása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FA8E6-B263-E5E4-74C7-4EA0F1BBD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9</a:t>
            </a:fld>
            <a:endParaRPr lang="hu-HU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947755-2D3F-2B81-F7AF-0D28B8EA7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5223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28"/>
    </mc:Choice>
    <mc:Fallback>
      <p:transition spd="slow" advTm="37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129</TotalTime>
  <Words>590</Words>
  <Application>Microsoft Office PowerPoint</Application>
  <PresentationFormat>Widescreen</PresentationFormat>
  <Paragraphs>140</Paragraphs>
  <Slides>11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Open Sans</vt:lpstr>
      <vt:lpstr>Open Sans Light</vt:lpstr>
      <vt:lpstr>System Font Regular</vt:lpstr>
      <vt:lpstr>Times New Roman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A kvantum számítógépekben rejlő lehetőségek</vt:lpstr>
      <vt:lpstr>Kvantumszámítógépek</vt:lpstr>
      <vt:lpstr>Előző kutatás</vt:lpstr>
      <vt:lpstr>Kutatás</vt:lpstr>
      <vt:lpstr>Feladat</vt:lpstr>
      <vt:lpstr>Eredmények</vt:lpstr>
      <vt:lpstr>Eredmények</vt:lpstr>
      <vt:lpstr>PQC algoritmusok</vt:lpstr>
      <vt:lpstr>Jövőbeli fejlesztési lehetőségek</vt:lpstr>
      <vt:lpstr>További eredmények</vt:lpstr>
      <vt:lpstr>Köszönöm szépen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Szatmáry Kornélia Sára</cp:lastModifiedBy>
  <cp:revision>18</cp:revision>
  <dcterms:created xsi:type="dcterms:W3CDTF">2020-09-22T13:16:24Z</dcterms:created>
  <dcterms:modified xsi:type="dcterms:W3CDTF">2024-05-30T20:18:05Z</dcterms:modified>
</cp:coreProperties>
</file>