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25"/>
  </p:notesMasterIdLst>
  <p:sldIdLst>
    <p:sldId id="256" r:id="rId8"/>
    <p:sldId id="264" r:id="rId9"/>
    <p:sldId id="269" r:id="rId10"/>
    <p:sldId id="278" r:id="rId11"/>
    <p:sldId id="272" r:id="rId12"/>
    <p:sldId id="273" r:id="rId13"/>
    <p:sldId id="274" r:id="rId14"/>
    <p:sldId id="275" r:id="rId15"/>
    <p:sldId id="276" r:id="rId16"/>
    <p:sldId id="277" r:id="rId17"/>
    <p:sldId id="271" r:id="rId18"/>
    <p:sldId id="267" r:id="rId19"/>
    <p:sldId id="279" r:id="rId20"/>
    <p:sldId id="282" r:id="rId21"/>
    <p:sldId id="281" r:id="rId22"/>
    <p:sldId id="283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3" autoAdjust="0"/>
    <p:restoredTop sz="92167"/>
  </p:normalViewPr>
  <p:slideViewPr>
    <p:cSldViewPr snapToGrid="0" showGuides="1">
      <p:cViewPr>
        <p:scale>
          <a:sx n="98" d="100"/>
          <a:sy n="98" d="100"/>
        </p:scale>
        <p:origin x="1096" y="320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2431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Horizontális és vertikális hierarchia!!!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06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5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3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8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.png"/><Relationship Id="rId4" Type="http://schemas.openxmlformats.org/officeDocument/2006/relationships/image" Target="../media/image45.jpe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53.png"/><Relationship Id="rId12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2.png"/><Relationship Id="rId11" Type="http://schemas.microsoft.com/office/2007/relationships/hdphoto" Target="../media/hdphoto5.wdp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microsoft.com/office/2007/relationships/hdphoto" Target="../media/hdphoto6.wdp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audio" Target="../media/media16.m4a"/><Relationship Id="rId16" Type="http://schemas.openxmlformats.org/officeDocument/2006/relationships/image" Target="../media/image5.png"/><Relationship Id="rId1" Type="http://schemas.microsoft.com/office/2007/relationships/media" Target="../media/media16.m4a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microsoft.com/office/2007/relationships/hdphoto" Target="../media/hdphoto7.wdp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5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5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1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7" name="Kép 6" descr="A képen kültéri, természet, víz, fekete-fehér látható&#10;&#10;Automatikusan generált leírás">
            <a:extLst>
              <a:ext uri="{FF2B5EF4-FFF2-40B4-BE49-F238E27FC236}">
                <a16:creationId xmlns:a16="http://schemas.microsoft.com/office/drawing/2014/main" id="{7A139775-7632-AF43-D1E2-C394E4BCEA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7071"/>
            <a:ext cx="12192000" cy="565303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4A139E00-5791-74B8-CDA5-806F262EAC75}"/>
              </a:ext>
            </a:extLst>
          </p:cNvPr>
          <p:cNvSpPr txBox="1"/>
          <p:nvPr/>
        </p:nvSpPr>
        <p:spPr>
          <a:xfrm>
            <a:off x="0" y="2340183"/>
            <a:ext cx="711819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PESTI BÉRHÁZAK TIPOLÓGIÁJA</a:t>
            </a:r>
          </a:p>
          <a:p>
            <a:pPr algn="ctr"/>
            <a:r>
              <a:rPr lang="hu-HU" sz="2400" dirty="0"/>
              <a:t>Sugár Viktória</a:t>
            </a:r>
          </a:p>
          <a:p>
            <a:pPr algn="ctr"/>
            <a:r>
              <a:rPr lang="hu-HU" sz="2400" dirty="0"/>
              <a:t>ÚNKP Konferencia</a:t>
            </a:r>
          </a:p>
        </p:txBody>
      </p:sp>
      <p:pic>
        <p:nvPicPr>
          <p:cNvPr id="33" name="Hang 32">
            <a:extLst>
              <a:ext uri="{FF2B5EF4-FFF2-40B4-BE49-F238E27FC236}">
                <a16:creationId xmlns:a16="http://schemas.microsoft.com/office/drawing/2014/main" id="{8BA62C74-84EF-F5D6-2D2D-2974DC535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17"/>
    </mc:Choice>
    <mc:Fallback xmlns="">
      <p:transition spd="slow" advTm="36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10384C24-184B-31A5-D700-57476164FF59}"/>
              </a:ext>
            </a:extLst>
          </p:cNvPr>
          <p:cNvSpPr/>
          <p:nvPr/>
        </p:nvSpPr>
        <p:spPr>
          <a:xfrm>
            <a:off x="484075" y="1265811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NEORENESZÁNSZ (1860-)1870-1900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Kép 2" descr="A képen kültéri, jármű, Szárazföldi jármű, ablak látható&#10;&#10;Automatikusan generált leírás">
            <a:extLst>
              <a:ext uri="{FF2B5EF4-FFF2-40B4-BE49-F238E27FC236}">
                <a16:creationId xmlns:a16="http://schemas.microsoft.com/office/drawing/2014/main" id="{10836D17-21E0-0A20-8627-CCC6B40C79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573" y="483107"/>
            <a:ext cx="3791427" cy="2521429"/>
          </a:xfrm>
          <a:prstGeom prst="rect">
            <a:avLst/>
          </a:prstGeom>
        </p:spPr>
      </p:pic>
      <p:pic>
        <p:nvPicPr>
          <p:cNvPr id="5" name="Kép 4" descr="A képen kültéri, jármű, Szárazföldi jármű, autó látható&#10;&#10;Automatikusan generált leírás">
            <a:extLst>
              <a:ext uri="{FF2B5EF4-FFF2-40B4-BE49-F238E27FC236}">
                <a16:creationId xmlns:a16="http://schemas.microsoft.com/office/drawing/2014/main" id="{D80EF9E9-821B-E089-DB9B-D524B333C4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573" y="3231727"/>
            <a:ext cx="3791427" cy="2843569"/>
          </a:xfrm>
          <a:prstGeom prst="rect">
            <a:avLst/>
          </a:prstGeom>
        </p:spPr>
      </p:pic>
      <p:pic>
        <p:nvPicPr>
          <p:cNvPr id="6" name="Kép 5" descr="A képen kültéri, jármű, Szárazföldi jármű, autó látható&#10;&#10;Automatikusan generált leírás">
            <a:extLst>
              <a:ext uri="{FF2B5EF4-FFF2-40B4-BE49-F238E27FC236}">
                <a16:creationId xmlns:a16="http://schemas.microsoft.com/office/drawing/2014/main" id="{9DA661C9-304F-FD1F-6674-8355FCE3D2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132" y="2332454"/>
            <a:ext cx="4990458" cy="3742842"/>
          </a:xfrm>
          <a:prstGeom prst="rect">
            <a:avLst/>
          </a:prstGeom>
        </p:spPr>
      </p:pic>
      <p:pic>
        <p:nvPicPr>
          <p:cNvPr id="7" name="Kép 6" descr="A képen épület, tükör, képernyőkép, ablak látható&#10;&#10;Automatikusan generált leírás">
            <a:extLst>
              <a:ext uri="{FF2B5EF4-FFF2-40B4-BE49-F238E27FC236}">
                <a16:creationId xmlns:a16="http://schemas.microsoft.com/office/drawing/2014/main" id="{ADF980C7-8F4B-94FD-2CAE-C3618D7CCF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56274" y="3088729"/>
            <a:ext cx="4525546" cy="3012997"/>
          </a:xfrm>
          <a:prstGeom prst="rect">
            <a:avLst/>
          </a:prstGeom>
        </p:spPr>
      </p:pic>
      <p:pic>
        <p:nvPicPr>
          <p:cNvPr id="13" name="Hang 12">
            <a:extLst>
              <a:ext uri="{FF2B5EF4-FFF2-40B4-BE49-F238E27FC236}">
                <a16:creationId xmlns:a16="http://schemas.microsoft.com/office/drawing/2014/main" id="{620BC1BB-F96C-DCE9-6962-27BB5408F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77"/>
    </mc:Choice>
    <mc:Fallback xmlns="">
      <p:transition spd="slow" advTm="25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8E030CA2-AF76-79D9-6744-268382501478}"/>
              </a:ext>
            </a:extLst>
          </p:cNvPr>
          <p:cNvSpPr/>
          <p:nvPr/>
        </p:nvSpPr>
        <p:spPr>
          <a:xfrm>
            <a:off x="484075" y="1265811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STÍLUSKEVERŐ HISTORIZMUS 1880-1910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Kép 3" descr="A képen épület, szobor, művészet, Falburkolati elemek látható&#10;&#10;Automatikusan generált leírás">
            <a:extLst>
              <a:ext uri="{FF2B5EF4-FFF2-40B4-BE49-F238E27FC236}">
                <a16:creationId xmlns:a16="http://schemas.microsoft.com/office/drawing/2014/main" id="{FD17DCA1-DFE5-24B0-0C50-E9FD82A91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98674" y="2667285"/>
            <a:ext cx="4789389" cy="3592042"/>
          </a:xfrm>
          <a:prstGeom prst="rect">
            <a:avLst/>
          </a:prstGeom>
        </p:spPr>
      </p:pic>
      <p:pic>
        <p:nvPicPr>
          <p:cNvPr id="5" name="Kép 4" descr="A képen jármű, kültéri, Szárazföldi jármű, kerék látható&#10;&#10;Automatikusan generált leírás">
            <a:extLst>
              <a:ext uri="{FF2B5EF4-FFF2-40B4-BE49-F238E27FC236}">
                <a16:creationId xmlns:a16="http://schemas.microsoft.com/office/drawing/2014/main" id="{4685BEC8-4021-B876-015D-842A78C126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656" y="-36736"/>
            <a:ext cx="4458344" cy="3343757"/>
          </a:xfrm>
          <a:prstGeom prst="rect">
            <a:avLst/>
          </a:prstGeom>
        </p:spPr>
      </p:pic>
      <p:pic>
        <p:nvPicPr>
          <p:cNvPr id="6" name="Kép 5" descr="A képen kültéri, ablak, ég, homlokzat látható&#10;&#10;Automatikusan generált leírás">
            <a:extLst>
              <a:ext uri="{FF2B5EF4-FFF2-40B4-BE49-F238E27FC236}">
                <a16:creationId xmlns:a16="http://schemas.microsoft.com/office/drawing/2014/main" id="{D2EF8E8C-5E29-8F81-A747-DFEC39C8CE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811" y="2068610"/>
            <a:ext cx="3592044" cy="4789391"/>
          </a:xfrm>
          <a:prstGeom prst="rect">
            <a:avLst/>
          </a:prstGeom>
        </p:spPr>
      </p:pic>
      <p:pic>
        <p:nvPicPr>
          <p:cNvPr id="7" name="Kép 6" descr="A képen kültéri, ablak, jármű, Szárazföldi jármű látható&#10;&#10;Automatikusan generált leírás">
            <a:extLst>
              <a:ext uri="{FF2B5EF4-FFF2-40B4-BE49-F238E27FC236}">
                <a16:creationId xmlns:a16="http://schemas.microsoft.com/office/drawing/2014/main" id="{3A9EAF63-8629-6649-57B5-DF9AE1E7F0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654" y="3514244"/>
            <a:ext cx="4458345" cy="3343758"/>
          </a:xfrm>
          <a:prstGeom prst="rect">
            <a:avLst/>
          </a:prstGeom>
        </p:spPr>
      </p:pic>
      <p:pic>
        <p:nvPicPr>
          <p:cNvPr id="13" name="Hang 12">
            <a:extLst>
              <a:ext uri="{FF2B5EF4-FFF2-40B4-BE49-F238E27FC236}">
                <a16:creationId xmlns:a16="http://schemas.microsoft.com/office/drawing/2014/main" id="{B462D3A6-1616-6EDA-DEC7-4F872A929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67"/>
    </mc:Choice>
    <mc:Fallback xmlns="">
      <p:transition spd="slow" advTm="27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CFB3467D-3761-F3A1-C1B0-EA749074AADE}"/>
              </a:ext>
            </a:extLst>
          </p:cNvPr>
          <p:cNvSpPr/>
          <p:nvPr/>
        </p:nvSpPr>
        <p:spPr>
          <a:xfrm>
            <a:off x="484075" y="1265811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SZÁZADFORDULÓ 1895-1920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Kép 5" descr="A képen épület, ablak, homlokzat, kültéri látható&#10;&#10;Automatikusan generált leírás">
            <a:extLst>
              <a:ext uri="{FF2B5EF4-FFF2-40B4-BE49-F238E27FC236}">
                <a16:creationId xmlns:a16="http://schemas.microsoft.com/office/drawing/2014/main" id="{EEBB787F-C3F1-3FD3-8EBA-03D78540BC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653" y="2945711"/>
            <a:ext cx="3036849" cy="3912289"/>
          </a:xfrm>
          <a:prstGeom prst="rect">
            <a:avLst/>
          </a:prstGeom>
        </p:spPr>
      </p:pic>
      <p:pic>
        <p:nvPicPr>
          <p:cNvPr id="8" name="Kép 7" descr="A képen lépcső, fal, Kompozit anyag, ablak látható&#10;&#10;Automatikusan generált leírás">
            <a:extLst>
              <a:ext uri="{FF2B5EF4-FFF2-40B4-BE49-F238E27FC236}">
                <a16:creationId xmlns:a16="http://schemas.microsoft.com/office/drawing/2014/main" id="{C49EA091-E770-8CB6-27BE-8A7D66B7F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61520" y="502187"/>
            <a:ext cx="2627408" cy="1970556"/>
          </a:xfrm>
          <a:prstGeom prst="rect">
            <a:avLst/>
          </a:prstGeom>
        </p:spPr>
      </p:pic>
      <p:pic>
        <p:nvPicPr>
          <p:cNvPr id="10" name="Kép 9" descr="A képen kültéri, jármű, Szárazföldi jármű, autó látható&#10;&#10;Automatikusan generált leírás">
            <a:extLst>
              <a:ext uri="{FF2B5EF4-FFF2-40B4-BE49-F238E27FC236}">
                <a16:creationId xmlns:a16="http://schemas.microsoft.com/office/drawing/2014/main" id="{8EED5839-FAC7-2019-659D-F5EB01E19F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925" y="3588153"/>
            <a:ext cx="4320000" cy="3239999"/>
          </a:xfrm>
          <a:prstGeom prst="rect">
            <a:avLst/>
          </a:prstGeom>
        </p:spPr>
      </p:pic>
      <p:pic>
        <p:nvPicPr>
          <p:cNvPr id="11" name="Kép 10" descr="A képen kültéri, Szárazföldi jármű, autó, ablak látható&#10;&#10;Automatikusan generált leírás">
            <a:extLst>
              <a:ext uri="{FF2B5EF4-FFF2-40B4-BE49-F238E27FC236}">
                <a16:creationId xmlns:a16="http://schemas.microsoft.com/office/drawing/2014/main" id="{97CEC98B-8B65-A77A-21B4-3DA046252B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88" y="2945711"/>
            <a:ext cx="3046360" cy="3969964"/>
          </a:xfrm>
          <a:prstGeom prst="rect">
            <a:avLst/>
          </a:prstGeom>
        </p:spPr>
      </p:pic>
      <p:pic>
        <p:nvPicPr>
          <p:cNvPr id="12" name="Kép 11" descr="A képen ég, felhő, épület, kültéri látható&#10;&#10;Automatikusan generált leírás">
            <a:extLst>
              <a:ext uri="{FF2B5EF4-FFF2-40B4-BE49-F238E27FC236}">
                <a16:creationId xmlns:a16="http://schemas.microsoft.com/office/drawing/2014/main" id="{637BAAEC-1EE9-5A7C-58CB-7A374449C2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27923" y="-351001"/>
            <a:ext cx="3240002" cy="4320001"/>
          </a:xfrm>
          <a:prstGeom prst="rect">
            <a:avLst/>
          </a:prstGeom>
        </p:spPr>
      </p:pic>
      <p:pic>
        <p:nvPicPr>
          <p:cNvPr id="15" name="Hang 14">
            <a:extLst>
              <a:ext uri="{FF2B5EF4-FFF2-40B4-BE49-F238E27FC236}">
                <a16:creationId xmlns:a16="http://schemas.microsoft.com/office/drawing/2014/main" id="{6D474A12-BBB4-F0F9-DA01-870B1C09A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0"/>
    </mc:Choice>
    <mc:Fallback xmlns="">
      <p:transition spd="slow" advTm="4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58AD2F94-CA4C-9DD7-4D0D-02D9FBE04766}"/>
              </a:ext>
            </a:extLst>
          </p:cNvPr>
          <p:cNvSpPr/>
          <p:nvPr/>
        </p:nvSpPr>
        <p:spPr>
          <a:xfrm>
            <a:off x="484075" y="1265811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MODERN 1920-1940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Kép 9" descr="A képen kültéri, épület, utca, út látható&#10;&#10;Automatikusan generált leírás">
            <a:extLst>
              <a:ext uri="{FF2B5EF4-FFF2-40B4-BE49-F238E27FC236}">
                <a16:creationId xmlns:a16="http://schemas.microsoft.com/office/drawing/2014/main" id="{223D27CC-4AEE-D4D2-CA2C-8D8F42FB4C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30012"/>
            <a:ext cx="3723467" cy="4027988"/>
          </a:xfrm>
          <a:prstGeom prst="rect">
            <a:avLst/>
          </a:prstGeom>
        </p:spPr>
      </p:pic>
      <p:pic>
        <p:nvPicPr>
          <p:cNvPr id="11" name="Kép 10" descr="A képen épület, kültéri, égbolt, út látható&#10;&#10;Automatikusan generált leírás">
            <a:extLst>
              <a:ext uri="{FF2B5EF4-FFF2-40B4-BE49-F238E27FC236}">
                <a16:creationId xmlns:a16="http://schemas.microsoft.com/office/drawing/2014/main" id="{CC8C8E14-59F6-9C82-7F5E-3AACF8722D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5314" y="2830013"/>
            <a:ext cx="4506686" cy="4027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7BD323A-BF44-1CDE-68E6-416876A4DE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2657" y="2830012"/>
            <a:ext cx="3723467" cy="39478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Kép 12" descr="A képen ablak, kültéri, lakás, Szárazföldi jármű látható&#10;&#10;Automatikusan generált leírás">
            <a:extLst>
              <a:ext uri="{FF2B5EF4-FFF2-40B4-BE49-F238E27FC236}">
                <a16:creationId xmlns:a16="http://schemas.microsoft.com/office/drawing/2014/main" id="{7CEFD918-F418-8EC5-ADAF-CD1A9747EC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31399" y="329335"/>
            <a:ext cx="2583543" cy="1937657"/>
          </a:xfrm>
          <a:prstGeom prst="rect">
            <a:avLst/>
          </a:prstGeom>
        </p:spPr>
      </p:pic>
      <p:pic>
        <p:nvPicPr>
          <p:cNvPr id="14" name="Kép 13" descr="A képen fal, fedett pályás, belsőépítészet, Természetes megvilágítás látható&#10;&#10;Automatikusan generált leírás">
            <a:extLst>
              <a:ext uri="{FF2B5EF4-FFF2-40B4-BE49-F238E27FC236}">
                <a16:creationId xmlns:a16="http://schemas.microsoft.com/office/drawing/2014/main" id="{387FC0E0-E44E-8105-A101-3DEE926AAA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03581" y="329335"/>
            <a:ext cx="2583543" cy="1937657"/>
          </a:xfrm>
          <a:prstGeom prst="rect">
            <a:avLst/>
          </a:prstGeom>
        </p:spPr>
      </p:pic>
      <p:pic>
        <p:nvPicPr>
          <p:cNvPr id="17" name="Hang 16">
            <a:extLst>
              <a:ext uri="{FF2B5EF4-FFF2-40B4-BE49-F238E27FC236}">
                <a16:creationId xmlns:a16="http://schemas.microsoft.com/office/drawing/2014/main" id="{B67BA2F9-86B2-5F2E-5E51-A41E73046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5"/>
    </mc:Choice>
    <mc:Fallback xmlns="">
      <p:transition spd="slow" advTm="27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712FF19B-C20E-4188-6BEE-6BAA54A1B893}"/>
              </a:ext>
            </a:extLst>
          </p:cNvPr>
          <p:cNvSpPr/>
          <p:nvPr/>
        </p:nvSpPr>
        <p:spPr>
          <a:xfrm>
            <a:off x="392169" y="1505511"/>
            <a:ext cx="30484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2. VILÁGHÁBORÚ ÉS HATÁSA: LEÁLDÓZÓBAN A BÉRHÁZAK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5" name="Kép 4" descr="A képen épület, régi, fehér, település látható&#10;&#10;Automatikusan generált leírás">
            <a:extLst>
              <a:ext uri="{FF2B5EF4-FFF2-40B4-BE49-F238E27FC236}">
                <a16:creationId xmlns:a16="http://schemas.microsoft.com/office/drawing/2014/main" id="{CC106BBA-ED5E-5CA8-F959-0CECD9CDE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747" y="843838"/>
            <a:ext cx="1928444" cy="264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1899. Rákóczi (Kerepesi) út 30., Nagy Diófa utca sarok, Grünwald-ház, a  sarkon a Singer Co. varrógép üzletével | Budapest, Street view, Street">
            <a:extLst>
              <a:ext uri="{FF2B5EF4-FFF2-40B4-BE49-F238E27FC236}">
                <a16:creationId xmlns:a16="http://schemas.microsoft.com/office/drawing/2014/main" id="{41B6E277-6C10-EDC9-FB8B-A6DF413DC0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9051" y="3681046"/>
            <a:ext cx="3417813" cy="244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A képen épület, kültéri, régi, út látható&#10;&#10;Automatikusan generált leírás">
            <a:extLst>
              <a:ext uri="{FF2B5EF4-FFF2-40B4-BE49-F238E27FC236}">
                <a16:creationId xmlns:a16="http://schemas.microsoft.com/office/drawing/2014/main" id="{8E89026C-79C4-46F0-F310-812467EAA9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8991" y="0"/>
            <a:ext cx="2656735" cy="3749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 descr="A képen kültéri, Szárazföldi jármű, jármű, épület látható&#10;&#10;Automatikusan generált leírás">
            <a:extLst>
              <a:ext uri="{FF2B5EF4-FFF2-40B4-BE49-F238E27FC236}">
                <a16:creationId xmlns:a16="http://schemas.microsoft.com/office/drawing/2014/main" id="{2B0D52D7-F04D-5717-DFEB-071E1CE6B9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241" y="3693652"/>
            <a:ext cx="4203821" cy="243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égbolt, kültéri, épület, kormányzati épület látható&#10;&#10;Automatikusan generált leírás">
            <a:extLst>
              <a:ext uri="{FF2B5EF4-FFF2-40B4-BE49-F238E27FC236}">
                <a16:creationId xmlns:a16="http://schemas.microsoft.com/office/drawing/2014/main" id="{090C2763-0659-C8E7-B320-7CECA27CFF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988" y="838576"/>
            <a:ext cx="3214074" cy="265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A képen kültéri, felhő, ég, utca látható&#10;&#10;Automatikusan generált leírás">
            <a:extLst>
              <a:ext uri="{FF2B5EF4-FFF2-40B4-BE49-F238E27FC236}">
                <a16:creationId xmlns:a16="http://schemas.microsoft.com/office/drawing/2014/main" id="{2EF216A0-4CCC-6302-B40A-3E573AA51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8992" y="3693652"/>
            <a:ext cx="2656735" cy="3164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Hang 17">
            <a:extLst>
              <a:ext uri="{FF2B5EF4-FFF2-40B4-BE49-F238E27FC236}">
                <a16:creationId xmlns:a16="http://schemas.microsoft.com/office/drawing/2014/main" id="{4AC8E0CE-9ACB-C8BA-F015-3DFE9C655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32"/>
    </mc:Choice>
    <mc:Fallback xmlns="">
      <p:transition spd="slow" advTm="38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a, épület, ablak látható&#10;&#10;Automatikusan generált leírás">
            <a:extLst>
              <a:ext uri="{FF2B5EF4-FFF2-40B4-BE49-F238E27FC236}">
                <a16:creationId xmlns:a16="http://schemas.microsoft.com/office/drawing/2014/main" id="{231E8B7E-A0C0-DD4B-E916-CD92DD3B8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75" y="1635143"/>
            <a:ext cx="10740325" cy="5024002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93B91DD2-4750-76D2-E1C2-5970CB4ED3FF}"/>
              </a:ext>
            </a:extLst>
          </p:cNvPr>
          <p:cNvSpPr/>
          <p:nvPr/>
        </p:nvSpPr>
        <p:spPr>
          <a:xfrm>
            <a:off x="484075" y="1265811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TÖMBREHABILITÁCIÓS PROGRAMOK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Hang 9">
            <a:extLst>
              <a:ext uri="{FF2B5EF4-FFF2-40B4-BE49-F238E27FC236}">
                <a16:creationId xmlns:a16="http://schemas.microsoft.com/office/drawing/2014/main" id="{AE42DBB0-C5DE-63F8-F429-DC9EE5338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4"/>
    </mc:Choice>
    <mc:Fallback xmlns="">
      <p:transition spd="slow" advTm="3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93B91DD2-4750-76D2-E1C2-5970CB4ED3FF}"/>
              </a:ext>
            </a:extLst>
          </p:cNvPr>
          <p:cNvSpPr/>
          <p:nvPr/>
        </p:nvSpPr>
        <p:spPr>
          <a:xfrm>
            <a:off x="484075" y="1265811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BEAVATKOZÁSOK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" name="Kép 1" descr="A képen kültéri, ablak, épület, ég látható&#10;&#10;Automatikusan generált leírás">
            <a:extLst>
              <a:ext uri="{FF2B5EF4-FFF2-40B4-BE49-F238E27FC236}">
                <a16:creationId xmlns:a16="http://schemas.microsoft.com/office/drawing/2014/main" id="{736E81A5-AF17-C5E4-2815-8C87CED7C4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171" y="4512580"/>
            <a:ext cx="2878954" cy="2159215"/>
          </a:xfrm>
          <a:prstGeom prst="rect">
            <a:avLst/>
          </a:prstGeom>
        </p:spPr>
      </p:pic>
      <p:pic>
        <p:nvPicPr>
          <p:cNvPr id="5" name="Kép 4" descr="A képen ablak, épület, kültéri, ég látható&#10;&#10;Automatikusan generált leírás">
            <a:extLst>
              <a:ext uri="{FF2B5EF4-FFF2-40B4-BE49-F238E27FC236}">
                <a16:creationId xmlns:a16="http://schemas.microsoft.com/office/drawing/2014/main" id="{EDBEF972-37DE-B699-1262-874768B006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47008" y="2430250"/>
            <a:ext cx="2159216" cy="1437553"/>
          </a:xfrm>
          <a:prstGeom prst="rect">
            <a:avLst/>
          </a:prstGeom>
        </p:spPr>
      </p:pic>
      <p:pic>
        <p:nvPicPr>
          <p:cNvPr id="9" name="Kép 8" descr="A képen épület, kültéri, ég, homlokzat látható&#10;&#10;Automatikusan generált leírás">
            <a:extLst>
              <a:ext uri="{FF2B5EF4-FFF2-40B4-BE49-F238E27FC236}">
                <a16:creationId xmlns:a16="http://schemas.microsoft.com/office/drawing/2014/main" id="{3F22AC3B-EF6E-5F24-2C07-36AFB046AD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450" y="2069418"/>
            <a:ext cx="2989944" cy="2159215"/>
          </a:xfrm>
          <a:prstGeom prst="rect">
            <a:avLst/>
          </a:prstGeom>
        </p:spPr>
      </p:pic>
      <p:pic>
        <p:nvPicPr>
          <p:cNvPr id="10" name="Kép 9" descr="A képen épület, homlokzat, kültéri, építészet látható&#10;&#10;Automatikusan generált leírás">
            <a:extLst>
              <a:ext uri="{FF2B5EF4-FFF2-40B4-BE49-F238E27FC236}">
                <a16:creationId xmlns:a16="http://schemas.microsoft.com/office/drawing/2014/main" id="{F6A75AFF-DD41-1B04-7ED2-F17D13D3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9"/>
          <a:stretch/>
        </p:blipFill>
        <p:spPr>
          <a:xfrm>
            <a:off x="-50451" y="4512581"/>
            <a:ext cx="2070968" cy="2159215"/>
          </a:xfrm>
          <a:prstGeom prst="rect">
            <a:avLst/>
          </a:prstGeom>
        </p:spPr>
      </p:pic>
      <p:pic>
        <p:nvPicPr>
          <p:cNvPr id="11" name="Kép 10" descr="A képen épület, ablak, ég, kültéri látható&#10;&#10;Automatikusan generált leírás">
            <a:extLst>
              <a:ext uri="{FF2B5EF4-FFF2-40B4-BE49-F238E27FC236}">
                <a16:creationId xmlns:a16="http://schemas.microsoft.com/office/drawing/2014/main" id="{D976D74A-4A2F-0163-B389-631C457061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33"/>
          <a:stretch/>
        </p:blipFill>
        <p:spPr>
          <a:xfrm>
            <a:off x="2210244" y="4512580"/>
            <a:ext cx="2494842" cy="2159215"/>
          </a:xfrm>
          <a:prstGeom prst="rect">
            <a:avLst/>
          </a:prstGeom>
        </p:spPr>
      </p:pic>
      <p:pic>
        <p:nvPicPr>
          <p:cNvPr id="12" name="Kép 11" descr="A képen épület, kültéri, égbolt, magas látható&#10;&#10;Automatikusan generált leírás">
            <a:extLst>
              <a:ext uri="{FF2B5EF4-FFF2-40B4-BE49-F238E27FC236}">
                <a16:creationId xmlns:a16="http://schemas.microsoft.com/office/drawing/2014/main" id="{ED6CAF99-706C-EB22-8233-4416DA18D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223" y="2069418"/>
            <a:ext cx="2253629" cy="2159215"/>
          </a:xfrm>
          <a:prstGeom prst="rect">
            <a:avLst/>
          </a:prstGeom>
        </p:spPr>
      </p:pic>
      <p:pic>
        <p:nvPicPr>
          <p:cNvPr id="13" name="Kép 12" descr="A képen régi, kő, piszkos, folyosó látható&#10;&#10;Automatikusan generált leírás">
            <a:extLst>
              <a:ext uri="{FF2B5EF4-FFF2-40B4-BE49-F238E27FC236}">
                <a16:creationId xmlns:a16="http://schemas.microsoft.com/office/drawing/2014/main" id="{C72F853C-E636-4C1B-9BC3-E00A6003E1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682" y="2041567"/>
            <a:ext cx="1660119" cy="2213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Kép 13" descr="A képen szöveg, épület, autó, kültéri látható&#10;&#10;Automatikusan generált leírás">
            <a:extLst>
              <a:ext uri="{FF2B5EF4-FFF2-40B4-BE49-F238E27FC236}">
                <a16:creationId xmlns:a16="http://schemas.microsoft.com/office/drawing/2014/main" id="{B732B975-3E5B-733C-774B-69F49B310E3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631" y="2041567"/>
            <a:ext cx="3196369" cy="2091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Kép 14" descr="A képen ablak, kültéri, homlokzat, épület látható&#10;&#10;Automatikusan generált leírás">
            <a:extLst>
              <a:ext uri="{FF2B5EF4-FFF2-40B4-BE49-F238E27FC236}">
                <a16:creationId xmlns:a16="http://schemas.microsoft.com/office/drawing/2014/main" id="{731D6673-6EB6-E7EE-7D97-63175AC836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79003" y="4507650"/>
            <a:ext cx="1912998" cy="215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Kép 15" descr="A képen épület, kültéri, ablak, magas látható&#10;&#10;Automatikusan generált leírás">
            <a:extLst>
              <a:ext uri="{FF2B5EF4-FFF2-40B4-BE49-F238E27FC236}">
                <a16:creationId xmlns:a16="http://schemas.microsoft.com/office/drawing/2014/main" id="{00AAA087-C7C3-F21C-3035-30C0BB357F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7824" y="4512580"/>
            <a:ext cx="2202348" cy="2159215"/>
          </a:xfrm>
          <a:prstGeom prst="rect">
            <a:avLst/>
          </a:prstGeom>
        </p:spPr>
      </p:pic>
      <p:pic>
        <p:nvPicPr>
          <p:cNvPr id="21" name="Hang 20">
            <a:extLst>
              <a:ext uri="{FF2B5EF4-FFF2-40B4-BE49-F238E27FC236}">
                <a16:creationId xmlns:a16="http://schemas.microsoft.com/office/drawing/2014/main" id="{C9BB0EE2-3F8A-D9B8-FFF5-BD7D28027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8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7"/>
    </mc:Choice>
    <mc:Fallback xmlns="">
      <p:transition spd="slow" advTm="30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788E111-C149-CD25-96EC-0CE4CED15BD4}"/>
              </a:ext>
            </a:extLst>
          </p:cNvPr>
          <p:cNvSpPr txBox="1"/>
          <p:nvPr/>
        </p:nvSpPr>
        <p:spPr>
          <a:xfrm>
            <a:off x="126332" y="5119222"/>
            <a:ext cx="6137450" cy="437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hu-HU" sz="1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 Kulturális és Innovációs Minisztérium ÚNKP-23-4-II-OE-62 kódszámú Új Nemzeti Kiválóság Programjának a Nemzeti Kutatási, Fejlesztési és Innovációs Alapból finanszírozott szakmai támogatásával készült.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EAC2402-664A-82F7-890B-C9B2AF27B6E8}"/>
              </a:ext>
            </a:extLst>
          </p:cNvPr>
          <p:cNvSpPr txBox="1"/>
          <p:nvPr/>
        </p:nvSpPr>
        <p:spPr>
          <a:xfrm>
            <a:off x="1831350" y="3059668"/>
            <a:ext cx="272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KÖSZÖNÖM A FIGYELMET!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D7F301C-A130-F8E7-8CAD-B23D56AD35CB}"/>
              </a:ext>
            </a:extLst>
          </p:cNvPr>
          <p:cNvSpPr txBox="1"/>
          <p:nvPr/>
        </p:nvSpPr>
        <p:spPr>
          <a:xfrm>
            <a:off x="7061478" y="0"/>
            <a:ext cx="4851893" cy="5256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sz="1050" b="1" dirty="0">
              <a:solidFill>
                <a:schemeClr val="bg1"/>
              </a:solidFill>
              <a:effectLst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b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IMPRESSZUM // IMPRRESSUM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hu-HU" sz="1050" b="1" kern="100" dirty="0">
              <a:solidFill>
                <a:schemeClr val="bg1"/>
              </a:solidFill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Szöveg // Text: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Sugár Viktória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Megalapozó kutatás //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Fundamental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research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Sugár Viktória, </a:t>
            </a:r>
            <a:r>
              <a:rPr lang="hu-HU" sz="1050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Kita</a:t>
            </a:r>
            <a:r>
              <a:rPr lang="hu-HU" sz="1050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Michihiro</a:t>
            </a:r>
            <a:endParaRPr lang="hu-HU" sz="1050" kern="100" dirty="0">
              <a:solidFill>
                <a:schemeClr val="bg1"/>
              </a:solidFill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Az adatbázis elkészítésében részt vettek //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Participated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in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creating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the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database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Sugár Viktória, </a:t>
            </a:r>
            <a:r>
              <a:rPr lang="hu-HU" sz="1050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Rozmann</a:t>
            </a:r>
            <a:r>
              <a:rPr lang="hu-HU" sz="1050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Viktor, Mizsei Anett, Szabó Viktória Daniella, Horváth Gabriella, </a:t>
            </a:r>
            <a:r>
              <a:rPr lang="hu-HU" sz="1050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Vöröss</a:t>
            </a:r>
            <a:r>
              <a:rPr lang="hu-HU" sz="1050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András Bendegúz,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Fuchs Dániel, </a:t>
            </a:r>
            <a:r>
              <a:rPr lang="hu-HU" sz="1050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Kolman</a:t>
            </a:r>
            <a:r>
              <a:rPr lang="hu-HU" sz="1050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Martin, Mészáros Rebeka, Kiss Virág, Kovács Nóra, Szabó Edit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Az ábrák fő forrásai // Main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sources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of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figures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Építészeti tervek //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Architectural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plans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Budapest Főváros Levéltárának Gyűjteménye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Archív fotók //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Archive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photographs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endParaRPr lang="hu-HU" sz="1050" b="1" kern="100" dirty="0">
              <a:solidFill>
                <a:schemeClr val="bg1"/>
              </a:solidFill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Fortepan</a:t>
            </a:r>
            <a:endParaRPr lang="hu-HU" sz="1050" kern="100" dirty="0">
              <a:solidFill>
                <a:schemeClr val="bg1"/>
              </a:solidFill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Építészeti rajzokat készítette //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Architectural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drawings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made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by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endParaRPr lang="hu-HU" sz="1050" b="1" kern="100" dirty="0">
              <a:solidFill>
                <a:schemeClr val="bg1"/>
              </a:solidFill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Erhardt</a:t>
            </a:r>
            <a:r>
              <a:rPr lang="hu-HU" sz="1050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Anna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Digitális modellek // Digital </a:t>
            </a:r>
            <a:r>
              <a:rPr lang="hu-HU" sz="1050" b="1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models</a:t>
            </a:r>
            <a:r>
              <a:rPr lang="hu-HU" sz="1050" b="1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u-HU" sz="1050" kern="100" dirty="0" err="1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Krakomperger</a:t>
            </a:r>
            <a:r>
              <a:rPr lang="hu-HU" sz="1050" kern="100" dirty="0">
                <a:solidFill>
                  <a:schemeClr val="bg1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Dávid, Horkai András</a:t>
            </a:r>
          </a:p>
        </p:txBody>
      </p:sp>
      <p:pic>
        <p:nvPicPr>
          <p:cNvPr id="12" name="Hang 11">
            <a:extLst>
              <a:ext uri="{FF2B5EF4-FFF2-40B4-BE49-F238E27FC236}">
                <a16:creationId xmlns:a16="http://schemas.microsoft.com/office/drawing/2014/main" id="{1534068E-DF47-6825-CE20-D00AC45C4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9"/>
    </mc:Choice>
    <mc:Fallback xmlns="">
      <p:transition spd="slow" advTm="3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33E81A5-DB5E-56F4-1BAB-8B48F39A7579}"/>
              </a:ext>
            </a:extLst>
          </p:cNvPr>
          <p:cNvSpPr/>
          <p:nvPr/>
        </p:nvSpPr>
        <p:spPr>
          <a:xfrm>
            <a:off x="553281" y="2017435"/>
            <a:ext cx="67859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PESTI LAKÓHÁZÉPÍTÉS KORSZAKAI (Dr. Nagy Béla)</a:t>
            </a:r>
          </a:p>
          <a:p>
            <a:endParaRPr lang="hu-HU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hu-HU" dirty="0">
                <a:solidFill>
                  <a:schemeClr val="bg1"/>
                </a:solidFill>
                <a:latin typeface="Aptos" panose="020B0004020202020204" pitchFamily="34" charset="0"/>
              </a:rPr>
              <a:t>1. Korszak:  </a:t>
            </a:r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kb 1920-ig</a:t>
            </a:r>
          </a:p>
          <a:p>
            <a:endParaRPr lang="en-GB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2. </a:t>
            </a:r>
            <a:r>
              <a:rPr lang="en-GB" dirty="0" err="1">
                <a:solidFill>
                  <a:schemeClr val="bg1"/>
                </a:solidFill>
                <a:latin typeface="Aptos" panose="020B0004020202020204" pitchFamily="34" charset="0"/>
              </a:rPr>
              <a:t>Korszak</a:t>
            </a:r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:  kb 1920-1945</a:t>
            </a:r>
          </a:p>
          <a:p>
            <a:endParaRPr lang="en-GB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3. </a:t>
            </a:r>
            <a:r>
              <a:rPr lang="en-GB" dirty="0" err="1">
                <a:solidFill>
                  <a:schemeClr val="bg1"/>
                </a:solidFill>
                <a:latin typeface="Aptos" panose="020B0004020202020204" pitchFamily="34" charset="0"/>
              </a:rPr>
              <a:t>Korszak</a:t>
            </a:r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: kb 1945-1989</a:t>
            </a:r>
          </a:p>
          <a:p>
            <a:endParaRPr lang="en-GB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+ 4. </a:t>
            </a:r>
            <a:r>
              <a:rPr lang="en-GB" dirty="0" err="1">
                <a:solidFill>
                  <a:schemeClr val="bg1"/>
                </a:solidFill>
                <a:latin typeface="Aptos" panose="020B0004020202020204" pitchFamily="34" charset="0"/>
              </a:rPr>
              <a:t>Korszak</a:t>
            </a:r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: kb 1989-</a:t>
            </a:r>
          </a:p>
          <a:p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4F35CE1-2D16-9B83-FC3C-78E47F384749}"/>
              </a:ext>
            </a:extLst>
          </p:cNvPr>
          <p:cNvSpPr txBox="1"/>
          <p:nvPr/>
        </p:nvSpPr>
        <p:spPr>
          <a:xfrm>
            <a:off x="0" y="6596390"/>
            <a:ext cx="61341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1050" dirty="0">
                <a:solidFill>
                  <a:schemeClr val="bg1"/>
                </a:solidFill>
                <a:latin typeface="Aptos" panose="020B0004020202020204" pitchFamily="34" charset="0"/>
              </a:rPr>
              <a:t>Nagy, B., 2005. A település, az épített világ. Budapest: Budapest, B+V Lap és Könyvkiadó Kft</a:t>
            </a:r>
          </a:p>
        </p:txBody>
      </p:sp>
      <p:pic>
        <p:nvPicPr>
          <p:cNvPr id="9" name="Kép 8" descr="A képen épület, kültéri, régi, utca látható&#10;&#10;Automatikusan generált leírás">
            <a:extLst>
              <a:ext uri="{FF2B5EF4-FFF2-40B4-BE49-F238E27FC236}">
                <a16:creationId xmlns:a16="http://schemas.microsoft.com/office/drawing/2014/main" id="{7F48E851-0D72-8476-9F47-1192086C6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9"/>
          <a:stretch/>
        </p:blipFill>
        <p:spPr bwMode="auto">
          <a:xfrm>
            <a:off x="8379374" y="0"/>
            <a:ext cx="3812626" cy="1685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Kép 9" descr="A képen szöveg, égbolt, út, kültéri látható&#10;&#10;Automatikusan generált leírás">
            <a:extLst>
              <a:ext uri="{FF2B5EF4-FFF2-40B4-BE49-F238E27FC236}">
                <a16:creationId xmlns:a16="http://schemas.microsoft.com/office/drawing/2014/main" id="{47C39B28-3BFA-B611-D4C9-EE8D67B3AC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9372" y="1724298"/>
            <a:ext cx="3812627" cy="1685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Kép 10" descr="A képen égbolt, kültéri, fehér látható&#10;&#10;Automatikusan generált leírás">
            <a:extLst>
              <a:ext uri="{FF2B5EF4-FFF2-40B4-BE49-F238E27FC236}">
                <a16:creationId xmlns:a16="http://schemas.microsoft.com/office/drawing/2014/main" id="{4A3E9193-B822-87B0-9DC1-3AAA77F2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0210" y="3448596"/>
            <a:ext cx="3790950" cy="1685107"/>
          </a:xfrm>
          <a:prstGeom prst="rect">
            <a:avLst/>
          </a:prstGeom>
        </p:spPr>
      </p:pic>
      <p:pic>
        <p:nvPicPr>
          <p:cNvPr id="12" name="Kép 11" descr="A képen szöveg, égbolt, út, kültéri látható&#10;&#10;Automatikusan generált leírás">
            <a:extLst>
              <a:ext uri="{FF2B5EF4-FFF2-40B4-BE49-F238E27FC236}">
                <a16:creationId xmlns:a16="http://schemas.microsoft.com/office/drawing/2014/main" id="{D9E9B1C4-4C35-F97D-D0B0-338E15CEAA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01050" y="5172893"/>
            <a:ext cx="3790950" cy="1685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Hang 52">
            <a:extLst>
              <a:ext uri="{FF2B5EF4-FFF2-40B4-BE49-F238E27FC236}">
                <a16:creationId xmlns:a16="http://schemas.microsoft.com/office/drawing/2014/main" id="{BD96C6FB-2605-94B5-E3DB-8DBC10035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6"/>
    </mc:Choice>
    <mc:Fallback xmlns="">
      <p:transition spd="slow" advTm="31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26779C6F-D597-2804-40EF-CAA2054AB239}"/>
              </a:ext>
            </a:extLst>
          </p:cNvPr>
          <p:cNvSpPr/>
          <p:nvPr/>
        </p:nvSpPr>
        <p:spPr>
          <a:xfrm>
            <a:off x="0" y="1881809"/>
            <a:ext cx="12192000" cy="439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Kép 18" descr="A képen vázlat, rajz, ház, tervezés látható&#10;&#10;Automatikusan generált leírás">
            <a:extLst>
              <a:ext uri="{FF2B5EF4-FFF2-40B4-BE49-F238E27FC236}">
                <a16:creationId xmlns:a16="http://schemas.microsoft.com/office/drawing/2014/main" id="{67EBAEE2-DEDF-F1DF-0571-37D0773E68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242" y="2522986"/>
            <a:ext cx="2970232" cy="2372788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C70C6470-F441-32B3-2BEC-C0C67B718D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058" y="2876192"/>
            <a:ext cx="1752621" cy="2008877"/>
          </a:xfrm>
          <a:prstGeom prst="rect">
            <a:avLst/>
          </a:prstGeom>
        </p:spPr>
      </p:pic>
      <p:pic>
        <p:nvPicPr>
          <p:cNvPr id="21" name="Kép 20" descr="A képen ház, vázlat, épület, ablak látható&#10;&#10;Automatikusan generált leírás">
            <a:extLst>
              <a:ext uri="{FF2B5EF4-FFF2-40B4-BE49-F238E27FC236}">
                <a16:creationId xmlns:a16="http://schemas.microsoft.com/office/drawing/2014/main" id="{D9C9576C-1F80-7B95-729E-170C286033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264" y="2609218"/>
            <a:ext cx="2473799" cy="2443382"/>
          </a:xfrm>
          <a:prstGeom prst="rect">
            <a:avLst/>
          </a:prstGeom>
        </p:spPr>
      </p:pic>
      <p:pic>
        <p:nvPicPr>
          <p:cNvPr id="22" name="Kép 21" descr="A képen vázlat, rajz, ablak, ház látható&#10;&#10;Automatikusan generált leírás">
            <a:extLst>
              <a:ext uri="{FF2B5EF4-FFF2-40B4-BE49-F238E27FC236}">
                <a16:creationId xmlns:a16="http://schemas.microsoft.com/office/drawing/2014/main" id="{C56EF4CE-E5D2-313D-B4BA-1C502A6346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962" y="2783430"/>
            <a:ext cx="2260302" cy="2152668"/>
          </a:xfrm>
          <a:prstGeom prst="rect">
            <a:avLst/>
          </a:prstGeom>
        </p:spPr>
      </p:pic>
      <p:pic>
        <p:nvPicPr>
          <p:cNvPr id="23" name="Kép 22" descr="A képen ház, vázlat, tervezés, ablak látható&#10;&#10;Automatikusan generált leírás">
            <a:extLst>
              <a:ext uri="{FF2B5EF4-FFF2-40B4-BE49-F238E27FC236}">
                <a16:creationId xmlns:a16="http://schemas.microsoft.com/office/drawing/2014/main" id="{9BC571FE-F027-0AAF-E14E-6D6059B7D9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01" y="2825934"/>
            <a:ext cx="2431261" cy="2124307"/>
          </a:xfrm>
          <a:prstGeom prst="rect">
            <a:avLst/>
          </a:prstGeom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F4C2270B-1F1A-33F6-1A36-48DA822D8155}"/>
              </a:ext>
            </a:extLst>
          </p:cNvPr>
          <p:cNvSpPr txBox="1"/>
          <p:nvPr/>
        </p:nvSpPr>
        <p:spPr>
          <a:xfrm>
            <a:off x="90521" y="6346537"/>
            <a:ext cx="937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dirty="0">
                <a:solidFill>
                  <a:schemeClr val="bg1"/>
                </a:solidFill>
              </a:rPr>
              <a:t>A bérházak tömegformálásának változása a 19. század eleje és a 20. század első harmada között.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23C69E5F-5AED-0970-3A44-C8CB30CBDB7D}"/>
              </a:ext>
            </a:extLst>
          </p:cNvPr>
          <p:cNvSpPr txBox="1"/>
          <p:nvPr/>
        </p:nvSpPr>
        <p:spPr>
          <a:xfrm>
            <a:off x="353321" y="500221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cc. 1830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9AAA6DBD-FD1D-465F-1153-3A12219C48DA}"/>
              </a:ext>
            </a:extLst>
          </p:cNvPr>
          <p:cNvSpPr txBox="1"/>
          <p:nvPr/>
        </p:nvSpPr>
        <p:spPr>
          <a:xfrm>
            <a:off x="2745052" y="5011584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cc. 1880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17CA3DFF-96D8-BE44-F0E8-6CFC0AFC435B}"/>
              </a:ext>
            </a:extLst>
          </p:cNvPr>
          <p:cNvSpPr txBox="1"/>
          <p:nvPr/>
        </p:nvSpPr>
        <p:spPr>
          <a:xfrm>
            <a:off x="7823777" y="4991413"/>
            <a:ext cx="106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cc. 1910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6B5BCDBB-3BC1-39E3-F603-8F39CFF9438D}"/>
              </a:ext>
            </a:extLst>
          </p:cNvPr>
          <p:cNvSpPr txBox="1"/>
          <p:nvPr/>
        </p:nvSpPr>
        <p:spPr>
          <a:xfrm>
            <a:off x="5437070" y="4970766"/>
            <a:ext cx="106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cc. 1900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AEDA1458-DD27-620B-F4D6-068F8D5F4513}"/>
              </a:ext>
            </a:extLst>
          </p:cNvPr>
          <p:cNvSpPr txBox="1"/>
          <p:nvPr/>
        </p:nvSpPr>
        <p:spPr>
          <a:xfrm>
            <a:off x="10430677" y="4973862"/>
            <a:ext cx="106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cc. 1930</a:t>
            </a:r>
          </a:p>
        </p:txBody>
      </p:sp>
      <p:sp>
        <p:nvSpPr>
          <p:cNvPr id="34" name="Téglalap 33">
            <a:extLst>
              <a:ext uri="{FF2B5EF4-FFF2-40B4-BE49-F238E27FC236}">
                <a16:creationId xmlns:a16="http://schemas.microsoft.com/office/drawing/2014/main" id="{1759C42D-A6A5-E117-A0DC-7B2FD999DFAE}"/>
              </a:ext>
            </a:extLst>
          </p:cNvPr>
          <p:cNvSpPr/>
          <p:nvPr/>
        </p:nvSpPr>
        <p:spPr>
          <a:xfrm>
            <a:off x="484075" y="1424075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TÖMEGFORMÁLÁS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18" name="Hang 117">
            <a:extLst>
              <a:ext uri="{FF2B5EF4-FFF2-40B4-BE49-F238E27FC236}">
                <a16:creationId xmlns:a16="http://schemas.microsoft.com/office/drawing/2014/main" id="{A87360AA-16AB-ACA2-E878-DE54CDAB1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98"/>
    </mc:Choice>
    <mc:Fallback xmlns="">
      <p:transition spd="slow" advTm="5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26779C6F-D597-2804-40EF-CAA2054AB239}"/>
              </a:ext>
            </a:extLst>
          </p:cNvPr>
          <p:cNvSpPr/>
          <p:nvPr/>
        </p:nvSpPr>
        <p:spPr>
          <a:xfrm>
            <a:off x="0" y="1723545"/>
            <a:ext cx="12192000" cy="439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4" name="Téglalap 33">
            <a:extLst>
              <a:ext uri="{FF2B5EF4-FFF2-40B4-BE49-F238E27FC236}">
                <a16:creationId xmlns:a16="http://schemas.microsoft.com/office/drawing/2014/main" id="{1759C42D-A6A5-E117-A0DC-7B2FD999DFAE}"/>
              </a:ext>
            </a:extLst>
          </p:cNvPr>
          <p:cNvSpPr/>
          <p:nvPr/>
        </p:nvSpPr>
        <p:spPr>
          <a:xfrm>
            <a:off x="484075" y="1265811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TÖMEGFORMÁLÁS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" name="Kép 1" descr="A képen szöveg, képernyőkép, diagram, tervezés látható&#10;&#10;Automatikusan generált leírás">
            <a:extLst>
              <a:ext uri="{FF2B5EF4-FFF2-40B4-BE49-F238E27FC236}">
                <a16:creationId xmlns:a16="http://schemas.microsoft.com/office/drawing/2014/main" id="{F43331CE-64D9-1556-E82B-898F141D04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494" y="-5476"/>
            <a:ext cx="5732505" cy="6128743"/>
          </a:xfrm>
          <a:prstGeom prst="rect">
            <a:avLst/>
          </a:prstGeom>
        </p:spPr>
      </p:pic>
      <p:pic>
        <p:nvPicPr>
          <p:cNvPr id="3" name="Kép 2" descr="A képen szöveg, képernyőkép, fehér, tervezés látható&#10;&#10;Automatikusan generált leírás">
            <a:extLst>
              <a:ext uri="{FF2B5EF4-FFF2-40B4-BE49-F238E27FC236}">
                <a16:creationId xmlns:a16="http://schemas.microsoft.com/office/drawing/2014/main" id="{75C449C6-2050-4A02-115E-3131E4CE0A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82" y="1831934"/>
            <a:ext cx="4376022" cy="2454568"/>
          </a:xfrm>
          <a:prstGeom prst="rect">
            <a:avLst/>
          </a:prstGeom>
        </p:spPr>
      </p:pic>
      <p:pic>
        <p:nvPicPr>
          <p:cNvPr id="4" name="Kép 3" descr="A képen szöveg, képernyőkép, fehér, tervezés látható&#10;&#10;Automatikusan generált leírás">
            <a:extLst>
              <a:ext uri="{FF2B5EF4-FFF2-40B4-BE49-F238E27FC236}">
                <a16:creationId xmlns:a16="http://schemas.microsoft.com/office/drawing/2014/main" id="{7804146A-31F9-E31C-C913-FBACCB5B8E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276" y="4050446"/>
            <a:ext cx="3323686" cy="207282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6E27591-6F3D-0E8E-5670-5BC67BC83579}"/>
              </a:ext>
            </a:extLst>
          </p:cNvPr>
          <p:cNvSpPr txBox="1"/>
          <p:nvPr/>
        </p:nvSpPr>
        <p:spPr>
          <a:xfrm>
            <a:off x="300575" y="6211669"/>
            <a:ext cx="1178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dirty="0">
                <a:solidFill>
                  <a:schemeClr val="bg1"/>
                </a:solidFill>
              </a:rPr>
              <a:t>Balra: a bérházak telektömbön belüli elhelyezkedése szerinti csoportosítás egyedi vagy több telek esetén. Jobbra: a telken belül a szárnyak lehetséges elrendezése.</a:t>
            </a:r>
          </a:p>
        </p:txBody>
      </p:sp>
      <p:pic>
        <p:nvPicPr>
          <p:cNvPr id="66" name="Hang 65">
            <a:extLst>
              <a:ext uri="{FF2B5EF4-FFF2-40B4-BE49-F238E27FC236}">
                <a16:creationId xmlns:a16="http://schemas.microsoft.com/office/drawing/2014/main" id="{9F54194E-3DA1-2011-B983-E7E0F22FA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2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14"/>
    </mc:Choice>
    <mc:Fallback xmlns="">
      <p:transition spd="slow" advTm="3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8350F5E5-5B00-D40A-706F-B8011D851251}"/>
              </a:ext>
            </a:extLst>
          </p:cNvPr>
          <p:cNvSpPr/>
          <p:nvPr/>
        </p:nvSpPr>
        <p:spPr>
          <a:xfrm>
            <a:off x="0" y="10834"/>
            <a:ext cx="12192000" cy="683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B94C5A98-4B29-D9C7-7550-02A569CFC35C}"/>
              </a:ext>
            </a:extLst>
          </p:cNvPr>
          <p:cNvSpPr/>
          <p:nvPr/>
        </p:nvSpPr>
        <p:spPr>
          <a:xfrm>
            <a:off x="410459" y="663203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latin typeface="Aptos" panose="020B0004020202020204" pitchFamily="34" charset="0"/>
              </a:rPr>
              <a:t>ÉPÜLETSZERKEZETEK</a:t>
            </a:r>
            <a:endParaRPr lang="en-GB" b="1" dirty="0">
              <a:latin typeface="Aptos" panose="020B0004020202020204" pitchFamily="34" charset="0"/>
            </a:endParaRPr>
          </a:p>
        </p:txBody>
      </p:sp>
      <p:pic>
        <p:nvPicPr>
          <p:cNvPr id="4" name="Kép 3" descr="A képen vázlat, rajz, illusztráció, művészet látható&#10;&#10;Automatikusan generált leírás">
            <a:extLst>
              <a:ext uri="{FF2B5EF4-FFF2-40B4-BE49-F238E27FC236}">
                <a16:creationId xmlns:a16="http://schemas.microsoft.com/office/drawing/2014/main" id="{E7D9CD1D-E986-94DD-C0F5-C17985C95F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90" y="1684903"/>
            <a:ext cx="3529960" cy="5173097"/>
          </a:xfrm>
          <a:prstGeom prst="rect">
            <a:avLst/>
          </a:prstGeom>
        </p:spPr>
      </p:pic>
      <p:pic>
        <p:nvPicPr>
          <p:cNvPr id="5" name="Kép 4" descr="A képen vázlat, rajz, tervezés, művészet látható&#10;&#10;Automatikusan generált leírás">
            <a:extLst>
              <a:ext uri="{FF2B5EF4-FFF2-40B4-BE49-F238E27FC236}">
                <a16:creationId xmlns:a16="http://schemas.microsoft.com/office/drawing/2014/main" id="{58124F1E-9753-4A91-413E-56C68B0CE6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728" y="392705"/>
            <a:ext cx="4342534" cy="6262726"/>
          </a:xfrm>
          <a:prstGeom prst="rect">
            <a:avLst/>
          </a:prstGeom>
        </p:spPr>
      </p:pic>
      <p:pic>
        <p:nvPicPr>
          <p:cNvPr id="6" name="Kép 5" descr="A képen vázlat, épület, rajz, művészet látható&#10;&#10;Automatikusan generált leírás">
            <a:extLst>
              <a:ext uri="{FF2B5EF4-FFF2-40B4-BE49-F238E27FC236}">
                <a16:creationId xmlns:a16="http://schemas.microsoft.com/office/drawing/2014/main" id="{4CDF4827-D5E4-A282-52AA-3A71902E61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450" y="392705"/>
            <a:ext cx="4342534" cy="647223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62612CE-66A3-185F-8A1B-2278C419CB2A}"/>
              </a:ext>
            </a:extLst>
          </p:cNvPr>
          <p:cNvSpPr txBox="1"/>
          <p:nvPr/>
        </p:nvSpPr>
        <p:spPr>
          <a:xfrm>
            <a:off x="2641389" y="6307473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cc. 1880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55A593D-AF96-6010-6FC1-468F492C26F8}"/>
              </a:ext>
            </a:extLst>
          </p:cNvPr>
          <p:cNvSpPr txBox="1"/>
          <p:nvPr/>
        </p:nvSpPr>
        <p:spPr>
          <a:xfrm>
            <a:off x="6538534" y="6253322"/>
            <a:ext cx="106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cc. 1900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2FA5BD9-E62B-0439-F7E9-F64404504632}"/>
              </a:ext>
            </a:extLst>
          </p:cNvPr>
          <p:cNvSpPr txBox="1"/>
          <p:nvPr/>
        </p:nvSpPr>
        <p:spPr>
          <a:xfrm>
            <a:off x="10541828" y="6226791"/>
            <a:ext cx="106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cc. 1930</a:t>
            </a:r>
          </a:p>
        </p:txBody>
      </p:sp>
      <p:pic>
        <p:nvPicPr>
          <p:cNvPr id="35" name="Hang 34">
            <a:extLst>
              <a:ext uri="{FF2B5EF4-FFF2-40B4-BE49-F238E27FC236}">
                <a16:creationId xmlns:a16="http://schemas.microsoft.com/office/drawing/2014/main" id="{266567D4-EA9E-F150-58BB-CE33B70D4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4"/>
    </mc:Choice>
    <mc:Fallback xmlns="">
      <p:transition spd="slow" advTm="21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szöveg, képernyőkép, Párhuzamos, diagram látható&#10;&#10;Automatikusan generált leírás">
            <a:extLst>
              <a:ext uri="{FF2B5EF4-FFF2-40B4-BE49-F238E27FC236}">
                <a16:creationId xmlns:a16="http://schemas.microsoft.com/office/drawing/2014/main" id="{E75BA6B6-0EFB-3992-635C-5856026F5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066" y="0"/>
            <a:ext cx="8284143" cy="68580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1B011A89-BDF8-DC2E-4AF9-D940CDD7C764}"/>
              </a:ext>
            </a:extLst>
          </p:cNvPr>
          <p:cNvSpPr/>
          <p:nvPr/>
        </p:nvSpPr>
        <p:spPr>
          <a:xfrm>
            <a:off x="484075" y="1265811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ÉPÍTÉSZETI STÍLUS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4" name="Hang 23">
            <a:extLst>
              <a:ext uri="{FF2B5EF4-FFF2-40B4-BE49-F238E27FC236}">
                <a16:creationId xmlns:a16="http://schemas.microsoft.com/office/drawing/2014/main" id="{B5AD3D0D-66D9-60C4-D0D3-13E31011A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0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3"/>
    </mc:Choice>
    <mc:Fallback xmlns="">
      <p:transition spd="slow" advTm="46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5E51E2AF-046E-C85F-9D8B-46863E928060}"/>
              </a:ext>
            </a:extLst>
          </p:cNvPr>
          <p:cNvSpPr/>
          <p:nvPr/>
        </p:nvSpPr>
        <p:spPr>
          <a:xfrm>
            <a:off x="484075" y="1265811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ÉPÍTÉSZETI STÍLUS – JAVASLAT A BÉRHÁZAKRA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F17C2355-760C-1F2B-2274-CE077A9E7102}"/>
              </a:ext>
            </a:extLst>
          </p:cNvPr>
          <p:cNvGrpSpPr/>
          <p:nvPr/>
        </p:nvGrpSpPr>
        <p:grpSpPr>
          <a:xfrm>
            <a:off x="1" y="1804737"/>
            <a:ext cx="12030824" cy="24922702"/>
            <a:chOff x="737648" y="74437"/>
            <a:chExt cx="16573198" cy="34332549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93957207-6EC8-5FA2-B68B-98ACF1EF8D29}"/>
                </a:ext>
              </a:extLst>
            </p:cNvPr>
            <p:cNvGrpSpPr/>
            <p:nvPr/>
          </p:nvGrpSpPr>
          <p:grpSpPr>
            <a:xfrm>
              <a:off x="1068610" y="1263212"/>
              <a:ext cx="15826406" cy="33143774"/>
              <a:chOff x="1078065" y="739826"/>
              <a:chExt cx="15826406" cy="33143774"/>
            </a:xfrm>
          </p:grpSpPr>
          <p:cxnSp>
            <p:nvCxnSpPr>
              <p:cNvPr id="22" name="Egyenes összekötő 21">
                <a:extLst>
                  <a:ext uri="{FF2B5EF4-FFF2-40B4-BE49-F238E27FC236}">
                    <a16:creationId xmlns:a16="http://schemas.microsoft.com/office/drawing/2014/main" id="{038B7DED-58EA-FFE0-613B-E1391A25A1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065" y="739833"/>
                <a:ext cx="0" cy="33143767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15521E17-8AF5-62E6-9953-B0894A45A5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33159" y="739832"/>
                <a:ext cx="0" cy="33143768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23">
                <a:extLst>
                  <a:ext uri="{FF2B5EF4-FFF2-40B4-BE49-F238E27FC236}">
                    <a16:creationId xmlns:a16="http://schemas.microsoft.com/office/drawing/2014/main" id="{973EBFB0-900A-CBA3-7785-6496A17DD4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04471" y="823748"/>
                <a:ext cx="0" cy="32946422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24">
                <a:extLst>
                  <a:ext uri="{FF2B5EF4-FFF2-40B4-BE49-F238E27FC236}">
                    <a16:creationId xmlns:a16="http://schemas.microsoft.com/office/drawing/2014/main" id="{4116ECF2-32A3-794E-0386-800B200AF4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8253" y="739830"/>
                <a:ext cx="0" cy="33143770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25">
                <a:extLst>
                  <a:ext uri="{FF2B5EF4-FFF2-40B4-BE49-F238E27FC236}">
                    <a16:creationId xmlns:a16="http://schemas.microsoft.com/office/drawing/2014/main" id="{0E1963AA-090E-3EFA-B7D2-FADE18C61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3347" y="739829"/>
                <a:ext cx="0" cy="33143771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26">
                <a:extLst>
                  <a:ext uri="{FF2B5EF4-FFF2-40B4-BE49-F238E27FC236}">
                    <a16:creationId xmlns:a16="http://schemas.microsoft.com/office/drawing/2014/main" id="{F92FD2C2-4D99-2B93-DF5A-A1425E28C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8441" y="739827"/>
                <a:ext cx="0" cy="33143773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27">
                <a:extLst>
                  <a:ext uri="{FF2B5EF4-FFF2-40B4-BE49-F238E27FC236}">
                    <a16:creationId xmlns:a16="http://schemas.microsoft.com/office/drawing/2014/main" id="{C9C26829-9C61-D913-94AB-9EFD2C4A23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3535" y="746619"/>
                <a:ext cx="0" cy="33136981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28">
                <a:extLst>
                  <a:ext uri="{FF2B5EF4-FFF2-40B4-BE49-F238E27FC236}">
                    <a16:creationId xmlns:a16="http://schemas.microsoft.com/office/drawing/2014/main" id="{154A4A41-CD42-C843-F008-2EB518643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8629" y="739831"/>
                <a:ext cx="0" cy="33143769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Egyenes összekötő 29">
                <a:extLst>
                  <a:ext uri="{FF2B5EF4-FFF2-40B4-BE49-F238E27FC236}">
                    <a16:creationId xmlns:a16="http://schemas.microsoft.com/office/drawing/2014/main" id="{963226A6-BFA2-C687-4262-9A31623593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3723" y="739829"/>
                <a:ext cx="0" cy="33143771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Egyenes összekötő 30">
                <a:extLst>
                  <a:ext uri="{FF2B5EF4-FFF2-40B4-BE49-F238E27FC236}">
                    <a16:creationId xmlns:a16="http://schemas.microsoft.com/office/drawing/2014/main" id="{89E028B4-4152-32FC-248E-614A67F74D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18817" y="739828"/>
                <a:ext cx="0" cy="33143772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Egyenes összekötő 31">
                <a:extLst>
                  <a:ext uri="{FF2B5EF4-FFF2-40B4-BE49-F238E27FC236}">
                    <a16:creationId xmlns:a16="http://schemas.microsoft.com/office/drawing/2014/main" id="{146A603F-D658-4A85-6E01-F314BAB30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73911" y="739826"/>
                <a:ext cx="0" cy="33143774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Egyenes összekötő 32">
                <a:extLst>
                  <a:ext uri="{FF2B5EF4-FFF2-40B4-BE49-F238E27FC236}">
                    <a16:creationId xmlns:a16="http://schemas.microsoft.com/office/drawing/2014/main" id="{084A5A16-0C83-8FE1-C985-37407C21B8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29005" y="739832"/>
                <a:ext cx="0" cy="33143768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Egyenes összekötő 33">
                <a:extLst>
                  <a:ext uri="{FF2B5EF4-FFF2-40B4-BE49-F238E27FC236}">
                    <a16:creationId xmlns:a16="http://schemas.microsoft.com/office/drawing/2014/main" id="{DA41878D-DA62-AB65-F173-5CD3BD142C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84099" y="739831"/>
                <a:ext cx="0" cy="33143769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Egyenes összekötő 34">
                <a:extLst>
                  <a:ext uri="{FF2B5EF4-FFF2-40B4-BE49-F238E27FC236}">
                    <a16:creationId xmlns:a16="http://schemas.microsoft.com/office/drawing/2014/main" id="{8BFF66CA-B37C-0F5B-BD10-D19B84D09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39193" y="739829"/>
                <a:ext cx="0" cy="33143771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Egyenes összekötő 35">
                <a:extLst>
                  <a:ext uri="{FF2B5EF4-FFF2-40B4-BE49-F238E27FC236}">
                    <a16:creationId xmlns:a16="http://schemas.microsoft.com/office/drawing/2014/main" id="{ACA4234A-2AB0-C6EF-D8BD-41387C151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94287" y="739828"/>
                <a:ext cx="0" cy="33143772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Egyenes összekötő 36">
                <a:extLst>
                  <a:ext uri="{FF2B5EF4-FFF2-40B4-BE49-F238E27FC236}">
                    <a16:creationId xmlns:a16="http://schemas.microsoft.com/office/drawing/2014/main" id="{B402D9FD-E7FA-57C2-0823-240DF9A667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9381" y="739826"/>
                <a:ext cx="0" cy="33143774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Lefelé mutató nyíl 4">
              <a:extLst>
                <a:ext uri="{FF2B5EF4-FFF2-40B4-BE49-F238E27FC236}">
                  <a16:creationId xmlns:a16="http://schemas.microsoft.com/office/drawing/2014/main" id="{70FEABA2-CCFC-500B-4A1C-1EFE55BD167F}"/>
                </a:ext>
              </a:extLst>
            </p:cNvPr>
            <p:cNvSpPr/>
            <p:nvPr/>
          </p:nvSpPr>
          <p:spPr>
            <a:xfrm rot="16200000">
              <a:off x="8575976" y="-7763891"/>
              <a:ext cx="896542" cy="16573198"/>
            </a:xfrm>
            <a:prstGeom prst="downArrow">
              <a:avLst>
                <a:gd name="adj1" fmla="val 50000"/>
                <a:gd name="adj2" fmla="val 63300"/>
              </a:avLst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 dirty="0"/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71FE6DDC-4B6D-3225-5122-C216A6365FBD}"/>
                </a:ext>
              </a:extLst>
            </p:cNvPr>
            <p:cNvSpPr txBox="1"/>
            <p:nvPr/>
          </p:nvSpPr>
          <p:spPr>
            <a:xfrm>
              <a:off x="11289693" y="446777"/>
              <a:ext cx="722173" cy="38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>
                  <a:solidFill>
                    <a:schemeClr val="bg1"/>
                  </a:solidFill>
                </a:rPr>
                <a:t>1900</a:t>
              </a:r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7391A93C-F9E9-A350-C4C1-DE0274B8C176}"/>
                </a:ext>
              </a:extLst>
            </p:cNvPr>
            <p:cNvSpPr txBox="1"/>
            <p:nvPr/>
          </p:nvSpPr>
          <p:spPr>
            <a:xfrm>
              <a:off x="16540842" y="442001"/>
              <a:ext cx="722173" cy="38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>
                  <a:solidFill>
                    <a:schemeClr val="bg1"/>
                  </a:solidFill>
                </a:rPr>
                <a:t>1950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6BB7EA25-6852-6D02-4564-110E6641F2FB}"/>
                </a:ext>
              </a:extLst>
            </p:cNvPr>
            <p:cNvSpPr txBox="1"/>
            <p:nvPr/>
          </p:nvSpPr>
          <p:spPr>
            <a:xfrm>
              <a:off x="797298" y="454417"/>
              <a:ext cx="722173" cy="38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>
                  <a:solidFill>
                    <a:schemeClr val="bg1"/>
                  </a:solidFill>
                </a:rPr>
                <a:t>1800</a:t>
              </a:r>
            </a:p>
          </p:txBody>
        </p:sp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EC19D0EB-5340-B3FE-D768-DA32CF250309}"/>
                </a:ext>
              </a:extLst>
            </p:cNvPr>
            <p:cNvSpPr txBox="1"/>
            <p:nvPr/>
          </p:nvSpPr>
          <p:spPr>
            <a:xfrm>
              <a:off x="6034955" y="446777"/>
              <a:ext cx="722173" cy="38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>
                  <a:solidFill>
                    <a:schemeClr val="bg1"/>
                  </a:solidFill>
                </a:rPr>
                <a:t>1850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AD61CE1F-C825-51CC-C2A0-880469BBA89B}"/>
                </a:ext>
              </a:extLst>
            </p:cNvPr>
            <p:cNvSpPr txBox="1"/>
            <p:nvPr/>
          </p:nvSpPr>
          <p:spPr>
            <a:xfrm>
              <a:off x="1800879" y="541204"/>
              <a:ext cx="722173" cy="3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solidFill>
                    <a:schemeClr val="bg1"/>
                  </a:solidFill>
                </a:rPr>
                <a:t>1810</a:t>
              </a:r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20D6536F-F912-D084-6440-77F387D6B26E}"/>
                </a:ext>
              </a:extLst>
            </p:cNvPr>
            <p:cNvSpPr txBox="1"/>
            <p:nvPr/>
          </p:nvSpPr>
          <p:spPr>
            <a:xfrm>
              <a:off x="2811580" y="546749"/>
              <a:ext cx="722173" cy="3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solidFill>
                    <a:schemeClr val="bg1"/>
                  </a:solidFill>
                </a:rPr>
                <a:t>1820</a:t>
              </a:r>
            </a:p>
          </p:txBody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7493C4BD-2E26-51EC-B55A-215099AA402F}"/>
                </a:ext>
              </a:extLst>
            </p:cNvPr>
            <p:cNvSpPr txBox="1"/>
            <p:nvPr/>
          </p:nvSpPr>
          <p:spPr>
            <a:xfrm>
              <a:off x="3860487" y="551429"/>
              <a:ext cx="722173" cy="3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solidFill>
                    <a:schemeClr val="bg1"/>
                  </a:solidFill>
                </a:rPr>
                <a:t>1830</a:t>
              </a: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9D63228D-1A77-158B-94D6-D20CD95471C8}"/>
                </a:ext>
              </a:extLst>
            </p:cNvPr>
            <p:cNvSpPr txBox="1"/>
            <p:nvPr/>
          </p:nvSpPr>
          <p:spPr>
            <a:xfrm>
              <a:off x="4927242" y="546055"/>
              <a:ext cx="722173" cy="3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solidFill>
                    <a:schemeClr val="bg1"/>
                  </a:solidFill>
                </a:rPr>
                <a:t>1840</a:t>
              </a:r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E6901D84-ED82-3B59-FDE4-21B4A7BF520F}"/>
                </a:ext>
              </a:extLst>
            </p:cNvPr>
            <p:cNvSpPr txBox="1"/>
            <p:nvPr/>
          </p:nvSpPr>
          <p:spPr>
            <a:xfrm>
              <a:off x="7079889" y="553449"/>
              <a:ext cx="722173" cy="3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solidFill>
                    <a:schemeClr val="bg1"/>
                  </a:solidFill>
                </a:rPr>
                <a:t>1860</a:t>
              </a: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AEF28C53-03C4-33DE-2F0A-0148D49A3AB1}"/>
                </a:ext>
              </a:extLst>
            </p:cNvPr>
            <p:cNvSpPr txBox="1"/>
            <p:nvPr/>
          </p:nvSpPr>
          <p:spPr>
            <a:xfrm>
              <a:off x="8090591" y="558994"/>
              <a:ext cx="722173" cy="3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solidFill>
                    <a:schemeClr val="bg1"/>
                  </a:solidFill>
                </a:rPr>
                <a:t>1870</a:t>
              </a:r>
            </a:p>
          </p:txBody>
        </p:sp>
        <p:sp>
          <p:nvSpPr>
            <p:cNvPr id="16" name="Szövegdoboz 15">
              <a:extLst>
                <a:ext uri="{FF2B5EF4-FFF2-40B4-BE49-F238E27FC236}">
                  <a16:creationId xmlns:a16="http://schemas.microsoft.com/office/drawing/2014/main" id="{F01FA2FC-DDD6-28BC-8158-79B0C8B47BA1}"/>
                </a:ext>
              </a:extLst>
            </p:cNvPr>
            <p:cNvSpPr txBox="1"/>
            <p:nvPr/>
          </p:nvSpPr>
          <p:spPr>
            <a:xfrm>
              <a:off x="9139497" y="554437"/>
              <a:ext cx="722173" cy="3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solidFill>
                    <a:schemeClr val="bg1"/>
                  </a:solidFill>
                </a:rPr>
                <a:t>1880</a:t>
              </a:r>
            </a:p>
          </p:txBody>
        </p:sp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2668B91B-A228-8982-A3C1-89B4A373CA66}"/>
                </a:ext>
              </a:extLst>
            </p:cNvPr>
            <p:cNvSpPr txBox="1"/>
            <p:nvPr/>
          </p:nvSpPr>
          <p:spPr>
            <a:xfrm>
              <a:off x="10187779" y="558300"/>
              <a:ext cx="722173" cy="3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solidFill>
                    <a:schemeClr val="bg1"/>
                  </a:solidFill>
                </a:rPr>
                <a:t>1890</a:t>
              </a:r>
            </a:p>
          </p:txBody>
        </p: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AE26E9F9-6DB8-2423-A264-AB3ABB4B8937}"/>
                </a:ext>
              </a:extLst>
            </p:cNvPr>
            <p:cNvSpPr txBox="1"/>
            <p:nvPr/>
          </p:nvSpPr>
          <p:spPr>
            <a:xfrm>
              <a:off x="12346001" y="547859"/>
              <a:ext cx="722173" cy="3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solidFill>
                    <a:schemeClr val="bg1"/>
                  </a:solidFill>
                </a:rPr>
                <a:t>1910</a:t>
              </a:r>
            </a:p>
          </p:txBody>
        </p:sp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id="{3D968A80-A826-D21F-CC03-D737622C9115}"/>
                </a:ext>
              </a:extLst>
            </p:cNvPr>
            <p:cNvSpPr txBox="1"/>
            <p:nvPr/>
          </p:nvSpPr>
          <p:spPr>
            <a:xfrm>
              <a:off x="13356702" y="553405"/>
              <a:ext cx="722173" cy="3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solidFill>
                    <a:schemeClr val="bg1"/>
                  </a:solidFill>
                </a:rPr>
                <a:t>1920</a:t>
              </a:r>
            </a:p>
          </p:txBody>
        </p: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B7805949-3ED9-7F86-C22D-7EE07CF7367A}"/>
                </a:ext>
              </a:extLst>
            </p:cNvPr>
            <p:cNvSpPr txBox="1"/>
            <p:nvPr/>
          </p:nvSpPr>
          <p:spPr>
            <a:xfrm>
              <a:off x="14405608" y="558084"/>
              <a:ext cx="722173" cy="3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solidFill>
                    <a:schemeClr val="bg1"/>
                  </a:solidFill>
                </a:rPr>
                <a:t>1930</a:t>
              </a:r>
            </a:p>
          </p:txBody>
        </p: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C3003076-A57C-30DA-3743-2C3A33A8AE23}"/>
                </a:ext>
              </a:extLst>
            </p:cNvPr>
            <p:cNvSpPr txBox="1"/>
            <p:nvPr/>
          </p:nvSpPr>
          <p:spPr>
            <a:xfrm>
              <a:off x="15472364" y="552711"/>
              <a:ext cx="722173" cy="3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>
                  <a:solidFill>
                    <a:schemeClr val="bg1"/>
                  </a:solidFill>
                </a:rPr>
                <a:t>1940</a:t>
              </a:r>
            </a:p>
          </p:txBody>
        </p:sp>
      </p:grpSp>
      <p:sp>
        <p:nvSpPr>
          <p:cNvPr id="38" name="Téglalap 37">
            <a:extLst>
              <a:ext uri="{FF2B5EF4-FFF2-40B4-BE49-F238E27FC236}">
                <a16:creationId xmlns:a16="http://schemas.microsoft.com/office/drawing/2014/main" id="{0EE15AD9-BFD0-DF43-4433-7092EF279864}"/>
              </a:ext>
            </a:extLst>
          </p:cNvPr>
          <p:cNvSpPr/>
          <p:nvPr/>
        </p:nvSpPr>
        <p:spPr>
          <a:xfrm>
            <a:off x="9324292" y="2532921"/>
            <a:ext cx="1997386" cy="2747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200" b="1" dirty="0"/>
              <a:t>2. KORSZAK 1945-ig</a:t>
            </a:r>
          </a:p>
        </p:txBody>
      </p:sp>
      <p:sp>
        <p:nvSpPr>
          <p:cNvPr id="39" name="Téglalap 38">
            <a:extLst>
              <a:ext uri="{FF2B5EF4-FFF2-40B4-BE49-F238E27FC236}">
                <a16:creationId xmlns:a16="http://schemas.microsoft.com/office/drawing/2014/main" id="{36F101F9-48A6-4B5D-7B66-ED95C67ABC79}"/>
              </a:ext>
            </a:extLst>
          </p:cNvPr>
          <p:cNvSpPr/>
          <p:nvPr/>
        </p:nvSpPr>
        <p:spPr>
          <a:xfrm>
            <a:off x="248468" y="2528836"/>
            <a:ext cx="9075824" cy="2747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200" b="1" dirty="0"/>
              <a:t>1. KORSZAK  1919-ig</a:t>
            </a:r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5B880B38-6F3C-B422-2E89-6C0A5360078B}"/>
              </a:ext>
            </a:extLst>
          </p:cNvPr>
          <p:cNvSpPr/>
          <p:nvPr/>
        </p:nvSpPr>
        <p:spPr>
          <a:xfrm>
            <a:off x="11334172" y="2531295"/>
            <a:ext cx="617551" cy="27470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200" b="1" dirty="0"/>
              <a:t>3. KSZ.</a:t>
            </a:r>
          </a:p>
        </p:txBody>
      </p:sp>
      <p:sp>
        <p:nvSpPr>
          <p:cNvPr id="41" name="Téglalap 40">
            <a:extLst>
              <a:ext uri="{FF2B5EF4-FFF2-40B4-BE49-F238E27FC236}">
                <a16:creationId xmlns:a16="http://schemas.microsoft.com/office/drawing/2014/main" id="{7B3FB174-A20F-8385-2149-27A412A390D1}"/>
              </a:ext>
            </a:extLst>
          </p:cNvPr>
          <p:cNvSpPr/>
          <p:nvPr/>
        </p:nvSpPr>
        <p:spPr>
          <a:xfrm>
            <a:off x="241485" y="4408690"/>
            <a:ext cx="4954312" cy="274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900" b="1" dirty="0"/>
              <a:t>KLASSZICIZMUS 1810-1865</a:t>
            </a:r>
          </a:p>
        </p:txBody>
      </p:sp>
      <p:sp>
        <p:nvSpPr>
          <p:cNvPr id="42" name="Téglalap 41">
            <a:extLst>
              <a:ext uri="{FF2B5EF4-FFF2-40B4-BE49-F238E27FC236}">
                <a16:creationId xmlns:a16="http://schemas.microsoft.com/office/drawing/2014/main" id="{FFE2489C-D437-9854-27AB-640A145EB43B}"/>
              </a:ext>
            </a:extLst>
          </p:cNvPr>
          <p:cNvSpPr/>
          <p:nvPr/>
        </p:nvSpPr>
        <p:spPr>
          <a:xfrm>
            <a:off x="240253" y="4124044"/>
            <a:ext cx="5353631" cy="27470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050" b="1" dirty="0"/>
              <a:t>KORAI BÉRHÁZAK 1810-1870</a:t>
            </a:r>
          </a:p>
        </p:txBody>
      </p:sp>
      <p:sp>
        <p:nvSpPr>
          <p:cNvPr id="43" name="Téglalap 42">
            <a:extLst>
              <a:ext uri="{FF2B5EF4-FFF2-40B4-BE49-F238E27FC236}">
                <a16:creationId xmlns:a16="http://schemas.microsoft.com/office/drawing/2014/main" id="{0E6BAAA6-2551-521E-0A10-E92746A6E939}"/>
              </a:ext>
            </a:extLst>
          </p:cNvPr>
          <p:cNvSpPr/>
          <p:nvPr/>
        </p:nvSpPr>
        <p:spPr>
          <a:xfrm>
            <a:off x="5613837" y="4121388"/>
            <a:ext cx="3784194" cy="27470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050" b="1" dirty="0"/>
              <a:t>VIRÁGZÓ BÉRHÁZAK 1870-1920 </a:t>
            </a:r>
          </a:p>
        </p:txBody>
      </p:sp>
      <p:sp>
        <p:nvSpPr>
          <p:cNvPr id="44" name="Téglalap 43">
            <a:extLst>
              <a:ext uri="{FF2B5EF4-FFF2-40B4-BE49-F238E27FC236}">
                <a16:creationId xmlns:a16="http://schemas.microsoft.com/office/drawing/2014/main" id="{57BA9B25-11C7-96FD-0841-E5D5E072D1A7}"/>
              </a:ext>
            </a:extLst>
          </p:cNvPr>
          <p:cNvSpPr/>
          <p:nvPr/>
        </p:nvSpPr>
        <p:spPr>
          <a:xfrm>
            <a:off x="9405630" y="4127739"/>
            <a:ext cx="1557422" cy="27470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050" b="1" dirty="0"/>
              <a:t>MODERN 1920-1940 </a:t>
            </a:r>
          </a:p>
        </p:txBody>
      </p:sp>
      <p:sp>
        <p:nvSpPr>
          <p:cNvPr id="45" name="Téglalap 44">
            <a:extLst>
              <a:ext uri="{FF2B5EF4-FFF2-40B4-BE49-F238E27FC236}">
                <a16:creationId xmlns:a16="http://schemas.microsoft.com/office/drawing/2014/main" id="{B7EA22BC-F08B-A0F6-6CC4-C515DDD5F3D2}"/>
              </a:ext>
            </a:extLst>
          </p:cNvPr>
          <p:cNvSpPr/>
          <p:nvPr/>
        </p:nvSpPr>
        <p:spPr>
          <a:xfrm>
            <a:off x="3309038" y="4975716"/>
            <a:ext cx="2295512" cy="274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900" b="1" dirty="0"/>
              <a:t>ROMANTIKA1840-1870</a:t>
            </a:r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id="{6FB79C15-4800-8B61-E136-4B50DFC8F500}"/>
              </a:ext>
            </a:extLst>
          </p:cNvPr>
          <p:cNvSpPr/>
          <p:nvPr/>
        </p:nvSpPr>
        <p:spPr>
          <a:xfrm>
            <a:off x="4827632" y="4690288"/>
            <a:ext cx="774316" cy="274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900" b="1" dirty="0"/>
              <a:t>ÁTMENET</a:t>
            </a:r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id="{FDCA163B-5BEC-D01D-E07D-BC0488979D0D}"/>
              </a:ext>
            </a:extLst>
          </p:cNvPr>
          <p:cNvSpPr/>
          <p:nvPr/>
        </p:nvSpPr>
        <p:spPr>
          <a:xfrm>
            <a:off x="5603255" y="4695574"/>
            <a:ext cx="2283786" cy="274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900" b="1" dirty="0"/>
              <a:t>NEORENESZÁNSZ 1870-1900</a:t>
            </a:r>
          </a:p>
        </p:txBody>
      </p:sp>
      <p:sp>
        <p:nvSpPr>
          <p:cNvPr id="48" name="Téglalap 47">
            <a:extLst>
              <a:ext uri="{FF2B5EF4-FFF2-40B4-BE49-F238E27FC236}">
                <a16:creationId xmlns:a16="http://schemas.microsoft.com/office/drawing/2014/main" id="{50A12766-745E-02AA-2F50-49DAFF08B9B0}"/>
              </a:ext>
            </a:extLst>
          </p:cNvPr>
          <p:cNvSpPr/>
          <p:nvPr/>
        </p:nvSpPr>
        <p:spPr>
          <a:xfrm>
            <a:off x="6351010" y="4976368"/>
            <a:ext cx="2291526" cy="274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900" b="1" dirty="0"/>
              <a:t>STÍLUSKEVERŐ HISTORIZMUS 1880-1910</a:t>
            </a:r>
          </a:p>
        </p:txBody>
      </p:sp>
      <p:sp>
        <p:nvSpPr>
          <p:cNvPr id="49" name="Téglalap 48">
            <a:extLst>
              <a:ext uri="{FF2B5EF4-FFF2-40B4-BE49-F238E27FC236}">
                <a16:creationId xmlns:a16="http://schemas.microsoft.com/office/drawing/2014/main" id="{E28B19B5-18B5-E705-2717-FFD8ACAE63D9}"/>
              </a:ext>
            </a:extLst>
          </p:cNvPr>
          <p:cNvSpPr/>
          <p:nvPr/>
        </p:nvSpPr>
        <p:spPr>
          <a:xfrm>
            <a:off x="7484357" y="5250422"/>
            <a:ext cx="1934381" cy="274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900" b="1" dirty="0"/>
              <a:t>SZÁZADFORDULÓ 1895-1920</a:t>
            </a:r>
          </a:p>
        </p:txBody>
      </p:sp>
      <p:sp>
        <p:nvSpPr>
          <p:cNvPr id="50" name="Téglalap 49">
            <a:extLst>
              <a:ext uri="{FF2B5EF4-FFF2-40B4-BE49-F238E27FC236}">
                <a16:creationId xmlns:a16="http://schemas.microsoft.com/office/drawing/2014/main" id="{A0E0E2BD-D7E7-0A3D-28EE-A13B90DA11DD}"/>
              </a:ext>
            </a:extLst>
          </p:cNvPr>
          <p:cNvSpPr/>
          <p:nvPr/>
        </p:nvSpPr>
        <p:spPr>
          <a:xfrm>
            <a:off x="9405631" y="5525127"/>
            <a:ext cx="1544932" cy="274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900" b="1" dirty="0"/>
              <a:t>MODERN 1920-1940</a:t>
            </a:r>
          </a:p>
        </p:txBody>
      </p:sp>
      <p:pic>
        <p:nvPicPr>
          <p:cNvPr id="62" name="Hang 61">
            <a:extLst>
              <a:ext uri="{FF2B5EF4-FFF2-40B4-BE49-F238E27FC236}">
                <a16:creationId xmlns:a16="http://schemas.microsoft.com/office/drawing/2014/main" id="{16E32268-3E17-CD08-F380-7FC2F2120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21"/>
    </mc:Choice>
    <mc:Fallback xmlns="">
      <p:transition spd="slow" advTm="64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6E33AC4-BDA0-32F7-5915-5D440D5F8522}"/>
              </a:ext>
            </a:extLst>
          </p:cNvPr>
          <p:cNvSpPr/>
          <p:nvPr/>
        </p:nvSpPr>
        <p:spPr>
          <a:xfrm>
            <a:off x="484075" y="1265811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KLASSZICIZMUS – 1810-65 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Kép 2" descr="A képen kültéri, jármű, Szárazföldi jármű, kerék látható&#10;&#10;Automatikusan generált leírás">
            <a:extLst>
              <a:ext uri="{FF2B5EF4-FFF2-40B4-BE49-F238E27FC236}">
                <a16:creationId xmlns:a16="http://schemas.microsoft.com/office/drawing/2014/main" id="{E388468D-A723-EFDC-90C1-2B2152152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848" y="1776280"/>
            <a:ext cx="4320000" cy="2872947"/>
          </a:xfrm>
          <a:prstGeom prst="rect">
            <a:avLst/>
          </a:prstGeom>
        </p:spPr>
      </p:pic>
      <p:pic>
        <p:nvPicPr>
          <p:cNvPr id="4" name="Kép 3" descr="A képen épület, kültéri, ég, ablak látható&#10;&#10;Automatikusan generált leírás">
            <a:extLst>
              <a:ext uri="{FF2B5EF4-FFF2-40B4-BE49-F238E27FC236}">
                <a16:creationId xmlns:a16="http://schemas.microsoft.com/office/drawing/2014/main" id="{4D13ABDE-ED9C-C66E-4D45-C4278E6078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96057" y="2305723"/>
            <a:ext cx="5048334" cy="4056220"/>
          </a:xfrm>
          <a:prstGeom prst="rect">
            <a:avLst/>
          </a:prstGeom>
        </p:spPr>
      </p:pic>
      <p:pic>
        <p:nvPicPr>
          <p:cNvPr id="5" name="Kép 4" descr="A képen épület, fal, kültéri, ablak látható&#10;&#10;Automatikusan generált leírás">
            <a:extLst>
              <a:ext uri="{FF2B5EF4-FFF2-40B4-BE49-F238E27FC236}">
                <a16:creationId xmlns:a16="http://schemas.microsoft.com/office/drawing/2014/main" id="{9DB29267-8611-DAD0-B17C-8D3DF3AA8E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431424" y="5118879"/>
            <a:ext cx="1923776" cy="1266747"/>
          </a:xfrm>
          <a:prstGeom prst="rect">
            <a:avLst/>
          </a:prstGeom>
        </p:spPr>
      </p:pic>
      <p:pic>
        <p:nvPicPr>
          <p:cNvPr id="6" name="Kép 5" descr="A képen ablak, kültéri, épület, ingatlan látható&#10;&#10;Automatikusan generált leírás">
            <a:extLst>
              <a:ext uri="{FF2B5EF4-FFF2-40B4-BE49-F238E27FC236}">
                <a16:creationId xmlns:a16="http://schemas.microsoft.com/office/drawing/2014/main" id="{77E05CBF-1F09-E137-F65C-93E0F0D5CC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848" y="4806058"/>
            <a:ext cx="3006365" cy="2004243"/>
          </a:xfrm>
          <a:prstGeom prst="rect">
            <a:avLst/>
          </a:prstGeom>
        </p:spPr>
      </p:pic>
      <p:pic>
        <p:nvPicPr>
          <p:cNvPr id="7" name="Kép 6" descr="A képen kültéri, ablak, ég, homlokzat látható&#10;&#10;Automatikusan generált leírás">
            <a:extLst>
              <a:ext uri="{FF2B5EF4-FFF2-40B4-BE49-F238E27FC236}">
                <a16:creationId xmlns:a16="http://schemas.microsoft.com/office/drawing/2014/main" id="{E472CF6C-734D-0249-F305-55EF97BB2B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/>
        </p:blipFill>
        <p:spPr>
          <a:xfrm>
            <a:off x="7319840" y="4790365"/>
            <a:ext cx="3311471" cy="1968160"/>
          </a:xfrm>
          <a:prstGeom prst="rect">
            <a:avLst/>
          </a:prstGeom>
        </p:spPr>
      </p:pic>
      <p:pic>
        <p:nvPicPr>
          <p:cNvPr id="8" name="Kép 7" descr="A képen fal, fedett pályás, ablak, Természetes megvilágítás látható&#10;&#10;Automatikusan generált leírás">
            <a:extLst>
              <a:ext uri="{FF2B5EF4-FFF2-40B4-BE49-F238E27FC236}">
                <a16:creationId xmlns:a16="http://schemas.microsoft.com/office/drawing/2014/main" id="{40E55D38-599F-229B-A3D3-CB6B3D0A9E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728642" y="1689569"/>
            <a:ext cx="2872947" cy="2961245"/>
          </a:xfrm>
          <a:prstGeom prst="rect">
            <a:avLst/>
          </a:prstGeom>
        </p:spPr>
      </p:pic>
      <p:pic>
        <p:nvPicPr>
          <p:cNvPr id="20" name="Hang 19">
            <a:extLst>
              <a:ext uri="{FF2B5EF4-FFF2-40B4-BE49-F238E27FC236}">
                <a16:creationId xmlns:a16="http://schemas.microsoft.com/office/drawing/2014/main" id="{05235183-B948-75C1-1898-E3B93B93A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3"/>
    </mc:Choice>
    <mc:Fallback xmlns="">
      <p:transition spd="slow" advTm="2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7F373CCB-E3DF-67FA-FE4D-B16C2576A983}"/>
              </a:ext>
            </a:extLst>
          </p:cNvPr>
          <p:cNvSpPr/>
          <p:nvPr/>
        </p:nvSpPr>
        <p:spPr>
          <a:xfrm>
            <a:off x="484075" y="1265811"/>
            <a:ext cx="6785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Aptos" panose="020B0004020202020204" pitchFamily="34" charset="0"/>
              </a:rPr>
              <a:t>ROMANTIKA – 1840-70 </a:t>
            </a:r>
            <a:endParaRPr lang="en-GB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Kép 2" descr="A képen ablak, épület, növény, belső udvar látható&#10;&#10;Automatikusan generált leírás">
            <a:extLst>
              <a:ext uri="{FF2B5EF4-FFF2-40B4-BE49-F238E27FC236}">
                <a16:creationId xmlns:a16="http://schemas.microsoft.com/office/drawing/2014/main" id="{556B534A-1BED-CCDE-CD91-1E84002232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783" y="1921790"/>
            <a:ext cx="3561716" cy="4936210"/>
          </a:xfrm>
          <a:prstGeom prst="rect">
            <a:avLst/>
          </a:prstGeom>
        </p:spPr>
      </p:pic>
      <p:pic>
        <p:nvPicPr>
          <p:cNvPr id="5" name="Kép 4" descr="A képen ablak, kültéri, épület, homlokzat látható&#10;&#10;Automatikusan generált leírás">
            <a:extLst>
              <a:ext uri="{FF2B5EF4-FFF2-40B4-BE49-F238E27FC236}">
                <a16:creationId xmlns:a16="http://schemas.microsoft.com/office/drawing/2014/main" id="{89464BB4-B83C-5806-006F-9839B2B397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408" y="3936305"/>
            <a:ext cx="3895594" cy="2921695"/>
          </a:xfrm>
          <a:prstGeom prst="rect">
            <a:avLst/>
          </a:prstGeom>
        </p:spPr>
      </p:pic>
      <p:pic>
        <p:nvPicPr>
          <p:cNvPr id="6" name="Kép 5" descr="A képen kültéri, ablak, autó, Szárazföldi jármű látható&#10;&#10;Automatikusan generált leírás">
            <a:extLst>
              <a:ext uri="{FF2B5EF4-FFF2-40B4-BE49-F238E27FC236}">
                <a16:creationId xmlns:a16="http://schemas.microsoft.com/office/drawing/2014/main" id="{49784BD8-E406-FA2B-083B-58EAABD0C9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6408" y="1265811"/>
            <a:ext cx="3895592" cy="2597061"/>
          </a:xfrm>
          <a:prstGeom prst="rect">
            <a:avLst/>
          </a:prstGeom>
        </p:spPr>
      </p:pic>
      <p:pic>
        <p:nvPicPr>
          <p:cNvPr id="8" name="Kép 7" descr="A képen kültéri, jármű, Szárazföldi jármű, ablak látható&#10;&#10;Automatikusan generált leírás">
            <a:extLst>
              <a:ext uri="{FF2B5EF4-FFF2-40B4-BE49-F238E27FC236}">
                <a16:creationId xmlns:a16="http://schemas.microsoft.com/office/drawing/2014/main" id="{148BF670-8D13-2D52-B390-59947F0ED9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935253"/>
            <a:ext cx="4618877" cy="4936210"/>
          </a:xfrm>
          <a:prstGeom prst="rect">
            <a:avLst/>
          </a:prstGeom>
        </p:spPr>
      </p:pic>
      <p:pic>
        <p:nvPicPr>
          <p:cNvPr id="15" name="Hang 14">
            <a:extLst>
              <a:ext uri="{FF2B5EF4-FFF2-40B4-BE49-F238E27FC236}">
                <a16:creationId xmlns:a16="http://schemas.microsoft.com/office/drawing/2014/main" id="{276146AA-E024-2283-79D1-D59318891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1"/>
    </mc:Choice>
    <mc:Fallback xmlns="">
      <p:transition spd="slow" advTm="1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1419</TotalTime>
  <Words>378</Words>
  <Application>Microsoft Macintosh PowerPoint</Application>
  <PresentationFormat>Szélesvásznú</PresentationFormat>
  <Paragraphs>91</Paragraphs>
  <Slides>17</Slides>
  <Notes>3</Notes>
  <HiddenSlides>0</HiddenSlides>
  <MMClips>17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17</vt:i4>
      </vt:variant>
    </vt:vector>
  </HeadingPairs>
  <TitlesOfParts>
    <vt:vector size="31" baseType="lpstr">
      <vt:lpstr>Yu Mincho</vt:lpstr>
      <vt:lpstr>Aptos</vt:lpstr>
      <vt:lpstr>Arial</vt:lpstr>
      <vt:lpstr>Calibri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Dr. Sugár Viktória</cp:lastModifiedBy>
  <cp:revision>15</cp:revision>
  <dcterms:created xsi:type="dcterms:W3CDTF">2020-09-22T13:16:24Z</dcterms:created>
  <dcterms:modified xsi:type="dcterms:W3CDTF">2024-05-29T13:54:22Z</dcterms:modified>
</cp:coreProperties>
</file>