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9"/>
  </p:notesMasterIdLst>
  <p:sldIdLst>
    <p:sldId id="256" r:id="rId8"/>
    <p:sldId id="264" r:id="rId9"/>
    <p:sldId id="265" r:id="rId10"/>
    <p:sldId id="267" r:id="rId11"/>
    <p:sldId id="268" r:id="rId12"/>
    <p:sldId id="266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1134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126" y="1122363"/>
            <a:ext cx="10485690" cy="2387600"/>
          </a:xfrm>
        </p:spPr>
        <p:txBody>
          <a:bodyPr>
            <a:normAutofit fontScale="90000"/>
          </a:bodyPr>
          <a:lstStyle/>
          <a:p>
            <a:r>
              <a:rPr lang="hu-HU" dirty="0"/>
              <a:t>Polimerek kavaró dörzshegesztési vizsgálata eltérő szerszámpályákon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ÚNKP beszámoló</a:t>
            </a:r>
          </a:p>
          <a:p>
            <a:pPr algn="l"/>
            <a:r>
              <a:rPr lang="hu-HU" dirty="0"/>
              <a:t>Készítette: 	Stadler Róbert Gábor (Q8JRUR)</a:t>
            </a:r>
          </a:p>
          <a:p>
            <a:pPr algn="l"/>
            <a:r>
              <a:rPr lang="hu-HU" dirty="0"/>
              <a:t>Témavezető: 	Dr. Horváth Richárd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ED09468A-75E0-88B4-AE42-8F8B1E2B1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0"/>
    </mc:Choice>
    <mc:Fallback>
      <p:transition spd="slow" advTm="1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08324" y="353269"/>
            <a:ext cx="5697416" cy="1012031"/>
          </a:xfrm>
        </p:spPr>
        <p:txBody>
          <a:bodyPr>
            <a:normAutofit/>
          </a:bodyPr>
          <a:lstStyle/>
          <a:p>
            <a:r>
              <a:rPr lang="hu-HU" dirty="0"/>
              <a:t>Publikációk, megjelenések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7C7B98-3280-F619-23D3-C7D525117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011" y="1486563"/>
            <a:ext cx="11145977" cy="3884874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Konferencia megjelenés:</a:t>
            </a:r>
          </a:p>
          <a:p>
            <a:r>
              <a:rPr lang="hu-HU" dirty="0">
                <a:solidFill>
                  <a:schemeClr val="bg1"/>
                </a:solidFill>
              </a:rPr>
              <a:t>Mérnöki Szimpózium a Bánkin 2023 – ESB2023 (Budapest)</a:t>
            </a:r>
          </a:p>
          <a:p>
            <a:r>
              <a:rPr lang="hu-HU" dirty="0">
                <a:solidFill>
                  <a:schemeClr val="bg1"/>
                </a:solidFill>
              </a:rPr>
              <a:t>5th International </a:t>
            </a:r>
            <a:r>
              <a:rPr lang="hu-HU" dirty="0" err="1">
                <a:solidFill>
                  <a:schemeClr val="bg1"/>
                </a:solidFill>
              </a:rPr>
              <a:t>Conference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Central</a:t>
            </a:r>
            <a:r>
              <a:rPr lang="hu-HU" dirty="0">
                <a:solidFill>
                  <a:schemeClr val="bg1"/>
                </a:solidFill>
              </a:rPr>
              <a:t> European </a:t>
            </a:r>
            <a:r>
              <a:rPr lang="hu-HU" dirty="0" err="1">
                <a:solidFill>
                  <a:schemeClr val="bg1"/>
                </a:solidFill>
              </a:rPr>
              <a:t>Critical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Infrastructure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Protection</a:t>
            </a:r>
            <a:r>
              <a:rPr lang="hu-HU" dirty="0">
                <a:solidFill>
                  <a:schemeClr val="bg1"/>
                </a:solidFill>
              </a:rPr>
              <a:t> – ICCECIP2023 (Budapest)</a:t>
            </a:r>
          </a:p>
          <a:p>
            <a:r>
              <a:rPr lang="hu-HU" dirty="0">
                <a:solidFill>
                  <a:schemeClr val="bg1"/>
                </a:solidFill>
              </a:rPr>
              <a:t>XXIX. Fiatal Műszakiak Tudományos </a:t>
            </a:r>
            <a:r>
              <a:rPr lang="hu-HU" dirty="0" err="1">
                <a:solidFill>
                  <a:schemeClr val="bg1"/>
                </a:solidFill>
              </a:rPr>
              <a:t>Ülésszaka</a:t>
            </a:r>
            <a:r>
              <a:rPr lang="hu-HU" dirty="0">
                <a:solidFill>
                  <a:schemeClr val="bg1"/>
                </a:solidFill>
              </a:rPr>
              <a:t>  (Kolozsvár)</a:t>
            </a:r>
          </a:p>
          <a:p>
            <a:r>
              <a:rPr lang="hu-HU" dirty="0">
                <a:solidFill>
                  <a:schemeClr val="bg1"/>
                </a:solidFill>
              </a:rPr>
              <a:t>XXXII. Nemzetközi Hegesztési Konferenciára (Dunaújváros)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Publikációk:</a:t>
            </a:r>
          </a:p>
          <a:p>
            <a:r>
              <a:rPr lang="hu-HU" dirty="0">
                <a:solidFill>
                  <a:schemeClr val="bg1"/>
                </a:solidFill>
              </a:rPr>
              <a:t>Stadler, R. G., Horváth, R., (2023). Eltérő polimer lemezek kavaró dörzshegesztésének erőtani vizsgálata. Mérnöki Szimpózium a Bánkiban (ESB 2023) (benyújtva, elfogadva)</a:t>
            </a:r>
          </a:p>
          <a:p>
            <a:r>
              <a:rPr lang="hu-HU" dirty="0">
                <a:solidFill>
                  <a:schemeClr val="bg1"/>
                </a:solidFill>
              </a:rPr>
              <a:t>Stadler Róbert Gábor, Horváth Richárd: </a:t>
            </a:r>
            <a:r>
              <a:rPr lang="hu-HU" dirty="0" err="1">
                <a:solidFill>
                  <a:schemeClr val="bg1"/>
                </a:solidFill>
              </a:rPr>
              <a:t>Short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Review</a:t>
            </a:r>
            <a:r>
              <a:rPr lang="hu-HU" dirty="0">
                <a:solidFill>
                  <a:schemeClr val="bg1"/>
                </a:solidFill>
              </a:rPr>
              <a:t> of </a:t>
            </a:r>
            <a:r>
              <a:rPr lang="hu-HU" dirty="0" err="1">
                <a:solidFill>
                  <a:schemeClr val="bg1"/>
                </a:solidFill>
              </a:rPr>
              <a:t>Polymer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Friction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Stir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Welding</a:t>
            </a:r>
            <a:r>
              <a:rPr lang="hu-HU" dirty="0">
                <a:solidFill>
                  <a:schemeClr val="bg1"/>
                </a:solidFill>
              </a:rPr>
              <a:t>, ICCECIP 2023 (benyújtva, elfogadva)</a:t>
            </a:r>
          </a:p>
          <a:p>
            <a:r>
              <a:rPr lang="hu-HU" dirty="0">
                <a:solidFill>
                  <a:schemeClr val="bg1"/>
                </a:solidFill>
              </a:rPr>
              <a:t>Stadler Róbert Gábor, Horváth Richárd: </a:t>
            </a:r>
            <a:r>
              <a:rPr lang="hu-HU" dirty="0" err="1">
                <a:solidFill>
                  <a:schemeClr val="bg1"/>
                </a:solidFill>
              </a:rPr>
              <a:t>Investigation</a:t>
            </a:r>
            <a:r>
              <a:rPr lang="hu-HU" dirty="0">
                <a:solidFill>
                  <a:schemeClr val="bg1"/>
                </a:solidFill>
              </a:rPr>
              <a:t> of </a:t>
            </a:r>
            <a:r>
              <a:rPr lang="hu-HU" dirty="0" err="1">
                <a:solidFill>
                  <a:schemeClr val="bg1"/>
                </a:solidFill>
              </a:rPr>
              <a:t>of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friction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stir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welded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Polycarbonate</a:t>
            </a:r>
            <a:r>
              <a:rPr lang="hu-HU" dirty="0">
                <a:solidFill>
                  <a:schemeClr val="bg1"/>
                </a:solidFill>
              </a:rPr>
              <a:t> (PC) </a:t>
            </a:r>
            <a:r>
              <a:rPr lang="hu-HU" dirty="0" err="1">
                <a:solidFill>
                  <a:schemeClr val="bg1"/>
                </a:solidFill>
              </a:rPr>
              <a:t>Acta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Materialia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Transylvanica</a:t>
            </a:r>
            <a:r>
              <a:rPr lang="hu-HU" dirty="0">
                <a:solidFill>
                  <a:schemeClr val="bg1"/>
                </a:solidFill>
              </a:rPr>
              <a:t> (benyújtva)</a:t>
            </a:r>
          </a:p>
          <a:p>
            <a:endParaRPr lang="hu-HU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91DD2416-4455-BFAB-6982-9691EEE0E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807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1"/>
    </mc:Choice>
    <mc:Fallback>
      <p:transition spd="slow" advTm="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1030" y="2922984"/>
            <a:ext cx="4489939" cy="1012031"/>
          </a:xfrm>
        </p:spPr>
        <p:txBody>
          <a:bodyPr>
            <a:normAutofit/>
          </a:bodyPr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07D81ECA-18EC-18DB-FF0C-F54FF682A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36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"/>
    </mc:Choice>
    <mc:Fallback>
      <p:transition spd="slow" advTm="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4418" y="267178"/>
            <a:ext cx="5149025" cy="1012031"/>
          </a:xfrm>
        </p:spPr>
        <p:txBody>
          <a:bodyPr/>
          <a:lstStyle/>
          <a:p>
            <a:r>
              <a:rPr lang="hu-HU" dirty="0"/>
              <a:t>Kavaró dörzshegesztés 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97513" y="1279209"/>
            <a:ext cx="6199840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90-es évek elején szabadalom</a:t>
            </a:r>
          </a:p>
          <a:p>
            <a:r>
              <a:rPr lang="hu-HU" dirty="0">
                <a:solidFill>
                  <a:schemeClr val="bg1"/>
                </a:solidFill>
              </a:rPr>
              <a:t>2000-es évek eleje óta polimer anyagokon történő vizsgálat</a:t>
            </a:r>
          </a:p>
          <a:p>
            <a:r>
              <a:rPr lang="hu-HU" dirty="0">
                <a:solidFill>
                  <a:schemeClr val="bg1"/>
                </a:solidFill>
              </a:rPr>
              <a:t>Automatizálható, energiahatékony és környezetbarát technológia.</a:t>
            </a:r>
          </a:p>
          <a:p>
            <a:r>
              <a:rPr lang="hu-HU" dirty="0">
                <a:solidFill>
                  <a:schemeClr val="bg1"/>
                </a:solidFill>
              </a:rPr>
              <a:t>Alumínium anyag esetében már ipari felhasználás is van</a:t>
            </a:r>
          </a:p>
          <a:p>
            <a:r>
              <a:rPr lang="hu-HU" dirty="0">
                <a:solidFill>
                  <a:schemeClr val="bg1"/>
                </a:solidFill>
              </a:rPr>
              <a:t>Vastagabb polimer alkatrészek hegesztésére is alkalmas</a:t>
            </a:r>
          </a:p>
          <a:p>
            <a:r>
              <a:rPr lang="hu-HU" dirty="0">
                <a:solidFill>
                  <a:schemeClr val="bg1"/>
                </a:solidFill>
              </a:rPr>
              <a:t>Hőre lágyuló polimer alapú kompozit anyagok </a:t>
            </a:r>
            <a:r>
              <a:rPr lang="hu-HU" dirty="0" err="1">
                <a:solidFill>
                  <a:schemeClr val="bg1"/>
                </a:solidFill>
              </a:rPr>
              <a:t>hegeszthetőségi</a:t>
            </a:r>
            <a:r>
              <a:rPr lang="hu-HU" dirty="0">
                <a:solidFill>
                  <a:schemeClr val="bg1"/>
                </a:solidFill>
              </a:rPr>
              <a:t> problémájára megoldást jelenthet</a:t>
            </a:r>
          </a:p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</a:rPr>
              <a:t>Kutatási projekt célja</a:t>
            </a:r>
          </a:p>
          <a:p>
            <a:r>
              <a:rPr lang="hu-HU" dirty="0">
                <a:solidFill>
                  <a:schemeClr val="bg1"/>
                </a:solidFill>
              </a:rPr>
              <a:t>Lineáris szerszámpályától eltérő szerszámpályák vizsgálata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7CE667-E563-2270-BF6A-3FEAF216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05" y="1138797"/>
            <a:ext cx="4940570" cy="31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9E7DA16-A5CF-F64C-43FA-46E2DDC11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005" y="4555185"/>
            <a:ext cx="4940570" cy="188675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2963DB4-F985-FEA8-4DC6-78A56A597148}"/>
              </a:ext>
            </a:extLst>
          </p:cNvPr>
          <p:cNvSpPr txBox="1"/>
          <p:nvPr/>
        </p:nvSpPr>
        <p:spPr>
          <a:xfrm>
            <a:off x="0" y="644193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[1] </a:t>
            </a:r>
            <a:r>
              <a:rPr lang="en-US" sz="1200" dirty="0" err="1">
                <a:solidFill>
                  <a:schemeClr val="bg1"/>
                </a:solidFill>
              </a:rPr>
              <a:t>Czigány</a:t>
            </a:r>
            <a:r>
              <a:rPr lang="en-US" sz="1200" dirty="0">
                <a:solidFill>
                  <a:schemeClr val="bg1"/>
                </a:solidFill>
              </a:rPr>
              <a:t>, T., and Z. Kiss. "Friction stir welding of fiber reinforced polymer composites." In Proceedings of the 18th International Conference on Composite Materials, pp. 21-26. </a:t>
            </a:r>
            <a:r>
              <a:rPr lang="en-US" sz="1200" dirty="0" err="1">
                <a:solidFill>
                  <a:schemeClr val="bg1"/>
                </a:solidFill>
              </a:rPr>
              <a:t>Jeju</a:t>
            </a:r>
            <a:r>
              <a:rPr lang="en-US" sz="1200" dirty="0">
                <a:solidFill>
                  <a:schemeClr val="bg1"/>
                </a:solidFill>
              </a:rPr>
              <a:t>, South Korea: ICCM, 2011.</a:t>
            </a:r>
            <a:endParaRPr lang="hu-HU" sz="1200" dirty="0">
              <a:solidFill>
                <a:schemeClr val="bg1"/>
              </a:solidFill>
            </a:endParaRPr>
          </a:p>
        </p:txBody>
      </p:sp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D47316B2-0E62-3099-2200-8586E8931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45"/>
    </mc:Choice>
    <mc:Fallback>
      <p:transition spd="slow"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82982" y="292816"/>
            <a:ext cx="4183350" cy="1012031"/>
          </a:xfrm>
        </p:spPr>
        <p:txBody>
          <a:bodyPr/>
          <a:lstStyle/>
          <a:p>
            <a:r>
              <a:rPr lang="hu-HU" dirty="0"/>
              <a:t>Anyagok és módszer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149793" y="1276863"/>
            <a:ext cx="5616272" cy="3708400"/>
          </a:xfrm>
        </p:spPr>
        <p:txBody>
          <a:bodyPr/>
          <a:lstStyle/>
          <a:p>
            <a:r>
              <a:rPr lang="hu-HU" dirty="0" err="1">
                <a:solidFill>
                  <a:schemeClr val="bg1"/>
                </a:solidFill>
              </a:rPr>
              <a:t>Docaprén</a:t>
            </a:r>
            <a:r>
              <a:rPr lang="hu-HU" dirty="0">
                <a:solidFill>
                  <a:schemeClr val="bg1"/>
                </a:solidFill>
              </a:rPr>
              <a:t>-H típusú polipropilén (PP) lemezek.</a:t>
            </a:r>
          </a:p>
          <a:p>
            <a:r>
              <a:rPr lang="hu-HU" dirty="0">
                <a:solidFill>
                  <a:schemeClr val="bg1"/>
                </a:solidFill>
              </a:rPr>
              <a:t>Klasszikus szerszám konstrukció alkalmazása 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hu-HU" dirty="0">
                <a:solidFill>
                  <a:schemeClr val="bg1"/>
                </a:solidFill>
              </a:rPr>
              <a:t>hengeres csap kialakítás 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hu-HU" dirty="0">
                <a:solidFill>
                  <a:schemeClr val="bg1"/>
                </a:solidFill>
              </a:rPr>
              <a:t>csapátmérő: 12 mm, vállátmérő: 30 mm</a:t>
            </a:r>
          </a:p>
          <a:p>
            <a:r>
              <a:rPr lang="hu-HU" dirty="0">
                <a:solidFill>
                  <a:schemeClr val="bg1"/>
                </a:solidFill>
              </a:rPr>
              <a:t>Erőmérés (Kistler erőmérőrendszerrel)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hu-HU" dirty="0">
                <a:solidFill>
                  <a:schemeClr val="bg1"/>
                </a:solidFill>
              </a:rPr>
              <a:t>eredő hegesztési erő (</a:t>
            </a:r>
            <a:r>
              <a:rPr lang="hu-HU" i="1" dirty="0">
                <a:solidFill>
                  <a:schemeClr val="bg1"/>
                </a:solidFill>
              </a:rPr>
              <a:t>F</a:t>
            </a:r>
            <a:r>
              <a:rPr lang="hu-HU" i="1" baseline="-25000" dirty="0">
                <a:solidFill>
                  <a:schemeClr val="bg1"/>
                </a:solidFill>
              </a:rPr>
              <a:t>e</a:t>
            </a:r>
            <a:r>
              <a:rPr lang="hu-HU" dirty="0">
                <a:solidFill>
                  <a:schemeClr val="bg1"/>
                </a:solidFill>
              </a:rPr>
              <a:t>).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erőkép részletes elemzése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Varratok szilárdsági jellemzése szakító vizsgálattal. 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hu-HU" dirty="0">
                <a:solidFill>
                  <a:schemeClr val="bg1"/>
                </a:solidFill>
              </a:rPr>
              <a:t>1 mérési pontban 3 szakítást végeztem.</a:t>
            </a:r>
          </a:p>
          <a:p>
            <a:r>
              <a:rPr lang="hu-HU" dirty="0">
                <a:solidFill>
                  <a:schemeClr val="bg1"/>
                </a:solidFill>
              </a:rPr>
              <a:t>Varrat kép és tönkremeneteli formák elemzése mikroszkóppal</a:t>
            </a:r>
          </a:p>
          <a:p>
            <a:r>
              <a:rPr lang="hu-HU" dirty="0">
                <a:solidFill>
                  <a:schemeClr val="bg1"/>
                </a:solidFill>
              </a:rPr>
              <a:t>2 típusú szerszámpálya vizsgálata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cirkuláris és félcirkuláris szerszámpálya</a:t>
            </a:r>
            <a:b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a pályák sugara (</a:t>
            </a:r>
            <a:r>
              <a:rPr lang="hu-HU" i="1" dirty="0">
                <a:solidFill>
                  <a:schemeClr val="bg1"/>
                </a:solidFill>
                <a:sym typeface="Wingdings" panose="05000000000000000000" pitchFamily="2" charset="2"/>
              </a:rPr>
              <a:t>r</a:t>
            </a: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) és a lépésköz is 1 mm.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63DA27-6B05-8340-87BD-57502C95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39" y="1250138"/>
            <a:ext cx="2877561" cy="18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1E3FA326-349F-CB69-4980-FA7B78331C10}"/>
              </a:ext>
            </a:extLst>
          </p:cNvPr>
          <p:cNvGrpSpPr/>
          <p:nvPr/>
        </p:nvGrpSpPr>
        <p:grpSpPr>
          <a:xfrm>
            <a:off x="8782069" y="182004"/>
            <a:ext cx="3294914" cy="2189719"/>
            <a:chOff x="6274657" y="3210219"/>
            <a:chExt cx="2877561" cy="1865548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A35FCC40-7F04-4AA0-CBEF-4F027AF51507}"/>
                </a:ext>
              </a:extLst>
            </p:cNvPr>
            <p:cNvSpPr/>
            <p:nvPr/>
          </p:nvSpPr>
          <p:spPr>
            <a:xfrm>
              <a:off x="6274657" y="3210219"/>
              <a:ext cx="2877561" cy="1865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2D3FE655-5FF8-E4B1-1836-8DB671C5C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4657" y="3220986"/>
              <a:ext cx="2877561" cy="1798476"/>
            </a:xfrm>
            <a:prstGeom prst="rect">
              <a:avLst/>
            </a:prstGeom>
          </p:spPr>
        </p:pic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17FBF456-230A-CF57-5781-1F3C09178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69" y="2527486"/>
            <a:ext cx="3294914" cy="18030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6A0D3BDB-F06F-EB95-EB9B-00DCD7B48C7F}"/>
                  </a:ext>
                </a:extLst>
              </p:cNvPr>
              <p:cNvSpPr txBox="1"/>
              <p:nvPr/>
            </p:nvSpPr>
            <p:spPr>
              <a:xfrm>
                <a:off x="5442200" y="3344904"/>
                <a:ext cx="3132000" cy="648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hu-H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u-H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u-HU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u-HU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u-H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u-HU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u-HU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u-H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u-HU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u-HU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u-H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hu-H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hu-HU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6A0D3BDB-F06F-EB95-EB9B-00DCD7B48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200" y="3344904"/>
                <a:ext cx="3132000" cy="648000"/>
              </a:xfrm>
              <a:prstGeom prst="rect">
                <a:avLst/>
              </a:prstGeom>
              <a:blipFill>
                <a:blip r:embed="rId7"/>
                <a:stretch>
                  <a:fillRect r="-4280" b="-160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79FD6FBB-BE10-932E-43B7-596A6A2BB82D}"/>
              </a:ext>
            </a:extLst>
          </p:cNvPr>
          <p:cNvCxnSpPr>
            <a:cxnSpLocks/>
          </p:cNvCxnSpPr>
          <p:nvPr/>
        </p:nvCxnSpPr>
        <p:spPr>
          <a:xfrm>
            <a:off x="3969099" y="3668904"/>
            <a:ext cx="1366576" cy="992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1322DDE2-491F-3DC7-F3F6-815934B6F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2252"/>
              </p:ext>
            </p:extLst>
          </p:nvPr>
        </p:nvGraphicFramePr>
        <p:xfrm>
          <a:off x="5751320" y="4593772"/>
          <a:ext cx="6325665" cy="172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803">
                  <a:extLst>
                    <a:ext uri="{9D8B030D-6E8A-4147-A177-3AD203B41FA5}">
                      <a16:colId xmlns:a16="http://schemas.microsoft.com/office/drawing/2014/main" val="4252286037"/>
                    </a:ext>
                  </a:extLst>
                </a:gridCol>
                <a:gridCol w="3255666">
                  <a:extLst>
                    <a:ext uri="{9D8B030D-6E8A-4147-A177-3AD203B41FA5}">
                      <a16:colId xmlns:a16="http://schemas.microsoft.com/office/drawing/2014/main" val="1799138801"/>
                    </a:ext>
                  </a:extLst>
                </a:gridCol>
                <a:gridCol w="640299">
                  <a:extLst>
                    <a:ext uri="{9D8B030D-6E8A-4147-A177-3AD203B41FA5}">
                      <a16:colId xmlns:a16="http://schemas.microsoft.com/office/drawing/2014/main" val="3572781654"/>
                    </a:ext>
                  </a:extLst>
                </a:gridCol>
                <a:gridCol w="640299">
                  <a:extLst>
                    <a:ext uri="{9D8B030D-6E8A-4147-A177-3AD203B41FA5}">
                      <a16:colId xmlns:a16="http://schemas.microsoft.com/office/drawing/2014/main" val="1189682040"/>
                    </a:ext>
                  </a:extLst>
                </a:gridCol>
                <a:gridCol w="640299">
                  <a:extLst>
                    <a:ext uri="{9D8B030D-6E8A-4147-A177-3AD203B41FA5}">
                      <a16:colId xmlns:a16="http://schemas.microsoft.com/office/drawing/2014/main" val="1585869471"/>
                    </a:ext>
                  </a:extLst>
                </a:gridCol>
                <a:gridCol w="640299">
                  <a:extLst>
                    <a:ext uri="{9D8B030D-6E8A-4147-A177-3AD203B41FA5}">
                      <a16:colId xmlns:a16="http://schemas.microsoft.com/office/drawing/2014/main" val="2207400058"/>
                    </a:ext>
                  </a:extLst>
                </a:gridCol>
              </a:tblGrid>
              <a:tr h="43200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Paraméterek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Szintek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33341"/>
                  </a:ext>
                </a:extLst>
              </a:tr>
              <a:tr h="432000">
                <a:tc gridSpan="2"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0384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hu-HU" sz="1550" i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  <a:r>
                        <a:rPr lang="hu-HU" sz="1550" i="1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hu-HU" sz="1550" i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Előtolási sebesség – </a:t>
                      </a:r>
                      <a:r>
                        <a:rPr lang="hu-HU" sz="1550" i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</a:t>
                      </a:r>
                      <a:r>
                        <a:rPr lang="hu-HU" sz="1550" i="1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</a:t>
                      </a:r>
                      <a:r>
                        <a:rPr lang="hu-HU" sz="1550" i="1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, mm/perc</a:t>
                      </a:r>
                      <a:endParaRPr lang="hu-HU" sz="1550" i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6468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550" i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  <a:r>
                        <a:rPr lang="hu-HU" sz="1550" i="1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hu-HU" sz="1550" i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Fordulatszám – </a:t>
                      </a:r>
                      <a:r>
                        <a:rPr lang="hu-HU" sz="1550" i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</a:t>
                      </a:r>
                      <a:r>
                        <a:rPr lang="hu-HU" sz="1550" i="1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, 1/perc</a:t>
                      </a:r>
                      <a:endParaRPr lang="hu-HU" sz="1550" i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5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55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43695"/>
                  </a:ext>
                </a:extLst>
              </a:tr>
            </a:tbl>
          </a:graphicData>
        </a:graphic>
      </p:graphicFrame>
      <p:pic>
        <p:nvPicPr>
          <p:cNvPr id="18" name="Hang 17">
            <a:hlinkClick r:id="" action="ppaction://media"/>
            <a:extLst>
              <a:ext uri="{FF2B5EF4-FFF2-40B4-BE49-F238E27FC236}">
                <a16:creationId xmlns:a16="http://schemas.microsoft.com/office/drawing/2014/main" id="{FB6DF979-5426-B599-71FB-3A5640C73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91"/>
    </mc:Choice>
    <mc:Fallback>
      <p:transition spd="slow" advTm="9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55332" y="329534"/>
            <a:ext cx="3881336" cy="1012031"/>
          </a:xfrm>
        </p:spPr>
        <p:txBody>
          <a:bodyPr/>
          <a:lstStyle/>
          <a:p>
            <a:r>
              <a:rPr lang="hu-HU" dirty="0"/>
              <a:t>Erőkép elemzése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29724" y="2088714"/>
            <a:ext cx="4172421" cy="3884874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mért erők alakulása ciklikusan változik</a:t>
            </a:r>
          </a:p>
          <a:p>
            <a:r>
              <a:rPr lang="hu-HU" dirty="0">
                <a:solidFill>
                  <a:schemeClr val="bg1"/>
                </a:solidFill>
              </a:rPr>
              <a:t>Az erőkomponensek minimum és maximum értékek között mozognak</a:t>
            </a:r>
          </a:p>
          <a:p>
            <a:r>
              <a:rPr lang="hu-HU" dirty="0">
                <a:solidFill>
                  <a:schemeClr val="bg1"/>
                </a:solidFill>
              </a:rPr>
              <a:t>Jellegre hasonló, mint a lineáris szerszámpálya mellett kapott erőkép, miszerint 3 szakaszra bontható: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Felfutási szakasz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Egyenletes szakasz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Lefutási szakasz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6248B4B-FD40-2693-275E-11DACD833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68" y="1181059"/>
            <a:ext cx="7220961" cy="5539678"/>
          </a:xfrm>
          <a:prstGeom prst="rect">
            <a:avLst/>
          </a:prstGeom>
          <a:noFill/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6522F6B4-3C40-2548-FA14-0D8DEAA2B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04"/>
    </mc:Choice>
    <mc:Fallback>
      <p:transition spd="slow" advTm="6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01388" y="261865"/>
            <a:ext cx="4644440" cy="1012031"/>
          </a:xfrm>
        </p:spPr>
        <p:txBody>
          <a:bodyPr/>
          <a:lstStyle/>
          <a:p>
            <a:r>
              <a:rPr lang="hu-HU" dirty="0"/>
              <a:t>Erőtani vizsgálatok eredményei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147295" y="1273896"/>
            <a:ext cx="7234813" cy="3884874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Átlag eredő és átlag dinamikus erők vizsgálata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hasonló tendenciák figyelhetőek meg a főhatás ábrákon</a:t>
            </a:r>
          </a:p>
          <a:p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Fordulatszám (</a:t>
            </a:r>
            <a:r>
              <a:rPr lang="hu-HU" i="1" dirty="0">
                <a:solidFill>
                  <a:schemeClr val="bg1"/>
                </a:solidFill>
                <a:sym typeface="Wingdings" panose="05000000000000000000" pitchFamily="2" charset="2"/>
              </a:rPr>
              <a:t>n</a:t>
            </a: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) és </a:t>
            </a:r>
            <a:r>
              <a:rPr lang="hu-HU" i="1" dirty="0">
                <a:solidFill>
                  <a:schemeClr val="bg1"/>
                </a:solidFill>
                <a:sym typeface="Wingdings" panose="05000000000000000000" pitchFamily="2" charset="2"/>
              </a:rPr>
              <a:t>n/v</a:t>
            </a:r>
            <a:r>
              <a:rPr lang="hu-HU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f</a:t>
            </a: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 arányszám növelésével csökken a hegesztési erő</a:t>
            </a:r>
          </a:p>
          <a:p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Az előtolási sebesség (</a:t>
            </a:r>
            <a:r>
              <a:rPr lang="hu-HU" i="1" dirty="0">
                <a:solidFill>
                  <a:schemeClr val="bg1"/>
                </a:solidFill>
                <a:sym typeface="Wingdings" panose="05000000000000000000" pitchFamily="2" charset="2"/>
              </a:rPr>
              <a:t>v</a:t>
            </a:r>
            <a:r>
              <a:rPr lang="hu-HU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f</a:t>
            </a: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) növelésével nő a hegesztési erő.</a:t>
            </a:r>
          </a:p>
          <a:p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Mind a két szerszámpálya mellett hasonló tendenciák.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E3B0D49-4AEA-8D63-9E9C-E02F344A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38" y="3620067"/>
            <a:ext cx="4271664" cy="284408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3A672DE-0C03-4EA1-7D54-F7F9ABFB5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092" y="3620067"/>
            <a:ext cx="4271664" cy="286593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6A4CFF4-43FA-A690-F738-8F24EBC65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108" y="534241"/>
            <a:ext cx="4644440" cy="2894759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ED90306-8CAA-0176-4E3C-BFC1B0E76A93}"/>
              </a:ext>
            </a:extLst>
          </p:cNvPr>
          <p:cNvSpPr txBox="1"/>
          <p:nvPr/>
        </p:nvSpPr>
        <p:spPr>
          <a:xfrm>
            <a:off x="2920198" y="6488668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Cirkuláris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95F7FEB-8C0A-2E9D-8901-3F830DEC54FF}"/>
              </a:ext>
            </a:extLst>
          </p:cNvPr>
          <p:cNvSpPr txBox="1"/>
          <p:nvPr/>
        </p:nvSpPr>
        <p:spPr>
          <a:xfrm>
            <a:off x="8281645" y="6488668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Félcirkuláris</a:t>
            </a:r>
          </a:p>
        </p:txBody>
      </p:sp>
      <p:pic>
        <p:nvPicPr>
          <p:cNvPr id="16" name="Hang 15">
            <a:hlinkClick r:id="" action="ppaction://media"/>
            <a:extLst>
              <a:ext uri="{FF2B5EF4-FFF2-40B4-BE49-F238E27FC236}">
                <a16:creationId xmlns:a16="http://schemas.microsoft.com/office/drawing/2014/main" id="{6E27D2C5-E55D-F41C-0659-6CE10D893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91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58"/>
    </mc:Choice>
    <mc:Fallback>
      <p:transition spd="slow" advTm="9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70189" y="339583"/>
            <a:ext cx="6343182" cy="1012031"/>
          </a:xfrm>
        </p:spPr>
        <p:txBody>
          <a:bodyPr/>
          <a:lstStyle/>
          <a:p>
            <a:r>
              <a:rPr lang="hu-HU" dirty="0"/>
              <a:t>Szakító vizsgálatok eredményei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2369" y="2512088"/>
            <a:ext cx="4270549" cy="3436386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mérési eredmények alapján lineáristól eltérő szerszámpályák mellett magasabb varrat szilárdság érhető el.</a:t>
            </a:r>
          </a:p>
          <a:p>
            <a:r>
              <a:rPr lang="hu-HU" dirty="0">
                <a:solidFill>
                  <a:schemeClr val="bg1"/>
                </a:solidFill>
              </a:rPr>
              <a:t>Átlagosan a legmagasabb szilárdsági értékeket félcirkuláris szerszámpályák mellett kaptam.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6284D94-2CBB-FE16-FA66-2CE540F9D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838" y="1718269"/>
            <a:ext cx="7070854" cy="4230205"/>
          </a:xfrm>
          <a:prstGeom prst="rect">
            <a:avLst/>
          </a:prstGeom>
        </p:spPr>
      </p:pic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1BE20AB2-57F6-CB4D-3C43-2B6B85E28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62"/>
    </mc:Choice>
    <mc:Fallback>
      <p:transition spd="slow" advTm="7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24409" y="329535"/>
            <a:ext cx="6343182" cy="1012031"/>
          </a:xfrm>
        </p:spPr>
        <p:txBody>
          <a:bodyPr/>
          <a:lstStyle/>
          <a:p>
            <a:r>
              <a:rPr lang="hu-HU" dirty="0"/>
              <a:t>Varratkép, és hegesztési hibák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40CC815-1C51-33D2-C330-9A63E997E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387" y="1292622"/>
            <a:ext cx="9027225" cy="3881224"/>
          </a:xfrm>
          <a:prstGeom prst="rect">
            <a:avLst/>
          </a:prstGeom>
        </p:spPr>
      </p:pic>
      <p:sp>
        <p:nvSpPr>
          <p:cNvPr id="9" name="Szöveg helye 2">
            <a:extLst>
              <a:ext uri="{FF2B5EF4-FFF2-40B4-BE49-F238E27FC236}">
                <a16:creationId xmlns:a16="http://schemas.microsoft.com/office/drawing/2014/main" id="{D06168DD-71A5-22E8-E12E-FE4B4F9D4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7665" y="5389607"/>
            <a:ext cx="11776667" cy="351542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varratokon a legtöbb esetben megfigyelhető az alagút hiba 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ellenirányú oldalon, potenciális tönkremeneteli hely</a:t>
            </a:r>
          </a:p>
          <a:p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Magasabb fordulatszámon és alacsonyabb előtolási sebességen  kisebb méretű hibák</a:t>
            </a:r>
            <a:b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több ideje van a szerszámnak a hőátadásra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0B88FB5B-D58C-50AB-6AC7-9B73A953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03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84"/>
    </mc:Choice>
    <mc:Fallback>
      <p:transition spd="slow" advTm="8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80024" y="373365"/>
            <a:ext cx="4631951" cy="1012031"/>
          </a:xfrm>
        </p:spPr>
        <p:txBody>
          <a:bodyPr/>
          <a:lstStyle/>
          <a:p>
            <a:r>
              <a:rPr lang="hu-HU" dirty="0"/>
              <a:t>Tönkremeneteli formák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BEB804B-9539-FF7A-FA9B-E166B695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18" y="1385396"/>
            <a:ext cx="10088964" cy="4891262"/>
          </a:xfrm>
          <a:prstGeom prst="rect">
            <a:avLst/>
          </a:prstGeom>
        </p:spPr>
      </p:pic>
      <p:pic>
        <p:nvPicPr>
          <p:cNvPr id="10" name="Hang 9">
            <a:hlinkClick r:id="" action="ppaction://media"/>
            <a:extLst>
              <a:ext uri="{FF2B5EF4-FFF2-40B4-BE49-F238E27FC236}">
                <a16:creationId xmlns:a16="http://schemas.microsoft.com/office/drawing/2014/main" id="{7261184D-A81C-B24E-072B-5DDA347D8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46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58"/>
    </mc:Choice>
    <mc:Fallback>
      <p:transition spd="slow" advTm="7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80024" y="373365"/>
            <a:ext cx="5464460" cy="1012031"/>
          </a:xfrm>
        </p:spPr>
        <p:txBody>
          <a:bodyPr/>
          <a:lstStyle/>
          <a:p>
            <a:r>
              <a:rPr lang="hu-HU" dirty="0"/>
              <a:t>Eredmények összefoglalása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7C7B98-3280-F619-23D3-C7D5251174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011" y="1486563"/>
            <a:ext cx="11145977" cy="3884874"/>
          </a:xfrm>
        </p:spPr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Mind a két szerszám pálya esetében ciklikusan alakulnak az erőképek, és 3 jól elkülöníthető szakaszra bontható: felfutási szakasz, egyenletes szakasz, lefutási szakasz</a:t>
            </a:r>
          </a:p>
          <a:p>
            <a:r>
              <a:rPr lang="hu-HU" sz="2400" dirty="0">
                <a:solidFill>
                  <a:schemeClr val="bg1"/>
                </a:solidFill>
              </a:rPr>
              <a:t>Az erőértékek főhatás ábráiról leolvasható tendenciák mind a két szerszámpályán azonos volt: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 fordulatszám (</a:t>
            </a:r>
            <a:r>
              <a:rPr lang="hu-HU" sz="2400" i="1" dirty="0">
                <a:solidFill>
                  <a:schemeClr val="bg1"/>
                </a:solidFill>
                <a:sym typeface="Wingdings" panose="05000000000000000000" pitchFamily="2" charset="2"/>
              </a:rPr>
              <a:t>n</a:t>
            </a: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) és </a:t>
            </a:r>
            <a:r>
              <a:rPr lang="hu-HU" sz="2400" i="1" dirty="0">
                <a:solidFill>
                  <a:schemeClr val="bg1"/>
                </a:solidFill>
                <a:sym typeface="Wingdings" panose="05000000000000000000" pitchFamily="2" charset="2"/>
              </a:rPr>
              <a:t>n/v</a:t>
            </a:r>
            <a:r>
              <a:rPr lang="hu-HU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f</a:t>
            </a: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 arányszám növelésével csökken a hegesztési erő</a:t>
            </a:r>
            <a:b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 az előtolási sebesség (</a:t>
            </a:r>
            <a:r>
              <a:rPr lang="hu-HU" sz="2400" i="1" dirty="0">
                <a:solidFill>
                  <a:schemeClr val="bg1"/>
                </a:solidFill>
                <a:sym typeface="Wingdings" panose="05000000000000000000" pitchFamily="2" charset="2"/>
              </a:rPr>
              <a:t>v</a:t>
            </a:r>
            <a:r>
              <a:rPr lang="hu-HU" sz="24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f</a:t>
            </a: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) növelésével nő a hegesztési erő.</a:t>
            </a:r>
          </a:p>
          <a:p>
            <a:r>
              <a:rPr lang="hu-HU" sz="2400" dirty="0">
                <a:solidFill>
                  <a:schemeClr val="bg1"/>
                </a:solidFill>
              </a:rPr>
              <a:t>A mérési eredmények alapján lineáristól eltérő szerszámpályák mellett magasabb varrat szilárdság érhető el. Összeségében a félcirkuláris pálya mellett mértük a legmagasabb szilárdsági értékeket.</a:t>
            </a:r>
          </a:p>
          <a:p>
            <a:r>
              <a:rPr lang="hu-HU" sz="2400" dirty="0">
                <a:solidFill>
                  <a:schemeClr val="bg1"/>
                </a:solidFill>
              </a:rPr>
              <a:t>A hegesztési hibák közül az alagút hiba volt megfigyelhető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 ellenirányú oldalon, potenciális tönkremeneteli hely </a:t>
            </a:r>
          </a:p>
          <a:p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3 tönkremeneteli forma volt megfigyelhető, a bemeneti paraméterek függvényében.</a:t>
            </a:r>
            <a:endParaRPr lang="hu-HU" sz="2400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12E9B3C2-DBC1-4364-44E9-D6D17F142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023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69"/>
    </mc:Choice>
    <mc:Fallback>
      <p:transition spd="slow" advTm="7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156</TotalTime>
  <Words>674</Words>
  <Application>Microsoft Office PowerPoint</Application>
  <PresentationFormat>Szélesvásznú</PresentationFormat>
  <Paragraphs>78</Paragraphs>
  <Slides>11</Slides>
  <Notes>0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11</vt:i4>
      </vt:variant>
    </vt:vector>
  </HeadingPairs>
  <TitlesOfParts>
    <vt:vector size="25" baseType="lpstr">
      <vt:lpstr>Arial</vt:lpstr>
      <vt:lpstr>Calibri</vt:lpstr>
      <vt:lpstr>Cambria Math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Polimerek kavaró dörzshegesztési vizsgálata eltérő szerszámpályákon</vt:lpstr>
      <vt:lpstr>Kavaró dörzshegesztés </vt:lpstr>
      <vt:lpstr>Anyagok és módszer</vt:lpstr>
      <vt:lpstr>Erőkép elemzése</vt:lpstr>
      <vt:lpstr>Erőtani vizsgálatok eredményei</vt:lpstr>
      <vt:lpstr>Szakító vizsgálatok eredményei</vt:lpstr>
      <vt:lpstr>Varratkép, és hegesztési hibák</vt:lpstr>
      <vt:lpstr>Tönkremeneteli formák</vt:lpstr>
      <vt:lpstr>Eredmények összefoglalása</vt:lpstr>
      <vt:lpstr>Publikációk, megjelenések 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Róbert Stadler</cp:lastModifiedBy>
  <cp:revision>6</cp:revision>
  <dcterms:created xsi:type="dcterms:W3CDTF">2020-09-22T13:16:24Z</dcterms:created>
  <dcterms:modified xsi:type="dcterms:W3CDTF">2024-05-30T17:30:26Z</dcterms:modified>
</cp:coreProperties>
</file>