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0"/>
  </p:notesMasterIdLst>
  <p:sldIdLst>
    <p:sldId id="256" r:id="rId8"/>
    <p:sldId id="264" r:id="rId9"/>
    <p:sldId id="265" r:id="rId10"/>
    <p:sldId id="267" r:id="rId11"/>
    <p:sldId id="266" r:id="rId12"/>
    <p:sldId id="268" r:id="rId13"/>
    <p:sldId id="270" r:id="rId14"/>
    <p:sldId id="271" r:id="rId15"/>
    <p:sldId id="272" r:id="rId16"/>
    <p:sldId id="273" r:id="rId17"/>
    <p:sldId id="269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5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378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Természetes hőszigeteléses táblázat TDK hozzászólások alapján a kenderrosttal és a nádlemezzel egészült ki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3360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Öt kritérium alapján hasonlítottam össze őket, szintén táblázat formájában: hány fajta hőszigetelés márka található az oldalon, ezek közül hányról található műszaki tartalom az oldalon, Van-e magyar nyelvű műszaki tájékoztatás, ad-e az oldal lehetőséget további információk megismerésére, illetve, hogy összességében kap-e megfelelő tájékoztatást a fogyasztó az adott oldaltól.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78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táblázat a kenderrosttal és nádlemezzel lett kiegészítve.</a:t>
            </a:r>
          </a:p>
          <a:p>
            <a:r>
              <a:rPr lang="hu-H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Mit gondol, Magyarországon melyik az a természetes anyag a fent említettek közül, ami elsőként terjedne el leginkább hőszigetelésként? (Parafa, szalmabála, cellulóz, fakéreg, gyapjú közül). 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738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7741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u-HU" sz="6000" b="1" i="0" u="none" strike="noStrike" dirty="0">
                <a:effectLst/>
              </a:rPr>
              <a:t>Természetes hőszigetelések és ezek hazai fogadtatása</a:t>
            </a:r>
            <a:br>
              <a:rPr lang="hu-HU" sz="6000" b="1" i="0" u="none" strike="noStrike" dirty="0">
                <a:effectLst/>
              </a:rPr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405757"/>
          </a:xfrm>
        </p:spPr>
        <p:txBody>
          <a:bodyPr/>
          <a:lstStyle/>
          <a:p>
            <a:pPr algn="ctr"/>
            <a:r>
              <a:rPr lang="hu-HU" sz="2400" dirty="0"/>
              <a:t>Pályázó: </a:t>
            </a:r>
          </a:p>
          <a:p>
            <a:pPr algn="ctr"/>
            <a:r>
              <a:rPr lang="hu-HU" sz="2400" dirty="0"/>
              <a:t>Rózsavölgyi Panna, ÓE YBL építészmérnök </a:t>
            </a:r>
            <a:r>
              <a:rPr lang="hu-HU" sz="2400" dirty="0" err="1"/>
              <a:t>Bsc</a:t>
            </a:r>
            <a:r>
              <a:rPr lang="hu-HU" sz="2400" dirty="0"/>
              <a:t> 4</a:t>
            </a:r>
            <a:endParaRPr lang="hu-HU" sz="2400" i="0" u="none" strike="noStrike" dirty="0">
              <a:effectLst/>
            </a:endParaRPr>
          </a:p>
          <a:p>
            <a:pPr algn="ctr"/>
            <a:r>
              <a:rPr lang="hu-HU" sz="2400" i="0" u="none" strike="noStrike" dirty="0">
                <a:effectLst/>
              </a:rPr>
              <a:t>Pályázati azonosító:</a:t>
            </a:r>
          </a:p>
          <a:p>
            <a:pPr algn="ctr"/>
            <a:r>
              <a:rPr lang="hu-HU" sz="2400" i="0" u="none" strike="noStrike" dirty="0">
                <a:effectLst/>
              </a:rPr>
              <a:t>ÚNKP-23-1-II-OE-18</a:t>
            </a:r>
          </a:p>
          <a:p>
            <a:pPr algn="ctr"/>
            <a:r>
              <a:rPr lang="hu-HU" sz="2400" dirty="0"/>
              <a:t>Témavezető: Dr. Sugár Viktória e. docens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30" name="Hang 29">
            <a:hlinkClick r:id="" action="ppaction://media"/>
            <a:extLst>
              <a:ext uri="{FF2B5EF4-FFF2-40B4-BE49-F238E27FC236}">
                <a16:creationId xmlns:a16="http://schemas.microsoft.com/office/drawing/2014/main" id="{132F4FF5-0265-63B1-7416-5225461DC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4"/>
    </mc:Choice>
    <mc:Fallback xmlns="">
      <p:transition spd="slow" advTm="17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Kutatás eredményei – angol nyelvű cikk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195582"/>
          </a:xfrm>
        </p:spPr>
        <p:txBody>
          <a:bodyPr/>
          <a:lstStyle/>
          <a:p>
            <a:r>
              <a:rPr lang="hu-HU" sz="1800" dirty="0">
                <a:solidFill>
                  <a:schemeClr val="bg1"/>
                </a:solidFill>
                <a:effectLst/>
              </a:rPr>
              <a:t>Az angol nyelvű cikk az ÚNKP keretein belül, a megelőző kutatást továbbfejlesztve jött létre.</a:t>
            </a:r>
          </a:p>
          <a:p>
            <a:r>
              <a:rPr lang="hu-HU" sz="1800" dirty="0">
                <a:solidFill>
                  <a:schemeClr val="bg1"/>
                </a:solidFill>
                <a:effectLst/>
              </a:rPr>
              <a:t>A piackutatást egészítettem ki két külföldi példával, a Hempitecture-el és a </a:t>
            </a:r>
            <a:r>
              <a:rPr lang="hu-HU" sz="1800" dirty="0" err="1">
                <a:solidFill>
                  <a:schemeClr val="bg1"/>
                </a:solidFill>
                <a:effectLst/>
              </a:rPr>
              <a:t>Sovennel</a:t>
            </a:r>
            <a:r>
              <a:rPr lang="hu-HU" sz="1800" dirty="0">
                <a:solidFill>
                  <a:schemeClr val="bg1"/>
                </a:solidFill>
                <a:effectLst/>
              </a:rPr>
              <a:t>.</a:t>
            </a:r>
          </a:p>
          <a:p>
            <a:r>
              <a:rPr lang="hu-HU" sz="1800" dirty="0">
                <a:solidFill>
                  <a:schemeClr val="bg1"/>
                </a:solidFill>
              </a:rPr>
              <a:t>Az angol nyelvű hőszigeteléseket összehasonlító táblázatok szintén kiegészültek a nádlemezzel és kenderrosttal.</a:t>
            </a:r>
          </a:p>
          <a:p>
            <a:r>
              <a:rPr lang="hu-HU" sz="1800" dirty="0">
                <a:solidFill>
                  <a:schemeClr val="bg1"/>
                </a:solidFill>
                <a:effectLst/>
              </a:rPr>
              <a:t>A vizsgált magyar természetes hőszigetelést kínáló weboldalak közül csak kettőt találtam elég felhasználóbarátnak és informatívnak. Ezek a: szalmapaplan.hu, tetoszigeteles-isocell.hu.</a:t>
            </a:r>
          </a:p>
          <a:p>
            <a:r>
              <a:rPr lang="hu-HU" sz="1800" dirty="0">
                <a:solidFill>
                  <a:schemeClr val="bg1"/>
                </a:solidFill>
                <a:effectLst/>
              </a:rPr>
              <a:t>A két angol nyelvű külföldi honlap közül a kender alapú hőszigetelést árusító honlap felelt meg a kiegészítő tájékoztatás kritériumának, ez volt a </a:t>
            </a:r>
            <a:r>
              <a:rPr lang="hu-HU" sz="1800" dirty="0" err="1">
                <a:solidFill>
                  <a:schemeClr val="bg1"/>
                </a:solidFill>
                <a:effectLst/>
              </a:rPr>
              <a:t>Hempitechtur</a:t>
            </a:r>
            <a:r>
              <a:rPr lang="hu-HU" sz="1800" dirty="0">
                <a:solidFill>
                  <a:schemeClr val="bg1"/>
                </a:solidFill>
                <a:effectLst/>
              </a:rPr>
              <a:t>.</a:t>
            </a:r>
          </a:p>
          <a:p>
            <a:pPr algn="just"/>
            <a:r>
              <a:rPr lang="hu-HU" sz="1800" kern="100" dirty="0">
                <a:solidFill>
                  <a:schemeClr val="bg1"/>
                </a:solidFill>
                <a:effectLst/>
              </a:rPr>
              <a:t>Több reklám és a gyártók jobb lobbizása mellett a szalma és cellulóz természetes hőszigetelések lehetnének a legelterjedtebb Magyarországon. </a:t>
            </a:r>
            <a:endParaRPr lang="en-GB" sz="1800" kern="1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D7CF56B-46E1-B75A-EC62-17EC9D8B5037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15" name="Hang 14">
            <a:hlinkClick r:id="" action="ppaction://media"/>
            <a:extLst>
              <a:ext uri="{FF2B5EF4-FFF2-40B4-BE49-F238E27FC236}">
                <a16:creationId xmlns:a16="http://schemas.microsoft.com/office/drawing/2014/main" id="{E9BCAF60-BE8D-2950-F516-1E03A6D07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99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01"/>
    </mc:Choice>
    <mc:Fallback xmlns="">
      <p:transition spd="slow" advTm="6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Továbbfejlesztési lehetőségek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196193"/>
            <a:ext cx="11212512" cy="3708400"/>
          </a:xfrm>
        </p:spPr>
        <p:txBody>
          <a:bodyPr/>
          <a:lstStyle/>
          <a:p>
            <a:pPr algn="just"/>
            <a:r>
              <a:rPr lang="hu-HU" sz="1800" dirty="0">
                <a:solidFill>
                  <a:schemeClr val="bg1"/>
                </a:solidFill>
              </a:rPr>
              <a:t>J</a:t>
            </a:r>
            <a:r>
              <a:rPr lang="hu-HU" sz="1800" dirty="0">
                <a:solidFill>
                  <a:schemeClr val="bg1"/>
                </a:solidFill>
                <a:effectLst/>
              </a:rPr>
              <a:t>avaslattétel az építőipari cégek kommunikációs stratégiájára, ehhez tartozó szakmai (laikusok számára is érthető) anyagokkal, kiemelten online beépítési útmutatók illusztrációkkal, amelyek lehetőség szerint magyar nyelven is elérhetőek.</a:t>
            </a:r>
          </a:p>
          <a:p>
            <a:pPr algn="just"/>
            <a:r>
              <a:rPr lang="hu-HU" sz="1800" kern="100" dirty="0">
                <a:solidFill>
                  <a:schemeClr val="bg1"/>
                </a:solidFill>
              </a:rPr>
              <a:t>T</a:t>
            </a:r>
            <a:r>
              <a:rPr lang="hu-HU" sz="1800" kern="100" dirty="0">
                <a:solidFill>
                  <a:schemeClr val="bg1"/>
                </a:solidFill>
                <a:effectLst/>
              </a:rPr>
              <a:t>ovábbi anyagok vizsgálata, ezek szerkezeti kapcsolatainak értékelése, egész szerkezeti elemek, rétegrendi kapcsolatok természetes alapanyagú megoldásainak kutatása.</a:t>
            </a:r>
            <a:endParaRPr lang="en-GB" sz="1800" kern="100" dirty="0">
              <a:solidFill>
                <a:schemeClr val="bg1"/>
              </a:solidFill>
              <a:effectLst/>
            </a:endParaRPr>
          </a:p>
          <a:p>
            <a:r>
              <a:rPr lang="hu-HU" sz="1800" dirty="0">
                <a:solidFill>
                  <a:schemeClr val="bg1"/>
                </a:solidFill>
                <a:effectLst/>
              </a:rPr>
              <a:t>A cikkek publikálása több információt és lehetőséget ad a szakmában dolgozók és laikus fogyasztók számára egyaránt.</a:t>
            </a:r>
          </a:p>
          <a:p>
            <a:r>
              <a:rPr lang="hu-HU" sz="1800" b="1" dirty="0">
                <a:solidFill>
                  <a:schemeClr val="bg1"/>
                </a:solidFill>
                <a:effectLst/>
              </a:rPr>
              <a:t>Jövőbeli tervek: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1800" kern="100" dirty="0">
                <a:solidFill>
                  <a:schemeClr val="bg1"/>
                </a:solidFill>
                <a:effectLst/>
              </a:rPr>
              <a:t>Angol cikk tervezett publikálása: Ybl Journal of </a:t>
            </a:r>
            <a:r>
              <a:rPr lang="hu-HU" sz="1800" kern="100" dirty="0" err="1">
                <a:solidFill>
                  <a:schemeClr val="bg1"/>
                </a:solidFill>
                <a:effectLst/>
              </a:rPr>
              <a:t>built</a:t>
            </a:r>
            <a:r>
              <a:rPr lang="hu-HU" sz="1800" kern="100" dirty="0">
                <a:solidFill>
                  <a:schemeClr val="bg1"/>
                </a:solidFill>
                <a:effectLst/>
              </a:rPr>
              <a:t> </a:t>
            </a:r>
            <a:r>
              <a:rPr lang="hu-HU" sz="1800" kern="100" dirty="0" err="1">
                <a:solidFill>
                  <a:schemeClr val="bg1"/>
                </a:solidFill>
                <a:effectLst/>
              </a:rPr>
              <a:t>Environment</a:t>
            </a:r>
            <a:endParaRPr lang="en-GB" sz="1800" kern="100" dirty="0">
              <a:solidFill>
                <a:schemeClr val="bg1"/>
              </a:solidFill>
              <a:effectLst/>
            </a:endParaRPr>
          </a:p>
          <a:p>
            <a:r>
              <a:rPr lang="hu-HU" sz="1800" dirty="0">
                <a:solidFill>
                  <a:schemeClr val="bg1"/>
                </a:solidFill>
                <a:effectLst/>
              </a:rPr>
              <a:t>Magyar cikk tervezett publikálása: Magyar Éptőipar vagy Építéstechnika lekorált folyóiratokban</a:t>
            </a: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D0A2017-7880-309B-E8A0-18F2793A0B29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49" name="Hang 48">
            <a:hlinkClick r:id="" action="ppaction://media"/>
            <a:extLst>
              <a:ext uri="{FF2B5EF4-FFF2-40B4-BE49-F238E27FC236}">
                <a16:creationId xmlns:a16="http://schemas.microsoft.com/office/drawing/2014/main" id="{E26570A4-4071-5AB4-04B8-E16A5EF4A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153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60"/>
    </mc:Choice>
    <mc:Fallback xmlns="">
      <p:transition spd="slow" advTm="7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426" y="2922984"/>
            <a:ext cx="11212830" cy="1012031"/>
          </a:xfrm>
        </p:spPr>
        <p:txBody>
          <a:bodyPr/>
          <a:lstStyle/>
          <a:p>
            <a:pPr algn="ctr"/>
            <a:r>
              <a:rPr lang="hu-HU" dirty="0"/>
              <a:t>Köszönöm szépen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77293" y="1574799"/>
            <a:ext cx="11212512" cy="3708400"/>
          </a:xfrm>
        </p:spPr>
        <p:txBody>
          <a:bodyPr/>
          <a:lstStyle/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9" name="Hang 18">
            <a:hlinkClick r:id="" action="ppaction://media"/>
            <a:extLst>
              <a:ext uri="{FF2B5EF4-FFF2-40B4-BE49-F238E27FC236}">
                <a16:creationId xmlns:a16="http://schemas.microsoft.com/office/drawing/2014/main" id="{8CB6D8F4-D418-B683-6F3F-815E5B4A5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21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"/>
    </mc:Choice>
    <mc:Fallback xmlns="">
      <p:transition spd="slow" advTm="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Kiindulási információk, tématerület jelenlegi helyzete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296159"/>
            <a:ext cx="11212512" cy="3708400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</a:rPr>
              <a:t>Klímaváltozás elleni küzdelem – az építőipar és az épületek energiafogyasztása is kiemelten nagy ÜHG kibocsátó, fenntarthatóság;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</a:rPr>
              <a:t>Szükség van az épületek hatékony hőszigetelésére;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</a:rPr>
              <a:t>Alternatív megoldások keresése szükséges: pl. természetes építőanyagok használata;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</a:rPr>
              <a:t>Jelenleg már elérhetőek természetes anyagból készült termékek, de nem elterjedtek.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</a:rPr>
              <a:t>Számos szakirodalom hivatkozik a természetes hőszigetelő anyagok fontosságára;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</a:rPr>
              <a:t>Ugyanakkor már a definíció sem mindenhol egyforma;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</a:rPr>
              <a:t>Laborban végzett kutatási eredmények rendelkezésre állnak;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</a:rPr>
              <a:t>Külföldön több, hazánkban kevesebb mintaprojekt épült meg természetes hőszigetelő anyagokkal.</a:t>
            </a:r>
            <a:endParaRPr lang="hu-HU" sz="1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b="1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F72455C-F648-5E41-F807-1CE7767E1218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F646FECD-A683-D2C4-7547-E3B6AE5FE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"/>
    </mc:Choice>
    <mc:Fallback xmlns="">
      <p:transition spd="slow" advTm="1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Személyes előzmények, ezek eredményei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195582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</a:rPr>
              <a:t>2022-23-ban elkészült egy TDK dolgozat hasonló témában,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  <a:effectLst/>
              </a:rPr>
              <a:t>A kari TDK </a:t>
            </a:r>
            <a:r>
              <a:rPr lang="hu-HU" sz="1600" dirty="0">
                <a:solidFill>
                  <a:schemeClr val="bg1"/>
                </a:solidFill>
              </a:rPr>
              <a:t>konferencián kapott hozzászólások és </a:t>
            </a:r>
            <a:r>
              <a:rPr lang="hu-HU" sz="1600" dirty="0" err="1">
                <a:solidFill>
                  <a:schemeClr val="bg1"/>
                </a:solidFill>
              </a:rPr>
              <a:t>opponencia</a:t>
            </a:r>
            <a:r>
              <a:rPr lang="hu-HU" sz="1600" dirty="0">
                <a:solidFill>
                  <a:schemeClr val="bg1"/>
                </a:solidFill>
              </a:rPr>
              <a:t> alapján továbbfejlesztjük a kutatást.</a:t>
            </a:r>
          </a:p>
          <a:p>
            <a:pPr marL="0" indent="0" algn="just">
              <a:buNone/>
            </a:pPr>
            <a:r>
              <a:rPr lang="hu-HU" sz="1600" b="1" dirty="0">
                <a:solidFill>
                  <a:schemeClr val="bg1"/>
                </a:solidFill>
                <a:effectLst/>
              </a:rPr>
              <a:t>Korábbi saját kutatási eredmények: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  <a:effectLst/>
              </a:rPr>
              <a:t>Magyarországon nincs nagy kereslet a természetes hőszigetelések iránt;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</a:rPr>
              <a:t>Számos hazai gyártó foglalkozik természetes hőszigetelőanyag gyártással, de a róluk fellelhető információ nem felhasználóbarát.</a:t>
            </a:r>
            <a:endParaRPr lang="hu-HU" sz="1600" dirty="0">
              <a:solidFill>
                <a:schemeClr val="bg1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</a:rPr>
              <a:t>A fogyasztók sokszor nincsenek tisztában a létezésükkel, vagy hogy hogyan tudnák őket beszerezni/felhasználni;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  <a:effectLst/>
              </a:rPr>
              <a:t>A mesterséges</a:t>
            </a:r>
            <a:r>
              <a:rPr lang="hu-HU" sz="1600" dirty="0">
                <a:solidFill>
                  <a:schemeClr val="bg1"/>
                </a:solidFill>
              </a:rPr>
              <a:t>/elterjedt hőszigetelő anyagokat választják inkább – van róla adat, már van tapasztalat, ezt ajánlják nekik, stb.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</a:rPr>
              <a:t>A kérdőív kitöltői ezt alátámasztották: nyitottak, de bizonytalanok az alternatív anyagokkal kapcsolatban.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843C594-2269-EFBB-2728-FDF324AB0177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82" name="Hang 81">
            <a:hlinkClick r:id="" action="ppaction://media"/>
            <a:extLst>
              <a:ext uri="{FF2B5EF4-FFF2-40B4-BE49-F238E27FC236}">
                <a16:creationId xmlns:a16="http://schemas.microsoft.com/office/drawing/2014/main" id="{618796A2-2652-3ADA-1D2B-B5257F7EC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64"/>
    </mc:Choice>
    <mc:Fallback xmlns="">
      <p:transition spd="slow" advTm="56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Kutatás eszközei és módszertana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1800" b="1" dirty="0">
                <a:solidFill>
                  <a:schemeClr val="bg1"/>
                </a:solidFill>
                <a:effectLst/>
              </a:rPr>
              <a:t>A témát három oldalról vizsgáltam: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>
                <a:solidFill>
                  <a:schemeClr val="bg1"/>
                </a:solidFill>
                <a:effectLst/>
              </a:rPr>
              <a:t>A természetes és hazánkban elterjedt mesterséges hőszigetelések tulajdonságainak összehasonlítása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>
                <a:solidFill>
                  <a:schemeClr val="bg1"/>
                </a:solidFill>
                <a:effectLst/>
              </a:rPr>
              <a:t>A köznyelv és a természetes hőszigetelések köztudatban lévő helyzetét értékelő kérdőív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800" dirty="0">
                <a:solidFill>
                  <a:schemeClr val="bg1"/>
                </a:solidFill>
                <a:effectLst/>
              </a:rPr>
              <a:t>Egy piackutatás, ami feltérképezi a jelenlegi kínálatot és helyzetet.</a:t>
            </a:r>
          </a:p>
          <a:p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03E4929-3861-4B8E-8EBF-92FAAD4C0B36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26" name="Hang 25">
            <a:hlinkClick r:id="" action="ppaction://media"/>
            <a:extLst>
              <a:ext uri="{FF2B5EF4-FFF2-40B4-BE49-F238E27FC236}">
                <a16:creationId xmlns:a16="http://schemas.microsoft.com/office/drawing/2014/main" id="{3DA26086-1D46-17EF-2B5F-212BF3589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03"/>
    </mc:Choice>
    <mc:Fallback xmlns="">
      <p:transition spd="slow" advTm="3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Hőszigetelő anyagok tulajdonságainak összehasonlítása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hu-HU" sz="1800" dirty="0">
                <a:solidFill>
                  <a:schemeClr val="bg1"/>
                </a:solidFill>
              </a:rPr>
              <a:t>Téma tárgyalásához kapcsolódó, fontosabb kifejezések és fogalmak tisztázása</a:t>
            </a:r>
          </a:p>
          <a:p>
            <a:pPr algn="just"/>
            <a:r>
              <a:rPr lang="hu-HU" sz="1800" dirty="0">
                <a:solidFill>
                  <a:schemeClr val="bg1"/>
                </a:solidFill>
              </a:rPr>
              <a:t>Táblázatban történő összehasonlítás</a:t>
            </a:r>
          </a:p>
          <a:p>
            <a:pPr algn="just"/>
            <a:r>
              <a:rPr lang="hu-HU" sz="1800" b="1" dirty="0">
                <a:solidFill>
                  <a:schemeClr val="bg1"/>
                </a:solidFill>
              </a:rPr>
              <a:t>Két összehasonlító táblázat készült: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hu-HU" dirty="0">
                <a:solidFill>
                  <a:schemeClr val="bg1"/>
                </a:solidFill>
                <a:effectLst/>
              </a:rPr>
              <a:t>A hazánkban legelterjedtebb mesterséges hőszigeteléseket összehasonlító táblázat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hu-HU" dirty="0">
                <a:solidFill>
                  <a:schemeClr val="bg1"/>
                </a:solidFill>
                <a:effectLst/>
              </a:rPr>
              <a:t>A természetes hőszigetelő anyagokat összehasonlító táblázat</a:t>
            </a:r>
          </a:p>
          <a:p>
            <a:pPr marL="457200" indent="-457200" algn="just">
              <a:buFont typeface="+mj-lt"/>
              <a:buAutoNum type="arabicPeriod"/>
            </a:pPr>
            <a:endParaRPr lang="hu-HU" sz="1800" dirty="0">
              <a:solidFill>
                <a:schemeClr val="bg1"/>
              </a:solidFill>
            </a:endParaRPr>
          </a:p>
          <a:p>
            <a:pPr algn="just"/>
            <a:r>
              <a:rPr lang="hu-HU" sz="1800" dirty="0">
                <a:solidFill>
                  <a:schemeClr val="bg1"/>
                </a:solidFill>
              </a:rPr>
              <a:t>Összehasonlítás </a:t>
            </a:r>
            <a:r>
              <a:rPr lang="hu-HU" sz="1800" dirty="0">
                <a:solidFill>
                  <a:schemeClr val="bg1"/>
                </a:solidFill>
                <a:effectLst/>
              </a:rPr>
              <a:t>az alábbi szempontok alapján: előnyök, hátrányok, hővezetési tényező [W/m*K], páradiffúziós tényező [mg / Pa*h*m], tűzvédelem, éghetőség, tűzállóság, élettartam, károsító hatások, újrahasznosíthatóság.</a:t>
            </a: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6B49A36-99A5-3EB1-4113-CC9537776CBA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35" name="Hang 34">
            <a:hlinkClick r:id="" action="ppaction://media"/>
            <a:extLst>
              <a:ext uri="{FF2B5EF4-FFF2-40B4-BE49-F238E27FC236}">
                <a16:creationId xmlns:a16="http://schemas.microsoft.com/office/drawing/2014/main" id="{B47660F2-2CCD-91D7-761E-FD62127AA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21"/>
    </mc:Choice>
    <mc:Fallback xmlns="">
      <p:transition spd="slow" advTm="64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Vizsgálat módszere- kérdőív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sz="1800" b="1" dirty="0">
                <a:solidFill>
                  <a:schemeClr val="bg1"/>
                </a:solidFill>
              </a:rPr>
              <a:t>Kérdőív célja: </a:t>
            </a:r>
            <a:r>
              <a:rPr lang="hu-HU" sz="1800" dirty="0">
                <a:solidFill>
                  <a:schemeClr val="bg1"/>
                </a:solidFill>
              </a:rPr>
              <a:t>Felmérni, hogy </a:t>
            </a:r>
            <a:r>
              <a:rPr lang="hu-HU" sz="1800" dirty="0">
                <a:solidFill>
                  <a:schemeClr val="bg1"/>
                </a:solidFill>
                <a:effectLst/>
              </a:rPr>
              <a:t>Magyarországban mennyire közismert a fogyasztók körében a természetes hőszigetelés fogalma</a:t>
            </a:r>
          </a:p>
          <a:p>
            <a:r>
              <a:rPr lang="hu-HU" sz="1800" dirty="0">
                <a:solidFill>
                  <a:schemeClr val="bg1"/>
                </a:solidFill>
              </a:rPr>
              <a:t>Megelőző kutatás: 16 kérdés, ezek közül a legfontosabb: </a:t>
            </a:r>
            <a:r>
              <a:rPr lang="hu-HU" sz="1800" dirty="0">
                <a:solidFill>
                  <a:schemeClr val="bg1"/>
                </a:solidFill>
                <a:effectLst/>
              </a:rPr>
              <a:t>Mit gondol, Magyarországon melyik az a természetes anyag a fent említettek közül, ami elsőként terjedne el leginkább hőszigetelésként? (Parafa, szalmabála, cellulóz, fakéreg, gyapjú közül)</a:t>
            </a:r>
          </a:p>
          <a:p>
            <a:r>
              <a:rPr lang="hu-HU" sz="1800" dirty="0">
                <a:solidFill>
                  <a:schemeClr val="bg1"/>
                </a:solidFill>
              </a:rPr>
              <a:t>Megelőző kutatás eredményei: </a:t>
            </a:r>
            <a:r>
              <a:rPr lang="hu-HU" sz="1800" dirty="0">
                <a:solidFill>
                  <a:schemeClr val="bg1"/>
                </a:solidFill>
                <a:effectLst/>
              </a:rPr>
              <a:t>a kitöltők 44 %-a szalmát, 27 % pedig a cellulózt válaszolta. </a:t>
            </a:r>
          </a:p>
          <a:p>
            <a:r>
              <a:rPr lang="hu-HU" sz="1800" b="1" dirty="0">
                <a:solidFill>
                  <a:schemeClr val="bg1"/>
                </a:solidFill>
                <a:effectLst/>
              </a:rPr>
              <a:t>Ezek az eredmények a kérdőív ÚNKP alatt javított változatával megváltoztak</a:t>
            </a:r>
            <a:r>
              <a:rPr lang="hu-HU" sz="1800" dirty="0">
                <a:solidFill>
                  <a:schemeClr val="bg1"/>
                </a:solidFill>
                <a:effectLst/>
              </a:rPr>
              <a:t>, hiszen a kérdőív pontosítva lett és kiegészült a nád és kender természetes alapanyagokkal.</a:t>
            </a:r>
          </a:p>
          <a:p>
            <a:r>
              <a:rPr lang="hu-HU" sz="1800" dirty="0">
                <a:solidFill>
                  <a:schemeClr val="bg1"/>
                </a:solidFill>
                <a:effectLst/>
              </a:rPr>
              <a:t>A </a:t>
            </a:r>
            <a:r>
              <a:rPr lang="hu-HU" sz="1800" b="1" dirty="0">
                <a:solidFill>
                  <a:schemeClr val="bg1"/>
                </a:solidFill>
                <a:effectLst/>
              </a:rPr>
              <a:t>magyar nyelven írt cikk</a:t>
            </a:r>
            <a:r>
              <a:rPr lang="hu-HU" sz="1800" dirty="0">
                <a:solidFill>
                  <a:schemeClr val="bg1"/>
                </a:solidFill>
                <a:effectLst/>
              </a:rPr>
              <a:t>ben már ennek eredményei olvashatók!</a:t>
            </a:r>
            <a:endParaRPr lang="hu-HU" sz="1800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72E8906-1336-D59E-2B81-60133E5602D1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15" name="Hang 14">
            <a:hlinkClick r:id="" action="ppaction://media"/>
            <a:extLst>
              <a:ext uri="{FF2B5EF4-FFF2-40B4-BE49-F238E27FC236}">
                <a16:creationId xmlns:a16="http://schemas.microsoft.com/office/drawing/2014/main" id="{6976FDC2-BB1C-EE2D-7C49-50E9A8018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30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2"/>
    </mc:Choice>
    <mc:Fallback xmlns="">
      <p:transition spd="slow" advTm="5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Piackutatás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sz="1800" dirty="0">
                <a:solidFill>
                  <a:schemeClr val="bg1"/>
                </a:solidFill>
                <a:effectLst/>
              </a:rPr>
              <a:t>Mivel találkozik napjainkban egy fogyasztó, ha természetes hőszigetelést szeretne vásárolni?</a:t>
            </a:r>
          </a:p>
          <a:p>
            <a:r>
              <a:rPr lang="hu-HU" sz="1800" dirty="0">
                <a:solidFill>
                  <a:schemeClr val="bg1"/>
                </a:solidFill>
              </a:rPr>
              <a:t>T</a:t>
            </a:r>
            <a:r>
              <a:rPr lang="hu-HU" sz="1800" dirty="0">
                <a:solidFill>
                  <a:schemeClr val="bg1"/>
                </a:solidFill>
                <a:effectLst/>
              </a:rPr>
              <a:t>ermészetes hőszigetelő termékeket forgalmazó weboldalak táblázatos összehasonlítása.</a:t>
            </a:r>
          </a:p>
          <a:p>
            <a:r>
              <a:rPr lang="hu-HU" sz="1800" dirty="0">
                <a:solidFill>
                  <a:schemeClr val="bg1"/>
                </a:solidFill>
              </a:rPr>
              <a:t>Megelőző kutatásomban n</a:t>
            </a:r>
            <a:r>
              <a:rPr lang="hu-HU" sz="1800" dirty="0">
                <a:solidFill>
                  <a:schemeClr val="bg1"/>
                </a:solidFill>
                <a:effectLst/>
              </a:rPr>
              <a:t>égy céget vizsgáltam: A </a:t>
            </a:r>
            <a:r>
              <a:rPr lang="hu-HU" sz="1800" dirty="0" err="1">
                <a:solidFill>
                  <a:schemeClr val="bg1"/>
                </a:solidFill>
                <a:effectLst/>
              </a:rPr>
              <a:t>Naturica</a:t>
            </a:r>
            <a:r>
              <a:rPr lang="hu-HU" sz="1800" dirty="0">
                <a:solidFill>
                  <a:schemeClr val="bg1"/>
                </a:solidFill>
                <a:effectLst/>
              </a:rPr>
              <a:t> Groupot, a </a:t>
            </a:r>
            <a:r>
              <a:rPr lang="hu-HU" sz="1800" dirty="0" err="1">
                <a:solidFill>
                  <a:schemeClr val="bg1"/>
                </a:solidFill>
                <a:effectLst/>
              </a:rPr>
              <a:t>Biokay</a:t>
            </a:r>
            <a:r>
              <a:rPr lang="hu-HU" sz="1800" dirty="0">
                <a:solidFill>
                  <a:schemeClr val="bg1"/>
                </a:solidFill>
                <a:effectLst/>
              </a:rPr>
              <a:t>-t, a szalmapaplan.hu-t és a tetoszigeteles-isocell.hu-t. </a:t>
            </a:r>
          </a:p>
          <a:p>
            <a:r>
              <a:rPr lang="hu-HU" sz="1800" dirty="0">
                <a:solidFill>
                  <a:schemeClr val="bg1"/>
                </a:solidFill>
              </a:rPr>
              <a:t>Az ÚNKP keretein belül kiegészítettem és összehasonlítottam ezeket a forgalmazókat két külföldi példával: </a:t>
            </a:r>
            <a:r>
              <a:rPr lang="hu-HU" sz="1800" dirty="0">
                <a:solidFill>
                  <a:schemeClr val="bg1"/>
                </a:solidFill>
                <a:effectLst/>
              </a:rPr>
              <a:t>a </a:t>
            </a:r>
            <a:r>
              <a:rPr lang="hu-HU" sz="1800" dirty="0" err="1">
                <a:solidFill>
                  <a:schemeClr val="bg1"/>
                </a:solidFill>
                <a:effectLst/>
              </a:rPr>
              <a:t>Hempitecture</a:t>
            </a:r>
            <a:r>
              <a:rPr lang="hu-HU" sz="1800" dirty="0">
                <a:solidFill>
                  <a:schemeClr val="bg1"/>
                </a:solidFill>
                <a:effectLst/>
              </a:rPr>
              <a:t>-el és a </a:t>
            </a:r>
            <a:r>
              <a:rPr lang="hu-HU" sz="1800" dirty="0" err="1">
                <a:solidFill>
                  <a:schemeClr val="bg1"/>
                </a:solidFill>
                <a:effectLst/>
              </a:rPr>
              <a:t>Soven</a:t>
            </a:r>
            <a:r>
              <a:rPr lang="hu-HU" sz="1800" dirty="0">
                <a:solidFill>
                  <a:schemeClr val="bg1"/>
                </a:solidFill>
                <a:effectLst/>
              </a:rPr>
              <a:t> márkával.</a:t>
            </a:r>
          </a:p>
          <a:p>
            <a:r>
              <a:rPr lang="hu-HU" sz="1800" dirty="0">
                <a:solidFill>
                  <a:schemeClr val="bg1"/>
                </a:solidFill>
                <a:effectLst/>
              </a:rPr>
              <a:t>Öt kritérium alapján hasonlítottam össze őket.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C13278F-1652-607E-C1D4-72869B900348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56" name="Hang 55">
            <a:hlinkClick r:id="" action="ppaction://media"/>
            <a:extLst>
              <a:ext uri="{FF2B5EF4-FFF2-40B4-BE49-F238E27FC236}">
                <a16:creationId xmlns:a16="http://schemas.microsoft.com/office/drawing/2014/main" id="{1ADD704F-D4A5-1E88-3235-5EE7CA6B9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339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26"/>
    </mc:Choice>
    <mc:Fallback xmlns="">
      <p:transition spd="slow" advTm="4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A9EDC5F-CCF4-B05C-55B0-97A6F63E005A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8BDB3538-A06F-34FB-B537-125D1753DE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" t="824" r="144" b="1014"/>
          <a:stretch/>
        </p:blipFill>
        <p:spPr>
          <a:xfrm>
            <a:off x="2728913" y="1238250"/>
            <a:ext cx="6467476" cy="4335622"/>
          </a:xfrm>
          <a:prstGeom prst="rect">
            <a:avLst/>
          </a:prstGeom>
        </p:spPr>
      </p:pic>
      <p:pic>
        <p:nvPicPr>
          <p:cNvPr id="21" name="Hang 20">
            <a:hlinkClick r:id="" action="ppaction://media"/>
            <a:extLst>
              <a:ext uri="{FF2B5EF4-FFF2-40B4-BE49-F238E27FC236}">
                <a16:creationId xmlns:a16="http://schemas.microsoft.com/office/drawing/2014/main" id="{71040888-5971-6101-01C1-97E9116EB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753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64"/>
    </mc:Choice>
    <mc:Fallback xmlns="">
      <p:transition spd="slow" advTm="71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Kutatás eredményei – magyar nyelvű cikk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hu-HU" sz="1800" dirty="0">
                <a:solidFill>
                  <a:schemeClr val="bg1"/>
                </a:solidFill>
                <a:effectLst/>
              </a:rPr>
              <a:t>A magyar nyelvű cikk az ÚNKP keretein belül, a megelőző kutatást továbbfejlesztve jött létre.</a:t>
            </a:r>
          </a:p>
          <a:p>
            <a:pPr algn="just"/>
            <a:r>
              <a:rPr lang="hu-HU" sz="1800" dirty="0">
                <a:solidFill>
                  <a:schemeClr val="bg1"/>
                </a:solidFill>
                <a:effectLst/>
              </a:rPr>
              <a:t>A kérdőívet </a:t>
            </a:r>
            <a:r>
              <a:rPr lang="hu-HU" sz="1800" dirty="0">
                <a:solidFill>
                  <a:schemeClr val="bg1"/>
                </a:solidFill>
              </a:rPr>
              <a:t>és a táblázatot </a:t>
            </a:r>
            <a:r>
              <a:rPr lang="hu-HU" sz="1800" dirty="0">
                <a:solidFill>
                  <a:schemeClr val="bg1"/>
                </a:solidFill>
                <a:effectLst/>
              </a:rPr>
              <a:t>pontosítottam és kiegészítettem, ezzel pedig új eredmények születtek.</a:t>
            </a:r>
          </a:p>
          <a:p>
            <a:pPr algn="just"/>
            <a:r>
              <a:rPr lang="hu-HU" sz="1800" dirty="0">
                <a:solidFill>
                  <a:schemeClr val="bg1"/>
                </a:solidFill>
              </a:rPr>
              <a:t>A</a:t>
            </a:r>
            <a:r>
              <a:rPr lang="hu-HU" sz="1800" dirty="0">
                <a:solidFill>
                  <a:schemeClr val="bg1"/>
                </a:solidFill>
                <a:effectLst/>
              </a:rPr>
              <a:t> téma tudományos előzményeinek köre is szélesítve lett.</a:t>
            </a:r>
          </a:p>
          <a:p>
            <a:pPr algn="just"/>
            <a:r>
              <a:rPr lang="hu-HU" sz="1800" dirty="0">
                <a:solidFill>
                  <a:schemeClr val="bg1"/>
                </a:solidFill>
                <a:effectLst/>
              </a:rPr>
              <a:t>Kérdőívben létrejött változások:</a:t>
            </a:r>
          </a:p>
          <a:p>
            <a:pPr lvl="1" algn="just"/>
            <a:r>
              <a:rPr lang="hu-HU" dirty="0">
                <a:solidFill>
                  <a:schemeClr val="bg1"/>
                </a:solidFill>
              </a:rPr>
              <a:t>Kérdések pontosítása,</a:t>
            </a:r>
          </a:p>
          <a:p>
            <a:pPr lvl="1" algn="just"/>
            <a:r>
              <a:rPr lang="hu-HU" dirty="0">
                <a:solidFill>
                  <a:schemeClr val="bg1"/>
                </a:solidFill>
                <a:effectLst/>
              </a:rPr>
              <a:t>Legfontosabb kérdés választásához a nádlemez és kenderrost alapanyagok is bekerültek, ez változtatott az eredményen,</a:t>
            </a:r>
          </a:p>
          <a:p>
            <a:pPr lvl="1" algn="just"/>
            <a:r>
              <a:rPr lang="hu-HU" dirty="0">
                <a:solidFill>
                  <a:schemeClr val="bg1"/>
                </a:solidFill>
              </a:rPr>
              <a:t>Megelőző kutatás eredménye: 44 % a szalmát és 27 % a cellulózt válaszolta.</a:t>
            </a:r>
          </a:p>
          <a:p>
            <a:pPr lvl="1" algn="just"/>
            <a:r>
              <a:rPr lang="hu-HU" dirty="0">
                <a:solidFill>
                  <a:schemeClr val="bg1"/>
                </a:solidFill>
                <a:effectLst/>
              </a:rPr>
              <a:t>ÚNKP alatt született eredmény:  51 % a szalmát és 25 % a nádlemezt válaszolta.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0FDD55C-99F7-6B25-CFF9-F4230E3784CA}"/>
              </a:ext>
            </a:extLst>
          </p:cNvPr>
          <p:cNvSpPr txBox="1"/>
          <p:nvPr/>
        </p:nvSpPr>
        <p:spPr>
          <a:xfrm>
            <a:off x="7324928" y="517404"/>
            <a:ext cx="43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i="0" u="none" strike="noStrike" dirty="0">
                <a:solidFill>
                  <a:schemeClr val="bg1"/>
                </a:solidFill>
                <a:effectLst/>
              </a:rPr>
              <a:t>Természetes hőszigetelések és ezek hazai fogadtatása</a:t>
            </a:r>
          </a:p>
          <a:p>
            <a:pPr algn="r"/>
            <a:r>
              <a:rPr lang="hu-HU" sz="1400" dirty="0">
                <a:solidFill>
                  <a:schemeClr val="bg1"/>
                </a:solidFill>
              </a:rPr>
              <a:t>Rózsavölgyi Panna, </a:t>
            </a:r>
            <a:r>
              <a:rPr lang="hu-HU" sz="1400" i="0" u="none" strike="noStrike" dirty="0">
                <a:solidFill>
                  <a:schemeClr val="bg1"/>
                </a:solidFill>
                <a:effectLst/>
              </a:rPr>
              <a:t>ÚNKP-23-1-II-OE-18</a:t>
            </a:r>
            <a:endParaRPr lang="hu-HU" sz="1400" b="1" i="0" u="none" strike="noStrike" dirty="0">
              <a:solidFill>
                <a:schemeClr val="bg1"/>
              </a:solidFill>
              <a:effectLst/>
            </a:endParaRPr>
          </a:p>
        </p:txBody>
      </p:sp>
      <p:pic>
        <p:nvPicPr>
          <p:cNvPr id="44" name="Hang 43">
            <a:hlinkClick r:id="" action="ppaction://media"/>
            <a:extLst>
              <a:ext uri="{FF2B5EF4-FFF2-40B4-BE49-F238E27FC236}">
                <a16:creationId xmlns:a16="http://schemas.microsoft.com/office/drawing/2014/main" id="{50FF2C50-636D-D8BE-E59A-7BC0B2E91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14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40"/>
    </mc:Choice>
    <mc:Fallback xmlns="">
      <p:transition spd="slow" advTm="7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287</TotalTime>
  <Words>1071</Words>
  <Application>Microsoft Office PowerPoint</Application>
  <PresentationFormat>Szélesvásznú</PresentationFormat>
  <Paragraphs>101</Paragraphs>
  <Slides>12</Slides>
  <Notes>4</Notes>
  <HiddenSlides>0</HiddenSlides>
  <MMClips>12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12</vt:i4>
      </vt:variant>
    </vt:vector>
  </HeadingPairs>
  <TitlesOfParts>
    <vt:vector size="24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Természetes hőszigetelések és ezek hazai fogadtatása </vt:lpstr>
      <vt:lpstr>Kiindulási információk, tématerület jelenlegi helyzete</vt:lpstr>
      <vt:lpstr>Személyes előzmények, ezek eredményei</vt:lpstr>
      <vt:lpstr>Kutatás eszközei és módszertana</vt:lpstr>
      <vt:lpstr>Hőszigetelő anyagok tulajdonságainak összehasonlítása</vt:lpstr>
      <vt:lpstr>Vizsgálat módszere- kérdőív</vt:lpstr>
      <vt:lpstr>Piackutatás</vt:lpstr>
      <vt:lpstr>PowerPoint-bemutató</vt:lpstr>
      <vt:lpstr>Kutatás eredményei – magyar nyelvű cikk</vt:lpstr>
      <vt:lpstr>Kutatás eredményei – angol nyelvű cikk</vt:lpstr>
      <vt:lpstr>Továbbfejlesztési lehetőségek</vt:lpstr>
      <vt:lpstr>Köszönöm szépen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Panna Rózsavölgyi</cp:lastModifiedBy>
  <cp:revision>11</cp:revision>
  <dcterms:created xsi:type="dcterms:W3CDTF">2020-09-22T13:16:24Z</dcterms:created>
  <dcterms:modified xsi:type="dcterms:W3CDTF">2024-05-30T18:17:00Z</dcterms:modified>
</cp:coreProperties>
</file>