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20"/>
  </p:notesMasterIdLst>
  <p:sldIdLst>
    <p:sldId id="256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F3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5457" autoAdjust="0"/>
  </p:normalViewPr>
  <p:slideViewPr>
    <p:cSldViewPr snapToGrid="0" showGuides="1">
      <p:cViewPr>
        <p:scale>
          <a:sx n="66" d="100"/>
          <a:sy n="66" d="100"/>
        </p:scale>
        <p:origin x="1282" y="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Üdvözlök</a:t>
            </a:r>
            <a:r>
              <a:rPr lang="hu-HU" dirty="0"/>
              <a:t> mindenkit, Puskás Melánia vagyok.</a:t>
            </a:r>
          </a:p>
          <a:p>
            <a:r>
              <a:rPr lang="hu-HU" dirty="0"/>
              <a:t>A következő 10 percben az ÚNKP ösztöndíjas időszakom alatt végzett munkámat fogom bemutatni. </a:t>
            </a:r>
          </a:p>
          <a:p>
            <a:r>
              <a:rPr lang="hu-HU" dirty="0"/>
              <a:t>A kutatásom címe: </a:t>
            </a:r>
            <a:r>
              <a:rPr lang="hu-HU" dirty="0" err="1"/>
              <a:t>Preklinikai</a:t>
            </a:r>
            <a:r>
              <a:rPr lang="hu-HU" dirty="0"/>
              <a:t> kísérletek mérési hibájának modellezése</a:t>
            </a:r>
          </a:p>
          <a:p>
            <a:r>
              <a:rPr lang="hu-HU" dirty="0"/>
              <a:t>Konzulensem Dr. Drexler Dániel András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671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munkám a rákkutatáshoz kapcsolódik, a rák a 2. leggyakoribb halálok világszerte. Jelenleg átlagra megtervezett terápiás protokollokat alkalmaznak, ahol a maximálisan tolerálható dózisokkal kezelik a betegeket és nem veszik figyelembe a páciensek egyéni sajátosságait. </a:t>
            </a:r>
          </a:p>
          <a:p>
            <a:endParaRPr lang="hu-HU" dirty="0"/>
          </a:p>
          <a:p>
            <a:r>
              <a:rPr lang="hu-HU" dirty="0"/>
              <a:t>A kutatás melybe becsatlakoztam az orvosok mérnökök és matematikusok munkáját ötvözve,  egy optimalizált és személyre szabott terápiát ígér rákos betegek számára, melyben kisebb dózisokkal dolgozunk, mely által a mellékhatások és a rezisztencia kialakulásának az esélye csökkenhet.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3619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Az általam felhasznált matematikai modell egyes tagjait a bal oldalon látható alapvető élettani folyamatokkal szemléltethetjük. Ilyen a tumorsejt osztódása, nekrózisa, kimosódása, illetve a gyógyszer hatása az elő sejtre, a gyógyszer kimosódása és áramlása a szervezeten belül.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Ezekből a reakciókból épül fel a matematikai modellünk, mely egy 4 állapotváltozós </a:t>
            </a:r>
            <a:r>
              <a:rPr lang="hu-HU" dirty="0" err="1"/>
              <a:t>diff.egyenlet</a:t>
            </a:r>
            <a:r>
              <a:rPr lang="hu-HU" dirty="0"/>
              <a:t> rendszer. Ez a modell leírja az élő tumor és a halott tumor dinamikáját, illetve a gyógyszer </a:t>
            </a:r>
            <a:r>
              <a:rPr lang="hu-HU" dirty="0" err="1"/>
              <a:t>dinamikajat</a:t>
            </a:r>
            <a:r>
              <a:rPr lang="hu-HU" dirty="0"/>
              <a:t> a </a:t>
            </a:r>
            <a:r>
              <a:rPr lang="hu-HU" dirty="0" err="1"/>
              <a:t>verben</a:t>
            </a:r>
            <a:r>
              <a:rPr lang="hu-HU" dirty="0"/>
              <a:t> es szövetekben.  A kiemelt tagok mindegyike egy-egy egyedi páciensparaméter és ezeknek a paramétereknek az értékét modellillesztés segítségével, illetve neurális hálózatok segítségével becsüljük. Minél </a:t>
            </a:r>
            <a:r>
              <a:rPr lang="hu-HU" dirty="0" err="1"/>
              <a:t>ponotsabb</a:t>
            </a:r>
            <a:r>
              <a:rPr lang="hu-HU" dirty="0"/>
              <a:t> a becslés annál pontosabban szabható személyre a terápia.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6587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A kutatásunk során állatkísérletekből származó mérések állnak rendelkezésemre. Ezekből a tumor térfogat mérésekből tudunk pl. </a:t>
            </a:r>
            <a:r>
              <a:rPr lang="hu-HU" dirty="0" err="1"/>
              <a:t>modellilesztést</a:t>
            </a:r>
            <a:r>
              <a:rPr lang="hu-HU" dirty="0"/>
              <a:t> végezni, ami alapján felállítható egy paraméterhalmaz. </a:t>
            </a:r>
          </a:p>
          <a:p>
            <a:pPr>
              <a:buFont typeface="Arial" panose="020B0604020202020204" pitchFamily="34" charset="0"/>
              <a:buChar char="•"/>
            </a:pPr>
            <a:endParaRPr lang="hu-HU" dirty="0"/>
          </a:p>
          <a:p>
            <a:pPr>
              <a:buFont typeface="Arial" panose="020B0604020202020204" pitchFamily="34" charset="0"/>
              <a:buNone/>
            </a:pPr>
            <a:r>
              <a:rPr lang="hu-HU" dirty="0"/>
              <a:t>Tehát első lépésben a </a:t>
            </a:r>
            <a:r>
              <a:rPr lang="hu-HU" dirty="0" err="1"/>
              <a:t>meresi</a:t>
            </a:r>
            <a:r>
              <a:rPr lang="hu-HU" dirty="0"/>
              <a:t> </a:t>
            </a:r>
            <a:r>
              <a:rPr lang="hu-HU" dirty="0" err="1"/>
              <a:t>eredmenyekbol</a:t>
            </a:r>
            <a:r>
              <a:rPr lang="hu-HU" dirty="0"/>
              <a:t> </a:t>
            </a:r>
            <a:r>
              <a:rPr lang="hu-HU" dirty="0" err="1"/>
              <a:t>meghatarozzuk</a:t>
            </a:r>
            <a:r>
              <a:rPr lang="hu-HU" dirty="0"/>
              <a:t> a </a:t>
            </a:r>
            <a:r>
              <a:rPr lang="hu-HU" dirty="0" err="1"/>
              <a:t>parameterhalmazt</a:t>
            </a:r>
            <a:r>
              <a:rPr lang="hu-HU" dirty="0"/>
              <a:t>, melyre azért van szükségünk, hogy alapul </a:t>
            </a:r>
            <a:r>
              <a:rPr lang="hu-HU" dirty="0" err="1"/>
              <a:t>szolhaljanak</a:t>
            </a:r>
            <a:r>
              <a:rPr lang="hu-HU" dirty="0"/>
              <a:t> </a:t>
            </a:r>
            <a:r>
              <a:rPr lang="hu-HU" dirty="0" err="1"/>
              <a:t>virt</a:t>
            </a:r>
            <a:r>
              <a:rPr lang="hu-HU" dirty="0"/>
              <a:t> paciensek  létrehozásához. </a:t>
            </a:r>
            <a:r>
              <a:rPr lang="hu-HU" dirty="0" err="1"/>
              <a:t>Virtualis</a:t>
            </a:r>
            <a:r>
              <a:rPr lang="hu-HU" dirty="0"/>
              <a:t> </a:t>
            </a:r>
            <a:r>
              <a:rPr lang="hu-HU" dirty="0" err="1"/>
              <a:t>pacinesek</a:t>
            </a:r>
            <a:r>
              <a:rPr lang="hu-HU" dirty="0"/>
              <a:t> </a:t>
            </a:r>
            <a:r>
              <a:rPr lang="hu-HU" dirty="0" err="1"/>
              <a:t>segitsegevel</a:t>
            </a:r>
            <a:r>
              <a:rPr lang="hu-HU" dirty="0"/>
              <a:t> </a:t>
            </a:r>
            <a:r>
              <a:rPr lang="hu-HU" dirty="0" err="1"/>
              <a:t>neuralis</a:t>
            </a:r>
            <a:r>
              <a:rPr lang="hu-HU" dirty="0"/>
              <a:t> </a:t>
            </a:r>
            <a:r>
              <a:rPr lang="hu-HU" dirty="0" err="1"/>
              <a:t>halozatokat</a:t>
            </a:r>
            <a:r>
              <a:rPr lang="hu-HU" dirty="0"/>
              <a:t> </a:t>
            </a:r>
            <a:r>
              <a:rPr lang="hu-HU" dirty="0" err="1"/>
              <a:t>tanithatunk</a:t>
            </a:r>
            <a:r>
              <a:rPr lang="hu-HU" dirty="0"/>
              <a:t> </a:t>
            </a:r>
            <a:r>
              <a:rPr lang="hu-HU" dirty="0" err="1"/>
              <a:t>parameterbecslesre</a:t>
            </a:r>
            <a:r>
              <a:rPr lang="hu-HU" dirty="0"/>
              <a:t> és </a:t>
            </a:r>
            <a:r>
              <a:rPr lang="hu-HU" dirty="0" err="1"/>
              <a:t>tesztelhetjuk</a:t>
            </a:r>
            <a:r>
              <a:rPr lang="hu-HU" dirty="0"/>
              <a:t> a </a:t>
            </a:r>
            <a:r>
              <a:rPr lang="hu-HU" dirty="0" err="1"/>
              <a:t>különbozö</a:t>
            </a:r>
            <a:r>
              <a:rPr lang="hu-HU" dirty="0"/>
              <a:t>  </a:t>
            </a:r>
            <a:r>
              <a:rPr lang="hu-HU" dirty="0" err="1"/>
              <a:t>terapia</a:t>
            </a:r>
            <a:r>
              <a:rPr lang="hu-HU" dirty="0"/>
              <a:t> </a:t>
            </a:r>
            <a:r>
              <a:rPr lang="hu-HU" dirty="0" err="1"/>
              <a:t>generalo</a:t>
            </a:r>
            <a:r>
              <a:rPr lang="hu-HU" dirty="0"/>
              <a:t> algoritmusainkat is.</a:t>
            </a:r>
          </a:p>
          <a:p>
            <a:pPr>
              <a:buFont typeface="Arial" panose="020B0604020202020204" pitchFamily="34" charset="0"/>
              <a:buNone/>
            </a:pPr>
            <a:endParaRPr lang="hu-HU" dirty="0"/>
          </a:p>
          <a:p>
            <a:pPr>
              <a:buFont typeface="Arial" panose="020B0604020202020204" pitchFamily="34" charset="0"/>
              <a:buNone/>
            </a:pPr>
            <a:r>
              <a:rPr lang="hu-HU" dirty="0"/>
              <a:t>Viszont a </a:t>
            </a:r>
            <a:r>
              <a:rPr lang="hu-HU" dirty="0" err="1"/>
              <a:t>problema</a:t>
            </a:r>
            <a:r>
              <a:rPr lang="hu-HU" dirty="0"/>
              <a:t> az hogy ezek a </a:t>
            </a:r>
            <a:r>
              <a:rPr lang="hu-HU" dirty="0" err="1"/>
              <a:t>valodi</a:t>
            </a:r>
            <a:r>
              <a:rPr lang="hu-HU" dirty="0"/>
              <a:t> </a:t>
            </a:r>
            <a:r>
              <a:rPr lang="hu-HU" dirty="0" err="1"/>
              <a:t>meresek</a:t>
            </a:r>
            <a:r>
              <a:rPr lang="hu-HU" dirty="0"/>
              <a:t> </a:t>
            </a:r>
            <a:r>
              <a:rPr lang="hu-HU" dirty="0" err="1"/>
              <a:t>rendkivul</a:t>
            </a:r>
            <a:r>
              <a:rPr lang="hu-HU" dirty="0"/>
              <a:t> zajosak</a:t>
            </a:r>
          </a:p>
          <a:p>
            <a:endParaRPr lang="hu-HU" dirty="0"/>
          </a:p>
          <a:p>
            <a:r>
              <a:rPr lang="hu-HU" dirty="0"/>
              <a:t>A pontos </a:t>
            </a:r>
            <a:r>
              <a:rPr lang="hu-HU" dirty="0" err="1"/>
              <a:t>meres</a:t>
            </a:r>
            <a:r>
              <a:rPr lang="hu-HU" dirty="0"/>
              <a:t> az MRI lenne, de az </a:t>
            </a:r>
            <a:r>
              <a:rPr lang="hu-HU" dirty="0" err="1"/>
              <a:t>mri</a:t>
            </a:r>
            <a:r>
              <a:rPr lang="hu-HU" dirty="0"/>
              <a:t>-t </a:t>
            </a:r>
            <a:r>
              <a:rPr lang="hu-HU" dirty="0" err="1"/>
              <a:t>eroforrasigenye</a:t>
            </a:r>
            <a:r>
              <a:rPr lang="hu-HU" dirty="0"/>
              <a:t> miatt </a:t>
            </a:r>
            <a:r>
              <a:rPr lang="hu-HU" dirty="0" err="1"/>
              <a:t>allatkiserletekben</a:t>
            </a:r>
            <a:r>
              <a:rPr lang="hu-HU" dirty="0"/>
              <a:t> </a:t>
            </a:r>
            <a:r>
              <a:rPr lang="hu-HU" dirty="0" err="1"/>
              <a:t>korlatozottamleeht</a:t>
            </a:r>
            <a:r>
              <a:rPr lang="hu-HU" dirty="0"/>
              <a:t> csak </a:t>
            </a:r>
            <a:r>
              <a:rPr lang="hu-HU" dirty="0" err="1"/>
              <a:t>hasznalni</a:t>
            </a:r>
            <a:endParaRPr lang="hu-HU" dirty="0"/>
          </a:p>
          <a:p>
            <a:endParaRPr lang="hu-HU" dirty="0"/>
          </a:p>
          <a:p>
            <a:r>
              <a:rPr lang="hu-HU" dirty="0"/>
              <a:t>A gyakorlatban bevett </a:t>
            </a:r>
            <a:r>
              <a:rPr lang="hu-HU" dirty="0" err="1"/>
              <a:t>szkas</a:t>
            </a:r>
            <a:r>
              <a:rPr lang="hu-HU" dirty="0"/>
              <a:t> igy a </a:t>
            </a:r>
            <a:r>
              <a:rPr lang="hu-HU" dirty="0" err="1"/>
              <a:t>digitalis</a:t>
            </a:r>
            <a:r>
              <a:rPr lang="hu-HU" dirty="0"/>
              <a:t> </a:t>
            </a:r>
            <a:r>
              <a:rPr lang="hu-HU" dirty="0" err="1"/>
              <a:t>tolomero</a:t>
            </a:r>
            <a:r>
              <a:rPr lang="hu-HU" dirty="0"/>
              <a:t> </a:t>
            </a:r>
            <a:r>
              <a:rPr lang="hu-HU" dirty="0" err="1"/>
              <a:t>hasznalata</a:t>
            </a:r>
            <a:r>
              <a:rPr lang="hu-HU" dirty="0"/>
              <a:t>, de </a:t>
            </a:r>
            <a:r>
              <a:rPr lang="hu-HU" dirty="0" err="1"/>
              <a:t>Tovabbi</a:t>
            </a:r>
            <a:r>
              <a:rPr lang="hu-HU" dirty="0"/>
              <a:t> zajt képez az is h a </a:t>
            </a:r>
            <a:r>
              <a:rPr lang="hu-HU" dirty="0" err="1"/>
              <a:t>tolomerovel</a:t>
            </a:r>
            <a:r>
              <a:rPr lang="hu-HU" dirty="0"/>
              <a:t> csak </a:t>
            </a:r>
            <a:r>
              <a:rPr lang="hu-HU" dirty="0" err="1"/>
              <a:t>szelesseg</a:t>
            </a:r>
            <a:r>
              <a:rPr lang="hu-HU" dirty="0"/>
              <a:t> es </a:t>
            </a:r>
            <a:r>
              <a:rPr lang="hu-HU" dirty="0" err="1"/>
              <a:t>hosszusag</a:t>
            </a:r>
            <a:r>
              <a:rPr lang="hu-HU" dirty="0"/>
              <a:t> </a:t>
            </a:r>
            <a:r>
              <a:rPr lang="hu-HU" dirty="0" err="1"/>
              <a:t>merheto</a:t>
            </a:r>
            <a:r>
              <a:rPr lang="hu-HU" dirty="0"/>
              <a:t> igy egy </a:t>
            </a:r>
            <a:r>
              <a:rPr lang="hu-HU" dirty="0" err="1"/>
              <a:t>kozeltokepletet</a:t>
            </a:r>
            <a:r>
              <a:rPr lang="hu-HU" dirty="0"/>
              <a:t> alkalmazunk, ami ellipszoid alakot </a:t>
            </a:r>
            <a:r>
              <a:rPr lang="hu-HU" dirty="0" err="1"/>
              <a:t>feltetelez</a:t>
            </a:r>
            <a:r>
              <a:rPr lang="hu-HU" dirty="0"/>
              <a:t> a tumornak</a:t>
            </a:r>
          </a:p>
          <a:p>
            <a:endParaRPr lang="hu-HU" dirty="0"/>
          </a:p>
          <a:p>
            <a:r>
              <a:rPr lang="hu-HU" dirty="0"/>
              <a:t>A tumor alakja viszont amorf, nem </a:t>
            </a:r>
            <a:r>
              <a:rPr lang="hu-HU" dirty="0" err="1"/>
              <a:t>feltetlen</a:t>
            </a:r>
            <a:r>
              <a:rPr lang="hu-HU" dirty="0"/>
              <a:t> </a:t>
            </a:r>
            <a:r>
              <a:rPr lang="hu-HU" dirty="0" err="1"/>
              <a:t>elipszoid</a:t>
            </a:r>
            <a:r>
              <a:rPr lang="hu-HU" dirty="0"/>
              <a:t>, nehezen is mérhető ha olyan helyen van az </a:t>
            </a:r>
            <a:r>
              <a:rPr lang="hu-HU" dirty="0" err="1"/>
              <a:t>allat</a:t>
            </a:r>
            <a:r>
              <a:rPr lang="hu-HU" dirty="0"/>
              <a:t> testen. </a:t>
            </a:r>
            <a:br>
              <a:rPr lang="hu-HU" dirty="0"/>
            </a:br>
            <a:endParaRPr lang="hu-HU" dirty="0"/>
          </a:p>
          <a:p>
            <a:r>
              <a:rPr lang="hu-HU" dirty="0"/>
              <a:t>Így az én feladatom a mérési zaj vizsgálata és modellezése, </a:t>
            </a:r>
            <a:r>
              <a:rPr lang="hu-HU" dirty="0" err="1"/>
              <a:t>elősegitve</a:t>
            </a:r>
            <a:r>
              <a:rPr lang="hu-HU" dirty="0"/>
              <a:t> ezzel a </a:t>
            </a:r>
            <a:r>
              <a:rPr lang="hu-HU" dirty="0" err="1"/>
              <a:t>virtualis</a:t>
            </a:r>
            <a:r>
              <a:rPr lang="hu-HU" dirty="0"/>
              <a:t> paciensek </a:t>
            </a:r>
            <a:r>
              <a:rPr lang="hu-HU" dirty="0" err="1"/>
              <a:t>generalasat</a:t>
            </a:r>
            <a:r>
              <a:rPr lang="hu-HU" dirty="0"/>
              <a:t> es a pontosabb </a:t>
            </a:r>
            <a:r>
              <a:rPr lang="hu-HU" dirty="0" err="1"/>
              <a:t>modellparameterek</a:t>
            </a:r>
            <a:r>
              <a:rPr lang="hu-HU" dirty="0"/>
              <a:t> </a:t>
            </a:r>
            <a:r>
              <a:rPr lang="hu-HU" dirty="0" err="1"/>
              <a:t>becsleset</a:t>
            </a:r>
            <a:br>
              <a:rPr lang="hu-HU" dirty="0"/>
            </a:b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0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Regebbi</a:t>
            </a:r>
            <a:r>
              <a:rPr lang="hu-HU" dirty="0"/>
              <a:t> </a:t>
            </a:r>
            <a:r>
              <a:rPr lang="hu-HU" dirty="0" err="1"/>
              <a:t>projektbol</a:t>
            </a:r>
            <a:r>
              <a:rPr lang="hu-HU" dirty="0"/>
              <a:t> vannak </a:t>
            </a:r>
            <a:r>
              <a:rPr lang="hu-HU" dirty="0" err="1"/>
              <a:t>mri</a:t>
            </a:r>
            <a:r>
              <a:rPr lang="hu-HU" dirty="0"/>
              <a:t> adataink es ahhoz </a:t>
            </a:r>
            <a:r>
              <a:rPr lang="hu-HU" dirty="0" err="1"/>
              <a:t>tartozo</a:t>
            </a:r>
            <a:r>
              <a:rPr lang="hu-HU" dirty="0"/>
              <a:t> </a:t>
            </a:r>
            <a:r>
              <a:rPr lang="hu-HU" dirty="0" err="1"/>
              <a:t>dig</a:t>
            </a:r>
            <a:r>
              <a:rPr lang="hu-HU" dirty="0"/>
              <a:t> </a:t>
            </a:r>
            <a:r>
              <a:rPr lang="hu-HU" dirty="0" err="1"/>
              <a:t>tolomeros</a:t>
            </a:r>
            <a:r>
              <a:rPr lang="hu-HU" dirty="0"/>
              <a:t> adatok is </a:t>
            </a:r>
            <a:r>
              <a:rPr lang="hu-HU" dirty="0" err="1"/>
              <a:t>rendlkezesemre</a:t>
            </a:r>
            <a:r>
              <a:rPr lang="hu-HU" dirty="0"/>
              <a:t> </a:t>
            </a:r>
            <a:r>
              <a:rPr lang="hu-HU" dirty="0" err="1"/>
              <a:t>alltak</a:t>
            </a:r>
            <a:r>
              <a:rPr lang="hu-HU" dirty="0"/>
              <a:t>, ezeket </a:t>
            </a:r>
            <a:r>
              <a:rPr lang="hu-HU" dirty="0" err="1"/>
              <a:t>haszaltam</a:t>
            </a:r>
            <a:r>
              <a:rPr lang="hu-HU" dirty="0"/>
              <a:t> fel a zaj </a:t>
            </a:r>
            <a:r>
              <a:rPr lang="hu-HU" dirty="0" err="1"/>
              <a:t>modellezesehez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hu-HU" dirty="0"/>
              <a:t>Ugye a </a:t>
            </a:r>
            <a:r>
              <a:rPr lang="hu-HU" dirty="0" err="1"/>
              <a:t>tolomero</a:t>
            </a:r>
            <a:r>
              <a:rPr lang="hu-HU" dirty="0"/>
              <a:t> </a:t>
            </a:r>
            <a:r>
              <a:rPr lang="hu-HU" dirty="0" err="1"/>
              <a:t>hibajat</a:t>
            </a:r>
            <a:r>
              <a:rPr lang="hu-HU" dirty="0"/>
              <a:t> </a:t>
            </a:r>
            <a:r>
              <a:rPr lang="hu-HU" dirty="0" err="1"/>
              <a:t>szeretnenk</a:t>
            </a:r>
            <a:r>
              <a:rPr lang="hu-HU" dirty="0"/>
              <a:t> modellezni </a:t>
            </a:r>
            <a:r>
              <a:rPr lang="hu-HU" dirty="0" err="1"/>
              <a:t>mri</a:t>
            </a:r>
            <a:r>
              <a:rPr lang="hu-HU" dirty="0"/>
              <a:t> </a:t>
            </a:r>
            <a:r>
              <a:rPr lang="hu-HU" dirty="0" err="1"/>
              <a:t>alapjan</a:t>
            </a:r>
            <a:r>
              <a:rPr lang="hu-HU" dirty="0"/>
              <a:t>, és az </a:t>
            </a:r>
            <a:r>
              <a:rPr lang="hu-HU" dirty="0" err="1"/>
              <a:t>figyelheto</a:t>
            </a:r>
            <a:r>
              <a:rPr lang="hu-HU" dirty="0"/>
              <a:t> meg hogy </a:t>
            </a:r>
            <a:r>
              <a:rPr lang="hu-HU" dirty="0" err="1"/>
              <a:t>minel</a:t>
            </a:r>
            <a:r>
              <a:rPr lang="hu-HU" dirty="0"/>
              <a:t> nagyobb a hiba, </a:t>
            </a:r>
            <a:r>
              <a:rPr lang="hu-HU" dirty="0" err="1"/>
              <a:t>annal</a:t>
            </a:r>
            <a:r>
              <a:rPr lang="hu-HU" dirty="0"/>
              <a:t> </a:t>
            </a:r>
            <a:r>
              <a:rPr lang="hu-HU" dirty="0" err="1"/>
              <a:t>konnyebben</a:t>
            </a:r>
            <a:r>
              <a:rPr lang="hu-HU" dirty="0"/>
              <a:t> </a:t>
            </a:r>
            <a:r>
              <a:rPr lang="hu-HU" dirty="0" err="1"/>
              <a:t>merheto</a:t>
            </a:r>
            <a:r>
              <a:rPr lang="hu-HU" dirty="0"/>
              <a:t>, </a:t>
            </a:r>
            <a:r>
              <a:rPr lang="hu-HU" dirty="0" err="1"/>
              <a:t>annal</a:t>
            </a:r>
            <a:r>
              <a:rPr lang="hu-HU" dirty="0"/>
              <a:t> kisebb a </a:t>
            </a:r>
            <a:r>
              <a:rPr lang="hu-HU" dirty="0" err="1"/>
              <a:t>digitalis</a:t>
            </a:r>
            <a:r>
              <a:rPr lang="hu-HU" dirty="0"/>
              <a:t> </a:t>
            </a:r>
            <a:r>
              <a:rPr lang="hu-HU" dirty="0" err="1"/>
              <a:t>tolomerovel</a:t>
            </a:r>
            <a:r>
              <a:rPr lang="hu-HU" dirty="0"/>
              <a:t> </a:t>
            </a:r>
            <a:r>
              <a:rPr lang="hu-HU" dirty="0" err="1"/>
              <a:t>ert</a:t>
            </a:r>
            <a:r>
              <a:rPr lang="hu-HU" dirty="0"/>
              <a:t> zaj. </a:t>
            </a:r>
            <a:r>
              <a:rPr lang="hu-HU" dirty="0" err="1"/>
              <a:t>Illetv</a:t>
            </a:r>
            <a:r>
              <a:rPr lang="hu-HU" dirty="0"/>
              <a:t> az is latszik, hogy a </a:t>
            </a:r>
            <a:r>
              <a:rPr lang="hu-HU" dirty="0" err="1"/>
              <a:t>tolomerovel</a:t>
            </a:r>
            <a:r>
              <a:rPr lang="hu-HU" dirty="0"/>
              <a:t> nagyobb </a:t>
            </a:r>
            <a:r>
              <a:rPr lang="hu-HU" dirty="0" err="1"/>
              <a:t>terfogatot</a:t>
            </a:r>
            <a:r>
              <a:rPr lang="hu-HU" dirty="0"/>
              <a:t> </a:t>
            </a:r>
            <a:r>
              <a:rPr lang="hu-HU" dirty="0" err="1"/>
              <a:t>merunk</a:t>
            </a:r>
            <a:r>
              <a:rPr lang="hu-HU" dirty="0"/>
              <a:t> mint az MRI-s </a:t>
            </a:r>
            <a:r>
              <a:rPr lang="hu-HU" dirty="0" err="1"/>
              <a:t>terfogat</a:t>
            </a:r>
            <a:r>
              <a:rPr lang="hu-HU" dirty="0"/>
              <a:t>, ami annak </a:t>
            </a:r>
            <a:r>
              <a:rPr lang="hu-HU" dirty="0" err="1"/>
              <a:t>tudhato</a:t>
            </a:r>
            <a:r>
              <a:rPr lang="hu-HU" dirty="0"/>
              <a:t> be, hogy </a:t>
            </a:r>
            <a:r>
              <a:rPr lang="hu-HU" dirty="0" err="1"/>
              <a:t>belemerjuk</a:t>
            </a:r>
            <a:r>
              <a:rPr lang="hu-HU" dirty="0"/>
              <a:t> az </a:t>
            </a:r>
            <a:r>
              <a:rPr lang="hu-HU" dirty="0" err="1"/>
              <a:t>allat</a:t>
            </a:r>
            <a:r>
              <a:rPr lang="hu-HU" dirty="0"/>
              <a:t> </a:t>
            </a:r>
            <a:r>
              <a:rPr lang="hu-HU" dirty="0" err="1"/>
              <a:t>boret</a:t>
            </a:r>
            <a:r>
              <a:rPr lang="hu-HU" dirty="0"/>
              <a:t>, vagy  </a:t>
            </a:r>
            <a:r>
              <a:rPr lang="hu-HU" dirty="0" err="1"/>
              <a:t>nehez</a:t>
            </a:r>
            <a:r>
              <a:rPr lang="hu-HU" dirty="0"/>
              <a:t> </a:t>
            </a:r>
            <a:r>
              <a:rPr lang="hu-HU" dirty="0" err="1"/>
              <a:t>hozzaferni</a:t>
            </a:r>
            <a:r>
              <a:rPr lang="hu-HU" dirty="0"/>
              <a:t> a kicsi tumorokhoz.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5990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tumorterfogattol</a:t>
            </a:r>
            <a:r>
              <a:rPr lang="hu-HU" dirty="0"/>
              <a:t> egy </a:t>
            </a:r>
            <a:r>
              <a:rPr lang="hu-HU" dirty="0" err="1"/>
              <a:t>transzformacioval</a:t>
            </a:r>
            <a:r>
              <a:rPr lang="hu-HU" dirty="0"/>
              <a:t> </a:t>
            </a:r>
            <a:r>
              <a:rPr lang="hu-HU" dirty="0" err="1"/>
              <a:t>fuggetlenitjuk</a:t>
            </a:r>
            <a:r>
              <a:rPr lang="hu-HU" dirty="0"/>
              <a:t> a zajt es a transz </a:t>
            </a:r>
            <a:r>
              <a:rPr lang="hu-HU" dirty="0" err="1"/>
              <a:t>utan</a:t>
            </a:r>
            <a:r>
              <a:rPr lang="hu-HU" dirty="0"/>
              <a:t> </a:t>
            </a:r>
            <a:r>
              <a:rPr lang="hu-HU" dirty="0" err="1"/>
              <a:t>illesztunk</a:t>
            </a:r>
            <a:r>
              <a:rPr lang="hu-HU" dirty="0"/>
              <a:t> </a:t>
            </a:r>
            <a:r>
              <a:rPr lang="hu-HU" dirty="0" err="1"/>
              <a:t>valoszinusegi</a:t>
            </a:r>
            <a:r>
              <a:rPr lang="hu-HU" dirty="0"/>
              <a:t> </a:t>
            </a:r>
            <a:r>
              <a:rPr lang="hu-HU" dirty="0" err="1"/>
              <a:t>eloszlasokat</a:t>
            </a:r>
            <a:r>
              <a:rPr lang="hu-HU" dirty="0"/>
              <a:t> es </a:t>
            </a:r>
            <a:r>
              <a:rPr lang="hu-HU" dirty="0" err="1"/>
              <a:t>vizsgaljuk</a:t>
            </a:r>
            <a:r>
              <a:rPr lang="hu-HU" dirty="0"/>
              <a:t> a legjobban </a:t>
            </a:r>
            <a:r>
              <a:rPr lang="hu-HU" dirty="0" err="1"/>
              <a:t>illeszkedoket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dirty="0" err="1"/>
              <a:t>figgetlenites</a:t>
            </a:r>
            <a:r>
              <a:rPr lang="hu-HU" dirty="0"/>
              <a:t> helyett ha az </a:t>
            </a:r>
            <a:r>
              <a:rPr lang="hu-HU" dirty="0" err="1"/>
              <a:t>eloszlas</a:t>
            </a:r>
            <a:r>
              <a:rPr lang="hu-HU" dirty="0"/>
              <a:t> </a:t>
            </a:r>
            <a:r>
              <a:rPr lang="hu-HU" dirty="0" err="1"/>
              <a:t>szorasa</a:t>
            </a:r>
            <a:r>
              <a:rPr lang="hu-HU" dirty="0"/>
              <a:t> </a:t>
            </a:r>
            <a:r>
              <a:rPr lang="hu-HU" dirty="0" err="1"/>
              <a:t>fugg</a:t>
            </a:r>
            <a:r>
              <a:rPr lang="hu-HU" dirty="0"/>
              <a:t> a </a:t>
            </a:r>
            <a:r>
              <a:rPr lang="hu-HU" dirty="0" err="1"/>
              <a:t>terfogattol</a:t>
            </a:r>
            <a:r>
              <a:rPr lang="hu-HU" dirty="0"/>
              <a:t> </a:t>
            </a:r>
          </a:p>
          <a:p>
            <a:endParaRPr lang="hu-HU" dirty="0"/>
          </a:p>
          <a:p>
            <a:r>
              <a:rPr lang="hu-HU" dirty="0" err="1"/>
              <a:t>hibat</a:t>
            </a:r>
            <a:r>
              <a:rPr lang="hu-HU" dirty="0"/>
              <a:t> </a:t>
            </a:r>
            <a:r>
              <a:rPr lang="hu-HU" dirty="0" err="1"/>
              <a:t>leirhatjuk</a:t>
            </a:r>
            <a:r>
              <a:rPr lang="hu-HU" dirty="0"/>
              <a:t> </a:t>
            </a:r>
            <a:r>
              <a:rPr lang="hu-HU" dirty="0" err="1"/>
              <a:t>norm</a:t>
            </a:r>
            <a:r>
              <a:rPr lang="hu-HU" dirty="0"/>
              <a:t> </a:t>
            </a:r>
            <a:r>
              <a:rPr lang="hu-HU" dirty="0" err="1"/>
              <a:t>eloszlassal</a:t>
            </a:r>
            <a:endParaRPr lang="hu-HU" dirty="0"/>
          </a:p>
          <a:p>
            <a:r>
              <a:rPr lang="hu-HU" dirty="0"/>
              <a:t>Ez a normális eloszlású zaj adott várhatóértékkel és szórással leírható, ahol a hiba </a:t>
            </a:r>
            <a:r>
              <a:rPr lang="hu-HU" dirty="0" err="1"/>
              <a:t>szorasa</a:t>
            </a:r>
            <a:r>
              <a:rPr lang="hu-HU" dirty="0"/>
              <a:t> </a:t>
            </a:r>
            <a:r>
              <a:rPr lang="hu-HU" dirty="0" err="1"/>
              <a:t>csokkeno</a:t>
            </a:r>
            <a:r>
              <a:rPr lang="hu-HU" dirty="0"/>
              <a:t>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2786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5053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 GLS (általánosított legkisebb négyzetek) módszer segítségével, megengedjük, hogy a hiba ne állandó legyen, hanem valamilyen konkrét függvényt vegyen fel, aminek a paramétereit a mintából becsüljük.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6308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210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hu-HU" sz="2800" b="1" dirty="0" err="1"/>
              <a:t>Preklinikai</a:t>
            </a:r>
            <a:r>
              <a:rPr lang="hu-HU" sz="2800" b="1" dirty="0"/>
              <a:t> kísérletek </a:t>
            </a:r>
            <a:br>
              <a:rPr lang="hu-HU" sz="2800" b="1" dirty="0"/>
            </a:br>
            <a:r>
              <a:rPr lang="hu-HU" sz="2800" b="1" dirty="0"/>
              <a:t>mérési hibájának modellezése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228813"/>
            <a:ext cx="9144000" cy="1655762"/>
          </a:xfrm>
        </p:spPr>
        <p:txBody>
          <a:bodyPr/>
          <a:lstStyle/>
          <a:p>
            <a:r>
              <a:rPr lang="hu-HU" sz="2800" dirty="0"/>
              <a:t>Puskás Melánia</a:t>
            </a:r>
          </a:p>
          <a:p>
            <a:r>
              <a:rPr lang="hu-HU" sz="1800" i="1" dirty="0"/>
              <a:t>ÚNKP konferencia </a:t>
            </a:r>
          </a:p>
          <a:p>
            <a:r>
              <a:rPr lang="hu-HU" sz="1800" i="1" dirty="0"/>
              <a:t>2024.06.04.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278D844C-0E0D-0754-61E4-2A59D0CD50B1}"/>
              </a:ext>
            </a:extLst>
          </p:cNvPr>
          <p:cNvSpPr txBox="1"/>
          <p:nvPr/>
        </p:nvSpPr>
        <p:spPr>
          <a:xfrm>
            <a:off x="1658517" y="4793216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Témavezető: Dr. Drexler Dániel András (egyetemi docens)</a:t>
            </a:r>
          </a:p>
        </p:txBody>
      </p:sp>
      <p:pic>
        <p:nvPicPr>
          <p:cNvPr id="10" name="1. dia">
            <a:hlinkClick r:id="" action="ppaction://media"/>
            <a:extLst>
              <a:ext uri="{FF2B5EF4-FFF2-40B4-BE49-F238E27FC236}">
                <a16:creationId xmlns:a16="http://schemas.microsoft.com/office/drawing/2014/main" id="{87C84ECF-ACC4-81F6-B4C0-40A42CCEB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007" y="2072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64"/>
    </mc:Choice>
    <mc:Fallback>
      <p:transition spd="slow" advTm="1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74A9871-7D95-0B37-54F6-598B147908E0}"/>
              </a:ext>
            </a:extLst>
          </p:cNvPr>
          <p:cNvSpPr txBox="1"/>
          <p:nvPr/>
        </p:nvSpPr>
        <p:spPr>
          <a:xfrm>
            <a:off x="3047223" y="354030"/>
            <a:ext cx="609755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i="1" u="sng" dirty="0">
                <a:solidFill>
                  <a:schemeClr val="bg1"/>
                </a:solidFill>
              </a:rPr>
              <a:t>2. megközelítés  </a:t>
            </a:r>
            <a:br>
              <a:rPr lang="hu-HU" sz="1800" b="1" u="sng" dirty="0">
                <a:solidFill>
                  <a:schemeClr val="bg1"/>
                </a:solidFill>
              </a:rPr>
            </a:br>
            <a:r>
              <a:rPr lang="hu-HU" sz="2500" b="1" u="sng" dirty="0">
                <a:solidFill>
                  <a:schemeClr val="bg1"/>
                </a:solidFill>
              </a:rPr>
              <a:t>Eredmények</a:t>
            </a:r>
            <a:endParaRPr lang="hu-HU" sz="2500" dirty="0">
              <a:solidFill>
                <a:schemeClr val="bg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9776EB3-1EF5-8E41-A23F-A460696EA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3" y="1686560"/>
            <a:ext cx="6807913" cy="3799506"/>
          </a:xfrm>
          <a:prstGeom prst="rect">
            <a:avLst/>
          </a:prstGeom>
        </p:spPr>
      </p:pic>
      <p:pic>
        <p:nvPicPr>
          <p:cNvPr id="9" name="Kép 8" descr="A képen szöveg, vázlat, képernyőkép, diagram látható&#10;&#10;Automatikusan generált leírás">
            <a:extLst>
              <a:ext uri="{FF2B5EF4-FFF2-40B4-BE49-F238E27FC236}">
                <a16:creationId xmlns:a16="http://schemas.microsoft.com/office/drawing/2014/main" id="{4088B286-C722-7C12-B1B9-AB22AED94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78" y="1686560"/>
            <a:ext cx="5025368" cy="3769026"/>
          </a:xfrm>
          <a:prstGeom prst="rect">
            <a:avLst/>
          </a:prstGeom>
        </p:spPr>
      </p:pic>
      <p:pic>
        <p:nvPicPr>
          <p:cNvPr id="10" name="9. dia">
            <a:hlinkClick r:id="" action="ppaction://media"/>
            <a:extLst>
              <a:ext uri="{FF2B5EF4-FFF2-40B4-BE49-F238E27FC236}">
                <a16:creationId xmlns:a16="http://schemas.microsoft.com/office/drawing/2014/main" id="{D2044E01-388D-7D97-BC91-91AB9A93D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30928" y="6662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58"/>
    </mc:Choice>
    <mc:Fallback>
      <p:transition spd="slow" advTm="5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124A020-C658-8946-483C-FD449166DD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732" r="73513" b="21688"/>
          <a:stretch/>
        </p:blipFill>
        <p:spPr>
          <a:xfrm>
            <a:off x="304800" y="4265760"/>
            <a:ext cx="972623" cy="920810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54974684-B909-6D47-8C70-B933F04FC8A6}"/>
              </a:ext>
            </a:extLst>
          </p:cNvPr>
          <p:cNvSpPr txBox="1"/>
          <p:nvPr/>
        </p:nvSpPr>
        <p:spPr>
          <a:xfrm>
            <a:off x="5537200" y="147106"/>
            <a:ext cx="6492240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900" b="1" i="1" u="sng" dirty="0">
                <a:solidFill>
                  <a:schemeClr val="bg1"/>
                </a:solidFill>
              </a:rPr>
              <a:t>M. Puskás, </a:t>
            </a:r>
            <a:r>
              <a:rPr lang="hu-HU" sz="900" b="1" i="1" dirty="0">
                <a:solidFill>
                  <a:schemeClr val="bg1"/>
                </a:solidFill>
              </a:rPr>
              <a:t>B. </a:t>
            </a:r>
            <a:r>
              <a:rPr lang="hu-HU" sz="900" b="1" i="1" dirty="0" err="1">
                <a:solidFill>
                  <a:schemeClr val="bg1"/>
                </a:solidFill>
              </a:rPr>
              <a:t>Gergics</a:t>
            </a:r>
            <a:r>
              <a:rPr lang="hu-HU" sz="900" b="1" i="1" dirty="0">
                <a:solidFill>
                  <a:schemeClr val="bg1"/>
                </a:solidFill>
              </a:rPr>
              <a:t>, B. Gombos, A. Füredi, G. Szakács, L. Kovács, and D. A. Drexler. </a:t>
            </a:r>
            <a:r>
              <a:rPr lang="hu-HU" sz="900" b="1" i="1" dirty="0" err="1">
                <a:solidFill>
                  <a:schemeClr val="bg1"/>
                </a:solidFill>
              </a:rPr>
              <a:t>Noise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modeling</a:t>
            </a:r>
            <a:r>
              <a:rPr lang="hu-HU" sz="900" b="1" i="1" dirty="0">
                <a:solidFill>
                  <a:schemeClr val="bg1"/>
                </a:solidFill>
              </a:rPr>
              <a:t> of tumor </a:t>
            </a:r>
            <a:r>
              <a:rPr lang="hu-HU" sz="900" b="1" i="1" dirty="0" err="1">
                <a:solidFill>
                  <a:schemeClr val="bg1"/>
                </a:solidFill>
              </a:rPr>
              <a:t>size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measurements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from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animal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experiments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for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virtual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patient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generation</a:t>
            </a:r>
            <a:r>
              <a:rPr lang="hu-HU" sz="900" b="1" i="1" dirty="0">
                <a:solidFill>
                  <a:schemeClr val="bg1"/>
                </a:solidFill>
              </a:rPr>
              <a:t>. In 2023 IEEE 27th International </a:t>
            </a:r>
            <a:r>
              <a:rPr lang="hu-HU" sz="900" b="1" i="1" dirty="0" err="1">
                <a:solidFill>
                  <a:schemeClr val="bg1"/>
                </a:solidFill>
              </a:rPr>
              <a:t>Conference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on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Intelligent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Engineering</a:t>
            </a:r>
            <a:r>
              <a:rPr lang="hu-HU" sz="900" b="1" i="1" dirty="0">
                <a:solidFill>
                  <a:schemeClr val="bg1"/>
                </a:solidFill>
              </a:rPr>
              <a:t> Systems (INES). IEEE, 2023</a:t>
            </a:r>
          </a:p>
          <a:p>
            <a:endParaRPr lang="hu-HU" sz="900" b="1" i="1" dirty="0">
              <a:solidFill>
                <a:schemeClr val="bg1"/>
              </a:solidFill>
            </a:endParaRPr>
          </a:p>
          <a:p>
            <a:r>
              <a:rPr lang="hu-HU" sz="900" b="1" i="1" dirty="0">
                <a:solidFill>
                  <a:schemeClr val="bg1"/>
                </a:solidFill>
              </a:rPr>
              <a:t>B. </a:t>
            </a:r>
            <a:r>
              <a:rPr lang="hu-HU" sz="900" b="1" i="1" dirty="0" err="1">
                <a:solidFill>
                  <a:schemeClr val="bg1"/>
                </a:solidFill>
              </a:rPr>
              <a:t>Gergics</a:t>
            </a:r>
            <a:r>
              <a:rPr lang="hu-HU" sz="900" b="1" i="1" dirty="0">
                <a:solidFill>
                  <a:schemeClr val="bg1"/>
                </a:solidFill>
              </a:rPr>
              <a:t>, F. Vajda, </a:t>
            </a:r>
            <a:r>
              <a:rPr lang="hu-HU" sz="900" b="1" i="1" u="sng" dirty="0">
                <a:solidFill>
                  <a:schemeClr val="bg1"/>
                </a:solidFill>
              </a:rPr>
              <a:t>M. Puskás</a:t>
            </a:r>
            <a:r>
              <a:rPr lang="hu-HU" sz="900" b="1" i="1" dirty="0">
                <a:solidFill>
                  <a:schemeClr val="bg1"/>
                </a:solidFill>
              </a:rPr>
              <a:t>, A. Füredi and D. A. Drexler, "</a:t>
            </a:r>
            <a:r>
              <a:rPr lang="hu-HU" sz="900" b="1" i="1" dirty="0" err="1">
                <a:solidFill>
                  <a:schemeClr val="bg1"/>
                </a:solidFill>
              </a:rPr>
              <a:t>Mathematical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modeling</a:t>
            </a:r>
            <a:r>
              <a:rPr lang="hu-HU" sz="900" b="1" i="1" dirty="0">
                <a:solidFill>
                  <a:schemeClr val="bg1"/>
                </a:solidFill>
              </a:rPr>
              <a:t> of </a:t>
            </a:r>
            <a:r>
              <a:rPr lang="hu-HU" sz="900" b="1" i="1" dirty="0" err="1">
                <a:solidFill>
                  <a:schemeClr val="bg1"/>
                </a:solidFill>
              </a:rPr>
              <a:t>phototoxicity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during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fluorescent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imaging</a:t>
            </a:r>
            <a:r>
              <a:rPr lang="hu-HU" sz="900" b="1" i="1" dirty="0">
                <a:solidFill>
                  <a:schemeClr val="bg1"/>
                </a:solidFill>
              </a:rPr>
              <a:t> of tumor </a:t>
            </a:r>
            <a:r>
              <a:rPr lang="hu-HU" sz="900" b="1" i="1" dirty="0" err="1">
                <a:solidFill>
                  <a:schemeClr val="bg1"/>
                </a:solidFill>
              </a:rPr>
              <a:t>spheroids</a:t>
            </a:r>
            <a:r>
              <a:rPr lang="hu-HU" sz="900" b="1" i="1" dirty="0">
                <a:solidFill>
                  <a:schemeClr val="bg1"/>
                </a:solidFill>
              </a:rPr>
              <a:t>," 2023 IEEE 27th International </a:t>
            </a:r>
            <a:r>
              <a:rPr lang="hu-HU" sz="900" b="1" i="1" dirty="0" err="1">
                <a:solidFill>
                  <a:schemeClr val="bg1"/>
                </a:solidFill>
              </a:rPr>
              <a:t>Conference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on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Intelligent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Engineering</a:t>
            </a:r>
            <a:r>
              <a:rPr lang="hu-HU" sz="900" b="1" i="1" dirty="0">
                <a:solidFill>
                  <a:schemeClr val="bg1"/>
                </a:solidFill>
              </a:rPr>
              <a:t> Systems (INES), Nairobi, Kenya, 2023, pp. 291-296</a:t>
            </a:r>
          </a:p>
          <a:p>
            <a:endParaRPr lang="hu-HU" sz="900" b="1" i="1" dirty="0">
              <a:solidFill>
                <a:schemeClr val="bg1"/>
              </a:solidFill>
            </a:endParaRPr>
          </a:p>
          <a:p>
            <a:r>
              <a:rPr lang="hu-HU" sz="900" b="1" i="1" dirty="0">
                <a:solidFill>
                  <a:schemeClr val="bg1"/>
                </a:solidFill>
              </a:rPr>
              <a:t>L. </a:t>
            </a:r>
            <a:r>
              <a:rPr lang="hu-HU" sz="900" b="1" i="1" dirty="0" err="1">
                <a:solidFill>
                  <a:schemeClr val="bg1"/>
                </a:solidFill>
              </a:rPr>
              <a:t>Kisbenedek</a:t>
            </a:r>
            <a:r>
              <a:rPr lang="hu-HU" sz="900" b="1" i="1" u="sng" dirty="0">
                <a:solidFill>
                  <a:schemeClr val="bg1"/>
                </a:solidFill>
              </a:rPr>
              <a:t>, M. Puskás</a:t>
            </a:r>
            <a:r>
              <a:rPr lang="hu-HU" sz="900" b="1" i="1" dirty="0">
                <a:solidFill>
                  <a:schemeClr val="bg1"/>
                </a:solidFill>
              </a:rPr>
              <a:t>, L. Kovács, and D. A. Drexler. </a:t>
            </a:r>
            <a:r>
              <a:rPr lang="hu-HU" sz="900" b="1" i="1" dirty="0" err="1">
                <a:solidFill>
                  <a:schemeClr val="bg1"/>
                </a:solidFill>
              </a:rPr>
              <a:t>Clustering-based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parameter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estimation</a:t>
            </a:r>
            <a:r>
              <a:rPr lang="hu-HU" sz="900" b="1" i="1" dirty="0">
                <a:solidFill>
                  <a:schemeClr val="bg1"/>
                </a:solidFill>
              </a:rPr>
              <a:t> of a tumor </a:t>
            </a:r>
            <a:r>
              <a:rPr lang="hu-HU" sz="900" b="1" i="1" dirty="0" err="1">
                <a:solidFill>
                  <a:schemeClr val="bg1"/>
                </a:solidFill>
              </a:rPr>
              <a:t>model</a:t>
            </a:r>
            <a:r>
              <a:rPr lang="hu-HU" sz="900" b="1" i="1" dirty="0">
                <a:solidFill>
                  <a:schemeClr val="bg1"/>
                </a:solidFill>
              </a:rPr>
              <a:t>. In 2023 IEEE 21st </a:t>
            </a:r>
            <a:r>
              <a:rPr lang="hu-HU" sz="900" b="1" i="1" dirty="0" err="1">
                <a:solidFill>
                  <a:schemeClr val="bg1"/>
                </a:solidFill>
              </a:rPr>
              <a:t>Jubilee</a:t>
            </a:r>
            <a:r>
              <a:rPr lang="hu-HU" sz="900" b="1" i="1" dirty="0">
                <a:solidFill>
                  <a:schemeClr val="bg1"/>
                </a:solidFill>
              </a:rPr>
              <a:t> International </a:t>
            </a:r>
            <a:r>
              <a:rPr lang="hu-HU" sz="900" b="1" i="1" dirty="0" err="1">
                <a:solidFill>
                  <a:schemeClr val="bg1"/>
                </a:solidFill>
              </a:rPr>
              <a:t>Symposium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on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Intelligent</a:t>
            </a:r>
            <a:r>
              <a:rPr lang="hu-HU" sz="900" b="1" i="1" dirty="0">
                <a:solidFill>
                  <a:schemeClr val="bg1"/>
                </a:solidFill>
              </a:rPr>
              <a:t> Systems and </a:t>
            </a:r>
            <a:r>
              <a:rPr lang="hu-HU" sz="900" b="1" i="1" dirty="0" err="1">
                <a:solidFill>
                  <a:schemeClr val="bg1"/>
                </a:solidFill>
              </a:rPr>
              <a:t>Informatics</a:t>
            </a:r>
            <a:r>
              <a:rPr lang="hu-HU" sz="900" b="1" i="1" dirty="0">
                <a:solidFill>
                  <a:schemeClr val="bg1"/>
                </a:solidFill>
              </a:rPr>
              <a:t> (SISY), </a:t>
            </a:r>
            <a:r>
              <a:rPr lang="hu-HU" sz="900" b="1" i="1" dirty="0" err="1">
                <a:solidFill>
                  <a:schemeClr val="bg1"/>
                </a:solidFill>
              </a:rPr>
              <a:t>pages</a:t>
            </a:r>
            <a:r>
              <a:rPr lang="hu-HU" sz="900" b="1" i="1" dirty="0">
                <a:solidFill>
                  <a:schemeClr val="bg1"/>
                </a:solidFill>
              </a:rPr>
              <a:t> 43–48, 2023</a:t>
            </a:r>
          </a:p>
          <a:p>
            <a:endParaRPr lang="hu-HU" sz="900" b="1" i="1" dirty="0">
              <a:solidFill>
                <a:schemeClr val="bg1"/>
              </a:solidFill>
            </a:endParaRPr>
          </a:p>
          <a:p>
            <a:r>
              <a:rPr lang="hu-HU" sz="900" b="1" i="1" dirty="0">
                <a:solidFill>
                  <a:schemeClr val="bg1"/>
                </a:solidFill>
              </a:rPr>
              <a:t>M. F. </a:t>
            </a:r>
            <a:r>
              <a:rPr lang="hu-HU" sz="900" b="1" i="1" dirty="0" err="1">
                <a:solidFill>
                  <a:schemeClr val="bg1"/>
                </a:solidFill>
              </a:rPr>
              <a:t>Dömény</a:t>
            </a:r>
            <a:r>
              <a:rPr lang="hu-HU" sz="900" b="1" i="1" dirty="0">
                <a:solidFill>
                  <a:schemeClr val="bg1"/>
                </a:solidFill>
              </a:rPr>
              <a:t>, </a:t>
            </a:r>
            <a:r>
              <a:rPr lang="hu-HU" sz="900" b="1" i="1" u="sng" dirty="0">
                <a:solidFill>
                  <a:schemeClr val="bg1"/>
                </a:solidFill>
              </a:rPr>
              <a:t>M. Puskás</a:t>
            </a:r>
            <a:r>
              <a:rPr lang="hu-HU" sz="900" b="1" i="1" dirty="0">
                <a:solidFill>
                  <a:schemeClr val="bg1"/>
                </a:solidFill>
              </a:rPr>
              <a:t>, L. Kovács, and D. A. Drexler. </a:t>
            </a:r>
            <a:r>
              <a:rPr lang="hu-HU" sz="900" b="1" i="1" dirty="0" err="1">
                <a:solidFill>
                  <a:schemeClr val="bg1"/>
                </a:solidFill>
              </a:rPr>
              <a:t>Population-based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chemotherapy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optimization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using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genetic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algorithm</a:t>
            </a:r>
            <a:r>
              <a:rPr lang="hu-HU" sz="900" b="1" i="1" dirty="0">
                <a:solidFill>
                  <a:schemeClr val="bg1"/>
                </a:solidFill>
              </a:rPr>
              <a:t>. In 2023 IEEE 21st International </a:t>
            </a:r>
            <a:r>
              <a:rPr lang="hu-HU" sz="900" b="1" i="1" dirty="0" err="1">
                <a:solidFill>
                  <a:schemeClr val="bg1"/>
                </a:solidFill>
              </a:rPr>
              <a:t>Symposium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on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Intelligent</a:t>
            </a:r>
            <a:r>
              <a:rPr lang="hu-HU" sz="900" b="1" i="1" dirty="0">
                <a:solidFill>
                  <a:schemeClr val="bg1"/>
                </a:solidFill>
              </a:rPr>
              <a:t> Systems and </a:t>
            </a:r>
            <a:r>
              <a:rPr lang="hu-HU" sz="900" b="1" i="1" dirty="0" err="1">
                <a:solidFill>
                  <a:schemeClr val="bg1"/>
                </a:solidFill>
              </a:rPr>
              <a:t>Informatics</a:t>
            </a:r>
            <a:r>
              <a:rPr lang="hu-HU" sz="900" b="1" i="1" dirty="0">
                <a:solidFill>
                  <a:schemeClr val="bg1"/>
                </a:solidFill>
              </a:rPr>
              <a:t> (SISY), </a:t>
            </a:r>
            <a:r>
              <a:rPr lang="hu-HU" sz="900" b="1" i="1" dirty="0" err="1">
                <a:solidFill>
                  <a:schemeClr val="bg1"/>
                </a:solidFill>
              </a:rPr>
              <a:t>pages</a:t>
            </a:r>
            <a:r>
              <a:rPr lang="hu-HU" sz="900" b="1" i="1" dirty="0">
                <a:solidFill>
                  <a:schemeClr val="bg1"/>
                </a:solidFill>
              </a:rPr>
              <a:t> 23–28. IEEE, </a:t>
            </a:r>
            <a:r>
              <a:rPr lang="hu-HU" sz="900" b="1" i="1" dirty="0" err="1">
                <a:solidFill>
                  <a:schemeClr val="bg1"/>
                </a:solidFill>
              </a:rPr>
              <a:t>September</a:t>
            </a:r>
            <a:r>
              <a:rPr lang="hu-HU" sz="900" b="1" i="1" dirty="0">
                <a:solidFill>
                  <a:schemeClr val="bg1"/>
                </a:solidFill>
              </a:rPr>
              <a:t> 2023</a:t>
            </a:r>
          </a:p>
          <a:p>
            <a:endParaRPr lang="hu-HU" sz="900" b="1" i="1" dirty="0">
              <a:solidFill>
                <a:schemeClr val="bg1"/>
              </a:solidFill>
            </a:endParaRPr>
          </a:p>
          <a:p>
            <a:r>
              <a:rPr lang="hu-HU" sz="900" b="1" i="1" dirty="0">
                <a:solidFill>
                  <a:schemeClr val="bg1"/>
                </a:solidFill>
              </a:rPr>
              <a:t>T. D. Szűcs, </a:t>
            </a:r>
            <a:r>
              <a:rPr lang="hu-HU" sz="900" b="1" i="1" u="sng" dirty="0">
                <a:solidFill>
                  <a:schemeClr val="bg1"/>
                </a:solidFill>
              </a:rPr>
              <a:t>M. Puskás</a:t>
            </a:r>
            <a:r>
              <a:rPr lang="hu-HU" sz="900" b="1" i="1" dirty="0">
                <a:solidFill>
                  <a:schemeClr val="bg1"/>
                </a:solidFill>
              </a:rPr>
              <a:t>, D. A. Drexler, and L. Kovács. </a:t>
            </a:r>
            <a:r>
              <a:rPr lang="hu-HU" sz="900" b="1" i="1" dirty="0" err="1">
                <a:solidFill>
                  <a:schemeClr val="bg1"/>
                </a:solidFill>
              </a:rPr>
              <a:t>Model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predictive</a:t>
            </a:r>
            <a:r>
              <a:rPr lang="hu-HU" sz="900" b="1" i="1" dirty="0">
                <a:solidFill>
                  <a:schemeClr val="bg1"/>
                </a:solidFill>
              </a:rPr>
              <a:t> fuzzy </a:t>
            </a:r>
            <a:r>
              <a:rPr lang="hu-HU" sz="900" b="1" i="1" dirty="0" err="1">
                <a:solidFill>
                  <a:schemeClr val="bg1"/>
                </a:solidFill>
              </a:rPr>
              <a:t>control</a:t>
            </a:r>
            <a:r>
              <a:rPr lang="hu-HU" sz="900" b="1" i="1" dirty="0">
                <a:solidFill>
                  <a:schemeClr val="bg1"/>
                </a:solidFill>
              </a:rPr>
              <a:t> in </a:t>
            </a:r>
            <a:r>
              <a:rPr lang="hu-HU" sz="900" b="1" i="1" dirty="0" err="1">
                <a:solidFill>
                  <a:schemeClr val="bg1"/>
                </a:solidFill>
              </a:rPr>
              <a:t>chemotherapy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with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hessian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based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optimization</a:t>
            </a:r>
            <a:r>
              <a:rPr lang="hu-HU" sz="900" b="1" i="1" dirty="0">
                <a:solidFill>
                  <a:schemeClr val="bg1"/>
                </a:solidFill>
              </a:rPr>
              <a:t>. In 2024 IEEE 22nd World </a:t>
            </a:r>
            <a:r>
              <a:rPr lang="hu-HU" sz="900" b="1" i="1" dirty="0" err="1">
                <a:solidFill>
                  <a:schemeClr val="bg1"/>
                </a:solidFill>
              </a:rPr>
              <a:t>Symposium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on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Applied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Machine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Intelligence</a:t>
            </a:r>
            <a:r>
              <a:rPr lang="hu-HU" sz="900" b="1" i="1" dirty="0">
                <a:solidFill>
                  <a:schemeClr val="bg1"/>
                </a:solidFill>
              </a:rPr>
              <a:t> and </a:t>
            </a:r>
            <a:r>
              <a:rPr lang="hu-HU" sz="900" b="1" i="1" dirty="0" err="1">
                <a:solidFill>
                  <a:schemeClr val="bg1"/>
                </a:solidFill>
              </a:rPr>
              <a:t>Informatics</a:t>
            </a:r>
            <a:r>
              <a:rPr lang="hu-HU" sz="900" b="1" i="1" dirty="0">
                <a:solidFill>
                  <a:schemeClr val="bg1"/>
                </a:solidFill>
              </a:rPr>
              <a:t> (SAMI), </a:t>
            </a:r>
            <a:r>
              <a:rPr lang="hu-HU" sz="900" b="1" i="1" dirty="0" err="1">
                <a:solidFill>
                  <a:schemeClr val="bg1"/>
                </a:solidFill>
              </a:rPr>
              <a:t>pages</a:t>
            </a:r>
            <a:r>
              <a:rPr lang="hu-HU" sz="900" b="1" i="1" dirty="0">
                <a:solidFill>
                  <a:schemeClr val="bg1"/>
                </a:solidFill>
              </a:rPr>
              <a:t> 211–216, 2024</a:t>
            </a:r>
          </a:p>
          <a:p>
            <a:endParaRPr lang="hu-HU" sz="900" b="1" i="1" dirty="0">
              <a:solidFill>
                <a:schemeClr val="bg1"/>
              </a:solidFill>
            </a:endParaRPr>
          </a:p>
          <a:p>
            <a:r>
              <a:rPr lang="hu-HU" sz="900" b="1" i="1" dirty="0">
                <a:solidFill>
                  <a:schemeClr val="bg1"/>
                </a:solidFill>
              </a:rPr>
              <a:t>B. </a:t>
            </a:r>
            <a:r>
              <a:rPr lang="hu-HU" sz="900" b="1" i="1" dirty="0" err="1">
                <a:solidFill>
                  <a:schemeClr val="bg1"/>
                </a:solidFill>
              </a:rPr>
              <a:t>Gergics</a:t>
            </a:r>
            <a:r>
              <a:rPr lang="hu-HU" sz="900" b="1" i="1" u="sng" dirty="0">
                <a:solidFill>
                  <a:schemeClr val="bg1"/>
                </a:solidFill>
              </a:rPr>
              <a:t>, M. Puskás</a:t>
            </a:r>
            <a:r>
              <a:rPr lang="hu-HU" sz="900" b="1" i="1" dirty="0">
                <a:solidFill>
                  <a:schemeClr val="bg1"/>
                </a:solidFill>
              </a:rPr>
              <a:t>, L. </a:t>
            </a:r>
            <a:r>
              <a:rPr lang="hu-HU" sz="900" b="1" i="1" dirty="0" err="1">
                <a:solidFill>
                  <a:schemeClr val="bg1"/>
                </a:solidFill>
              </a:rPr>
              <a:t>Kisbenedek</a:t>
            </a:r>
            <a:r>
              <a:rPr lang="hu-HU" sz="900" b="1" i="1" dirty="0">
                <a:solidFill>
                  <a:schemeClr val="bg1"/>
                </a:solidFill>
              </a:rPr>
              <a:t>, M. </a:t>
            </a:r>
            <a:r>
              <a:rPr lang="hu-HU" sz="900" b="1" i="1" dirty="0" err="1">
                <a:solidFill>
                  <a:schemeClr val="bg1"/>
                </a:solidFill>
              </a:rPr>
              <a:t>Dömény</a:t>
            </a:r>
            <a:r>
              <a:rPr lang="hu-HU" sz="900" b="1" i="1" dirty="0">
                <a:solidFill>
                  <a:schemeClr val="bg1"/>
                </a:solidFill>
              </a:rPr>
              <a:t>, L. Kovács and D. A. Drexler, „</a:t>
            </a:r>
            <a:r>
              <a:rPr lang="en-US" sz="900" b="1" i="1" dirty="0">
                <a:solidFill>
                  <a:schemeClr val="bg1"/>
                </a:solidFill>
              </a:rPr>
              <a:t>Chemotherapy Optimization and Patient Model Parameter Estimation Based on Noisy Measurements</a:t>
            </a:r>
            <a:r>
              <a:rPr lang="hu-HU" sz="900" b="1" i="1" dirty="0">
                <a:solidFill>
                  <a:schemeClr val="bg1"/>
                </a:solidFill>
              </a:rPr>
              <a:t>”, </a:t>
            </a:r>
            <a:r>
              <a:rPr lang="hu-HU" sz="900" b="1" i="1" dirty="0" err="1">
                <a:solidFill>
                  <a:schemeClr val="bg1"/>
                </a:solidFill>
              </a:rPr>
              <a:t>Acta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Polytechnica</a:t>
            </a:r>
            <a:r>
              <a:rPr lang="hu-HU" sz="900" b="1" i="1" dirty="0">
                <a:solidFill>
                  <a:schemeClr val="bg1"/>
                </a:solidFill>
              </a:rPr>
              <a:t> Hungarica, </a:t>
            </a:r>
            <a:r>
              <a:rPr lang="hu-HU" sz="900" b="1" i="1" dirty="0" err="1">
                <a:solidFill>
                  <a:schemeClr val="bg1"/>
                </a:solidFill>
              </a:rPr>
              <a:t>Vol</a:t>
            </a:r>
            <a:r>
              <a:rPr lang="hu-HU" sz="900" b="1" i="1" dirty="0">
                <a:solidFill>
                  <a:schemeClr val="bg1"/>
                </a:solidFill>
              </a:rPr>
              <a:t>. 21, </a:t>
            </a:r>
            <a:r>
              <a:rPr lang="hu-HU" sz="900" b="1" i="1" dirty="0" err="1">
                <a:solidFill>
                  <a:schemeClr val="bg1"/>
                </a:solidFill>
              </a:rPr>
              <a:t>Issue</a:t>
            </a:r>
            <a:r>
              <a:rPr lang="hu-HU" sz="900" b="1" i="1" dirty="0">
                <a:solidFill>
                  <a:schemeClr val="bg1"/>
                </a:solidFill>
              </a:rPr>
              <a:t> 10, 475-494, 19 p, 2024</a:t>
            </a:r>
          </a:p>
          <a:p>
            <a:endParaRPr lang="hu-HU" sz="900" b="1" i="1" dirty="0">
              <a:solidFill>
                <a:schemeClr val="bg1"/>
              </a:solidFill>
            </a:endParaRPr>
          </a:p>
          <a:p>
            <a:r>
              <a:rPr lang="hu-HU" sz="900" b="1" i="1" dirty="0">
                <a:solidFill>
                  <a:schemeClr val="bg1"/>
                </a:solidFill>
              </a:rPr>
              <a:t>M.F. </a:t>
            </a:r>
            <a:r>
              <a:rPr lang="hu-HU" sz="900" b="1" i="1" dirty="0" err="1">
                <a:solidFill>
                  <a:schemeClr val="bg1"/>
                </a:solidFill>
              </a:rPr>
              <a:t>Dömény</a:t>
            </a:r>
            <a:r>
              <a:rPr lang="hu-HU" sz="900" b="1" i="1" u="sng" dirty="0">
                <a:solidFill>
                  <a:schemeClr val="bg1"/>
                </a:solidFill>
              </a:rPr>
              <a:t>, M. Puskás</a:t>
            </a:r>
            <a:r>
              <a:rPr lang="hu-HU" sz="900" b="1" i="1" dirty="0">
                <a:solidFill>
                  <a:schemeClr val="bg1"/>
                </a:solidFill>
              </a:rPr>
              <a:t>, L. Kovács, D. A. Drexler. A </a:t>
            </a:r>
            <a:r>
              <a:rPr lang="hu-HU" sz="900" b="1" i="1" dirty="0" err="1">
                <a:solidFill>
                  <a:schemeClr val="bg1"/>
                </a:solidFill>
              </a:rPr>
              <a:t>review</a:t>
            </a:r>
            <a:r>
              <a:rPr lang="hu-HU" sz="900" b="1" i="1" dirty="0">
                <a:solidFill>
                  <a:schemeClr val="bg1"/>
                </a:solidFill>
              </a:rPr>
              <a:t> of multi-</a:t>
            </a:r>
            <a:r>
              <a:rPr lang="hu-HU" sz="900" b="1" i="1" dirty="0" err="1">
                <a:solidFill>
                  <a:schemeClr val="bg1"/>
                </a:solidFill>
              </a:rPr>
              <a:t>objective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optimization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algorithms</a:t>
            </a:r>
            <a:r>
              <a:rPr lang="hu-HU" sz="900" b="1" i="1" dirty="0">
                <a:solidFill>
                  <a:schemeClr val="bg1"/>
                </a:solidFill>
              </a:rPr>
              <a:t> in </a:t>
            </a:r>
            <a:r>
              <a:rPr lang="hu-HU" sz="900" b="1" i="1" dirty="0" err="1">
                <a:solidFill>
                  <a:schemeClr val="bg1"/>
                </a:solidFill>
              </a:rPr>
              <a:t>the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field</a:t>
            </a:r>
            <a:r>
              <a:rPr lang="hu-HU" sz="900" b="1" i="1" dirty="0">
                <a:solidFill>
                  <a:schemeClr val="bg1"/>
                </a:solidFill>
              </a:rPr>
              <a:t> of </a:t>
            </a:r>
            <a:r>
              <a:rPr lang="hu-HU" sz="900" b="1" i="1" dirty="0" err="1">
                <a:solidFill>
                  <a:schemeClr val="bg1"/>
                </a:solidFill>
              </a:rPr>
              <a:t>chemotherapy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optimization</a:t>
            </a:r>
            <a:r>
              <a:rPr lang="hu-HU" sz="900" b="1" i="1" dirty="0">
                <a:solidFill>
                  <a:schemeClr val="bg1"/>
                </a:solidFill>
              </a:rPr>
              <a:t>. In IEEE 18th International </a:t>
            </a:r>
            <a:r>
              <a:rPr lang="hu-HU" sz="900" b="1" i="1" dirty="0" err="1">
                <a:solidFill>
                  <a:schemeClr val="bg1"/>
                </a:solidFill>
              </a:rPr>
              <a:t>Symposium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on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Applied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Computational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Intelligence</a:t>
            </a:r>
            <a:r>
              <a:rPr lang="hu-HU" sz="900" b="1" i="1" dirty="0">
                <a:solidFill>
                  <a:schemeClr val="bg1"/>
                </a:solidFill>
              </a:rPr>
              <a:t> and </a:t>
            </a:r>
            <a:r>
              <a:rPr lang="hu-HU" sz="900" b="1" i="1" dirty="0" err="1">
                <a:solidFill>
                  <a:schemeClr val="bg1"/>
                </a:solidFill>
              </a:rPr>
              <a:t>Informatics</a:t>
            </a:r>
            <a:r>
              <a:rPr lang="hu-HU" sz="900" b="1" i="1" dirty="0">
                <a:solidFill>
                  <a:schemeClr val="bg1"/>
                </a:solidFill>
              </a:rPr>
              <a:t> (SACI 2024), Megjelenés alatt</a:t>
            </a:r>
          </a:p>
          <a:p>
            <a:endParaRPr lang="hu-HU" sz="900" b="1" i="1" dirty="0">
              <a:solidFill>
                <a:schemeClr val="bg1"/>
              </a:solidFill>
            </a:endParaRPr>
          </a:p>
          <a:p>
            <a:r>
              <a:rPr lang="hu-HU" sz="900" b="1" i="1" dirty="0">
                <a:solidFill>
                  <a:schemeClr val="bg1"/>
                </a:solidFill>
              </a:rPr>
              <a:t>L. </a:t>
            </a:r>
            <a:r>
              <a:rPr lang="hu-HU" sz="900" b="1" i="1" dirty="0" err="1">
                <a:solidFill>
                  <a:schemeClr val="bg1"/>
                </a:solidFill>
              </a:rPr>
              <a:t>Kisbenedek</a:t>
            </a:r>
            <a:r>
              <a:rPr lang="hu-HU" sz="900" b="1" i="1" dirty="0">
                <a:solidFill>
                  <a:schemeClr val="bg1"/>
                </a:solidFill>
              </a:rPr>
              <a:t>, </a:t>
            </a:r>
            <a:r>
              <a:rPr lang="hu-HU" sz="900" b="1" i="1" u="sng" dirty="0">
                <a:solidFill>
                  <a:schemeClr val="bg1"/>
                </a:solidFill>
              </a:rPr>
              <a:t>M. Puskás</a:t>
            </a:r>
            <a:r>
              <a:rPr lang="hu-HU" sz="900" b="1" i="1" dirty="0">
                <a:solidFill>
                  <a:schemeClr val="bg1"/>
                </a:solidFill>
              </a:rPr>
              <a:t>, L. Kovács, D. A. Drexler. </a:t>
            </a:r>
            <a:r>
              <a:rPr lang="hu-HU" sz="900" b="1" i="1" dirty="0" err="1">
                <a:solidFill>
                  <a:schemeClr val="bg1"/>
                </a:solidFill>
              </a:rPr>
              <a:t>Noise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reduction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with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wavelet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transform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for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clustering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time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series</a:t>
            </a:r>
            <a:r>
              <a:rPr lang="hu-HU" sz="900" b="1" i="1" dirty="0">
                <a:solidFill>
                  <a:schemeClr val="bg1"/>
                </a:solidFill>
              </a:rPr>
              <a:t> of tumor </a:t>
            </a:r>
            <a:r>
              <a:rPr lang="hu-HU" sz="900" b="1" i="1" dirty="0" err="1">
                <a:solidFill>
                  <a:schemeClr val="bg1"/>
                </a:solidFill>
              </a:rPr>
              <a:t>volumes</a:t>
            </a:r>
            <a:r>
              <a:rPr lang="hu-HU" sz="900" b="1" i="1" dirty="0">
                <a:solidFill>
                  <a:schemeClr val="bg1"/>
                </a:solidFill>
              </a:rPr>
              <a:t>. In IEEE 18th International </a:t>
            </a:r>
            <a:r>
              <a:rPr lang="hu-HU" sz="900" b="1" i="1" dirty="0" err="1">
                <a:solidFill>
                  <a:schemeClr val="bg1"/>
                </a:solidFill>
              </a:rPr>
              <a:t>Symposium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on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Applied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Computational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Intelligence</a:t>
            </a:r>
            <a:r>
              <a:rPr lang="hu-HU" sz="900" b="1" i="1" dirty="0">
                <a:solidFill>
                  <a:schemeClr val="bg1"/>
                </a:solidFill>
              </a:rPr>
              <a:t> and </a:t>
            </a:r>
            <a:r>
              <a:rPr lang="hu-HU" sz="900" b="1" i="1" dirty="0" err="1">
                <a:solidFill>
                  <a:schemeClr val="bg1"/>
                </a:solidFill>
              </a:rPr>
              <a:t>Informatics</a:t>
            </a:r>
            <a:r>
              <a:rPr lang="hu-HU" sz="900" b="1" i="1" dirty="0">
                <a:solidFill>
                  <a:schemeClr val="bg1"/>
                </a:solidFill>
              </a:rPr>
              <a:t> (SACI 2024)., Megjelenés alatt</a:t>
            </a:r>
          </a:p>
          <a:p>
            <a:endParaRPr lang="hu-HU" sz="900" b="1" i="1" dirty="0">
              <a:solidFill>
                <a:schemeClr val="bg1"/>
              </a:solidFill>
            </a:endParaRPr>
          </a:p>
          <a:p>
            <a:r>
              <a:rPr lang="hu-HU" sz="900" b="1" i="1" dirty="0">
                <a:solidFill>
                  <a:schemeClr val="bg1"/>
                </a:solidFill>
              </a:rPr>
              <a:t>M. F. </a:t>
            </a:r>
            <a:r>
              <a:rPr lang="hu-HU" sz="900" b="1" i="1" dirty="0" err="1">
                <a:solidFill>
                  <a:schemeClr val="bg1"/>
                </a:solidFill>
              </a:rPr>
              <a:t>Dömény</a:t>
            </a:r>
            <a:r>
              <a:rPr lang="hu-HU" sz="900" b="1" i="1" u="sng" dirty="0">
                <a:solidFill>
                  <a:schemeClr val="bg1"/>
                </a:solidFill>
              </a:rPr>
              <a:t>, M. Puskás</a:t>
            </a:r>
            <a:r>
              <a:rPr lang="hu-HU" sz="900" b="1" i="1" dirty="0">
                <a:solidFill>
                  <a:schemeClr val="bg1"/>
                </a:solidFill>
              </a:rPr>
              <a:t>, L. Kovács, M. T. </a:t>
            </a:r>
            <a:r>
              <a:rPr lang="hu-HU" sz="900" b="1" i="1" dirty="0" err="1">
                <a:solidFill>
                  <a:schemeClr val="bg1"/>
                </a:solidFill>
              </a:rPr>
              <a:t>Thoa</a:t>
            </a:r>
            <a:r>
              <a:rPr lang="hu-HU" sz="900" b="1" i="1" dirty="0">
                <a:solidFill>
                  <a:schemeClr val="bg1"/>
                </a:solidFill>
              </a:rPr>
              <a:t>, D. A. Drexler, </a:t>
            </a:r>
            <a:r>
              <a:rPr lang="hu-HU" sz="900" b="1" i="1" dirty="0" err="1">
                <a:solidFill>
                  <a:schemeClr val="bg1"/>
                </a:solidFill>
              </a:rPr>
              <a:t>Detecting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critical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supervision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intervals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during</a:t>
            </a:r>
            <a:r>
              <a:rPr lang="hu-HU" sz="900" b="1" i="1" dirty="0">
                <a:solidFill>
                  <a:schemeClr val="bg1"/>
                </a:solidFill>
              </a:rPr>
              <a:t> in </a:t>
            </a:r>
            <a:r>
              <a:rPr lang="hu-HU" sz="900" b="1" i="1" dirty="0" err="1">
                <a:solidFill>
                  <a:schemeClr val="bg1"/>
                </a:solidFill>
              </a:rPr>
              <a:t>silico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chemotherapy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treatments</a:t>
            </a:r>
            <a:r>
              <a:rPr lang="hu-HU" sz="900" b="1" i="1" dirty="0">
                <a:solidFill>
                  <a:schemeClr val="bg1"/>
                </a:solidFill>
              </a:rPr>
              <a:t>, </a:t>
            </a:r>
            <a:r>
              <a:rPr lang="hu-HU" sz="900" b="1" i="1" dirty="0" err="1">
                <a:solidFill>
                  <a:schemeClr val="bg1"/>
                </a:solidFill>
              </a:rPr>
              <a:t>Acta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Polytechnica</a:t>
            </a:r>
            <a:r>
              <a:rPr lang="hu-HU" sz="900" b="1" i="1" dirty="0">
                <a:solidFill>
                  <a:schemeClr val="bg1"/>
                </a:solidFill>
              </a:rPr>
              <a:t> Hungarica, 2024, Megjelenés alatt</a:t>
            </a:r>
          </a:p>
          <a:p>
            <a:endParaRPr lang="hu-HU" sz="900" b="1" i="1" dirty="0">
              <a:solidFill>
                <a:schemeClr val="bg1"/>
              </a:solidFill>
            </a:endParaRPr>
          </a:p>
          <a:p>
            <a:r>
              <a:rPr lang="hu-HU" sz="900" b="1" i="1" dirty="0">
                <a:solidFill>
                  <a:schemeClr val="bg1"/>
                </a:solidFill>
              </a:rPr>
              <a:t>D. A. Drexler, M.F. </a:t>
            </a:r>
            <a:r>
              <a:rPr lang="hu-HU" sz="900" b="1" i="1" dirty="0" err="1">
                <a:solidFill>
                  <a:schemeClr val="bg1"/>
                </a:solidFill>
              </a:rPr>
              <a:t>Dömény</a:t>
            </a:r>
            <a:r>
              <a:rPr lang="hu-HU" sz="900" b="1" i="1" dirty="0">
                <a:solidFill>
                  <a:schemeClr val="bg1"/>
                </a:solidFill>
              </a:rPr>
              <a:t>, T. Ferenci, B. </a:t>
            </a:r>
            <a:r>
              <a:rPr lang="hu-HU" sz="900" b="1" i="1" dirty="0" err="1">
                <a:solidFill>
                  <a:schemeClr val="bg1"/>
                </a:solidFill>
              </a:rPr>
              <a:t>Gergics</a:t>
            </a:r>
            <a:r>
              <a:rPr lang="hu-HU" sz="900" b="1" i="1" dirty="0">
                <a:solidFill>
                  <a:schemeClr val="bg1"/>
                </a:solidFill>
              </a:rPr>
              <a:t>, L. </a:t>
            </a:r>
            <a:r>
              <a:rPr lang="hu-HU" sz="900" b="1" i="1" dirty="0" err="1">
                <a:solidFill>
                  <a:schemeClr val="bg1"/>
                </a:solidFill>
              </a:rPr>
              <a:t>Kisbenedek</a:t>
            </a:r>
            <a:r>
              <a:rPr lang="hu-HU" sz="900" b="1" i="1" dirty="0">
                <a:solidFill>
                  <a:schemeClr val="bg1"/>
                </a:solidFill>
              </a:rPr>
              <a:t>, </a:t>
            </a:r>
            <a:r>
              <a:rPr lang="hu-HU" sz="900" b="1" i="1" u="sng" dirty="0">
                <a:solidFill>
                  <a:schemeClr val="bg1"/>
                </a:solidFill>
              </a:rPr>
              <a:t>M. Puskás</a:t>
            </a:r>
            <a:r>
              <a:rPr lang="hu-HU" sz="900" b="1" i="1" dirty="0">
                <a:solidFill>
                  <a:schemeClr val="bg1"/>
                </a:solidFill>
              </a:rPr>
              <a:t>, T. D. Szűcs, L. Kovács, “</a:t>
            </a:r>
            <a:r>
              <a:rPr lang="hu-HU" sz="900" b="1" i="1" dirty="0" err="1">
                <a:solidFill>
                  <a:schemeClr val="bg1"/>
                </a:solidFill>
              </a:rPr>
              <a:t>Recent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Advances</a:t>
            </a:r>
            <a:r>
              <a:rPr lang="hu-HU" sz="900" b="1" i="1" dirty="0">
                <a:solidFill>
                  <a:schemeClr val="bg1"/>
                </a:solidFill>
              </a:rPr>
              <a:t> in </a:t>
            </a:r>
            <a:r>
              <a:rPr lang="hu-HU" sz="900" b="1" i="1" dirty="0" err="1">
                <a:solidFill>
                  <a:schemeClr val="bg1"/>
                </a:solidFill>
              </a:rPr>
              <a:t>Intelligent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hu-HU" sz="900" b="1" i="1" dirty="0" err="1">
                <a:solidFill>
                  <a:schemeClr val="bg1"/>
                </a:solidFill>
              </a:rPr>
              <a:t>Engineering</a:t>
            </a:r>
            <a:r>
              <a:rPr lang="hu-HU" sz="900" b="1" i="1" dirty="0">
                <a:solidFill>
                  <a:schemeClr val="bg1"/>
                </a:solidFill>
              </a:rPr>
              <a:t>,” Springer, 2024, Megjelenés alatt</a:t>
            </a:r>
          </a:p>
          <a:p>
            <a:endParaRPr lang="hu-HU" sz="900" b="1" i="1" dirty="0">
              <a:solidFill>
                <a:schemeClr val="bg1"/>
              </a:solidFill>
            </a:endParaRPr>
          </a:p>
          <a:p>
            <a:r>
              <a:rPr lang="hu-HU" sz="900" b="1" i="1" dirty="0">
                <a:solidFill>
                  <a:schemeClr val="bg1"/>
                </a:solidFill>
              </a:rPr>
              <a:t>D. A. Drexler, B. </a:t>
            </a:r>
            <a:r>
              <a:rPr lang="hu-HU" sz="900" b="1" i="1" dirty="0" err="1">
                <a:solidFill>
                  <a:schemeClr val="bg1"/>
                </a:solidFill>
              </a:rPr>
              <a:t>Gergics</a:t>
            </a:r>
            <a:r>
              <a:rPr lang="hu-HU" sz="900" b="1" i="1" dirty="0">
                <a:solidFill>
                  <a:schemeClr val="bg1"/>
                </a:solidFill>
              </a:rPr>
              <a:t>, </a:t>
            </a:r>
            <a:r>
              <a:rPr lang="hu-HU" sz="900" b="1" i="1" u="sng" dirty="0">
                <a:solidFill>
                  <a:schemeClr val="bg1"/>
                </a:solidFill>
              </a:rPr>
              <a:t>M. Puskás</a:t>
            </a:r>
            <a:r>
              <a:rPr lang="hu-HU" sz="900" b="1" i="1" dirty="0">
                <a:solidFill>
                  <a:schemeClr val="bg1"/>
                </a:solidFill>
              </a:rPr>
              <a:t>, T. P. </a:t>
            </a:r>
            <a:r>
              <a:rPr lang="hu-HU" sz="900" b="1" i="1" dirty="0" err="1">
                <a:solidFill>
                  <a:schemeClr val="bg1"/>
                </a:solidFill>
              </a:rPr>
              <a:t>Haidegger</a:t>
            </a:r>
            <a:r>
              <a:rPr lang="hu-HU" sz="900" b="1" i="1" dirty="0">
                <a:solidFill>
                  <a:schemeClr val="bg1"/>
                </a:solidFill>
              </a:rPr>
              <a:t>, L. A. </a:t>
            </a:r>
            <a:r>
              <a:rPr lang="hu-HU" sz="900" b="1" i="1" dirty="0" err="1">
                <a:solidFill>
                  <a:schemeClr val="bg1"/>
                </a:solidFill>
              </a:rPr>
              <a:t>Kov</a:t>
            </a:r>
            <a:r>
              <a:rPr lang="hu-HU" sz="900" b="1" i="1" dirty="0">
                <a:solidFill>
                  <a:schemeClr val="bg1"/>
                </a:solidFill>
              </a:rPr>
              <a:t> ́</a:t>
            </a:r>
            <a:r>
              <a:rPr lang="hu-HU" sz="900" b="1" i="1" dirty="0" err="1">
                <a:solidFill>
                  <a:schemeClr val="bg1"/>
                </a:solidFill>
              </a:rPr>
              <a:t>acs</a:t>
            </a:r>
            <a:r>
              <a:rPr lang="hu-HU" sz="900" b="1" i="1" dirty="0">
                <a:solidFill>
                  <a:schemeClr val="bg1"/>
                </a:solidFill>
              </a:rPr>
              <a:t>, „</a:t>
            </a:r>
            <a:r>
              <a:rPr lang="en-US" sz="900" b="1" i="1" dirty="0">
                <a:solidFill>
                  <a:schemeClr val="bg1"/>
                </a:solidFill>
              </a:rPr>
              <a:t>Personalized therapy using drug delivery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en-US" sz="900" b="1" i="1" dirty="0">
                <a:solidFill>
                  <a:schemeClr val="bg1"/>
                </a:solidFill>
              </a:rPr>
              <a:t>devices</a:t>
            </a:r>
            <a:r>
              <a:rPr lang="hu-HU" sz="900" b="1" i="1" dirty="0">
                <a:solidFill>
                  <a:schemeClr val="bg1"/>
                </a:solidFill>
              </a:rPr>
              <a:t>” , </a:t>
            </a:r>
            <a:r>
              <a:rPr lang="en-US" sz="900" b="1" i="1" dirty="0">
                <a:solidFill>
                  <a:schemeClr val="bg1"/>
                </a:solidFill>
              </a:rPr>
              <a:t>Biological and Medical Systems - 12</a:t>
            </a:r>
            <a:r>
              <a:rPr lang="en-US" sz="900" b="1" i="1" baseline="30000" dirty="0">
                <a:solidFill>
                  <a:schemeClr val="bg1"/>
                </a:solidFill>
              </a:rPr>
              <a:t>th</a:t>
            </a:r>
            <a:r>
              <a:rPr lang="hu-HU" sz="900" b="1" i="1" dirty="0">
                <a:solidFill>
                  <a:schemeClr val="bg1"/>
                </a:solidFill>
              </a:rPr>
              <a:t> IFAC</a:t>
            </a:r>
            <a:r>
              <a:rPr lang="en-US" sz="900" b="1" i="1" dirty="0">
                <a:solidFill>
                  <a:schemeClr val="bg1"/>
                </a:solidFill>
              </a:rPr>
              <a:t> BMS 202</a:t>
            </a:r>
            <a:r>
              <a:rPr lang="hu-HU" sz="900" b="1" i="1" dirty="0">
                <a:solidFill>
                  <a:schemeClr val="bg1"/>
                </a:solidFill>
              </a:rPr>
              <a:t>4, </a:t>
            </a:r>
            <a:r>
              <a:rPr lang="hu-HU" sz="900" b="1" i="1" dirty="0" err="1">
                <a:solidFill>
                  <a:schemeClr val="bg1"/>
                </a:solidFill>
              </a:rPr>
              <a:t>Germany</a:t>
            </a:r>
            <a:r>
              <a:rPr lang="hu-HU" sz="900" b="1" i="1" dirty="0">
                <a:solidFill>
                  <a:schemeClr val="bg1"/>
                </a:solidFill>
              </a:rPr>
              <a:t>, </a:t>
            </a:r>
            <a:r>
              <a:rPr lang="hu-HU" sz="900" b="1" i="1" dirty="0" err="1">
                <a:solidFill>
                  <a:schemeClr val="bg1"/>
                </a:solidFill>
              </a:rPr>
              <a:t>Villingen-Schwenningen</a:t>
            </a:r>
            <a:r>
              <a:rPr lang="hu-HU" sz="900" b="1" i="1" dirty="0">
                <a:solidFill>
                  <a:schemeClr val="bg1"/>
                </a:solidFill>
              </a:rPr>
              <a:t>, 2024. Elfogadva</a:t>
            </a:r>
          </a:p>
          <a:p>
            <a:endParaRPr lang="hu-HU" sz="900" b="1" i="1" dirty="0">
              <a:solidFill>
                <a:schemeClr val="bg1"/>
              </a:solidFill>
            </a:endParaRPr>
          </a:p>
          <a:p>
            <a:r>
              <a:rPr lang="hu-HU" sz="900" b="1" i="1" u="sng" dirty="0">
                <a:solidFill>
                  <a:schemeClr val="bg1"/>
                </a:solidFill>
              </a:rPr>
              <a:t>M. </a:t>
            </a:r>
            <a:r>
              <a:rPr lang="hu-HU" sz="900" b="1" i="1" u="sng" dirty="0" err="1">
                <a:solidFill>
                  <a:schemeClr val="bg1"/>
                </a:solidFill>
              </a:rPr>
              <a:t>Puskas</a:t>
            </a:r>
            <a:r>
              <a:rPr lang="hu-HU" sz="900" b="1" i="1" u="sng" dirty="0">
                <a:solidFill>
                  <a:schemeClr val="bg1"/>
                </a:solidFill>
              </a:rPr>
              <a:t>,  </a:t>
            </a:r>
            <a:r>
              <a:rPr lang="hu-HU" sz="900" b="1" i="1" dirty="0">
                <a:solidFill>
                  <a:schemeClr val="bg1"/>
                </a:solidFill>
              </a:rPr>
              <a:t>B. </a:t>
            </a:r>
            <a:r>
              <a:rPr lang="hu-HU" sz="900" b="1" i="1" dirty="0" err="1">
                <a:solidFill>
                  <a:schemeClr val="bg1"/>
                </a:solidFill>
              </a:rPr>
              <a:t>Gergics</a:t>
            </a:r>
            <a:r>
              <a:rPr lang="hu-HU" sz="900" b="1" i="1" dirty="0">
                <a:solidFill>
                  <a:schemeClr val="bg1"/>
                </a:solidFill>
              </a:rPr>
              <a:t>, L. Kovács, D. A. Drexler, </a:t>
            </a:r>
            <a:r>
              <a:rPr lang="en-US" sz="900" b="1" i="1" dirty="0">
                <a:solidFill>
                  <a:schemeClr val="bg1"/>
                </a:solidFill>
              </a:rPr>
              <a:t>Tumor volume measurements in animal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en-US" sz="900" b="1" i="1" dirty="0">
                <a:solidFill>
                  <a:schemeClr val="bg1"/>
                </a:solidFill>
              </a:rPr>
              <a:t>experiments: current approaches and their</a:t>
            </a:r>
            <a:r>
              <a:rPr lang="hu-HU" sz="900" b="1" i="1" dirty="0">
                <a:solidFill>
                  <a:schemeClr val="bg1"/>
                </a:solidFill>
              </a:rPr>
              <a:t> </a:t>
            </a:r>
            <a:r>
              <a:rPr lang="en-US" sz="900" b="1" i="1" dirty="0">
                <a:solidFill>
                  <a:schemeClr val="bg1"/>
                </a:solidFill>
              </a:rPr>
              <a:t>limitations</a:t>
            </a:r>
            <a:r>
              <a:rPr lang="hu-HU" sz="900" b="1" i="1" dirty="0">
                <a:solidFill>
                  <a:schemeClr val="bg1"/>
                </a:solidFill>
              </a:rPr>
              <a:t>, </a:t>
            </a:r>
            <a:r>
              <a:rPr lang="en-US" sz="900" b="1" i="1" dirty="0">
                <a:solidFill>
                  <a:schemeClr val="bg1"/>
                </a:solidFill>
              </a:rPr>
              <a:t>19th International Conference on Dependability of Computer Systems</a:t>
            </a:r>
            <a:r>
              <a:rPr lang="hu-HU" sz="900" b="1" i="1" dirty="0">
                <a:solidFill>
                  <a:schemeClr val="bg1"/>
                </a:solidFill>
              </a:rPr>
              <a:t> (</a:t>
            </a:r>
            <a:r>
              <a:rPr lang="hu-HU" sz="900" b="1" i="1" dirty="0" err="1">
                <a:solidFill>
                  <a:schemeClr val="bg1"/>
                </a:solidFill>
              </a:rPr>
              <a:t>DepCos</a:t>
            </a:r>
            <a:r>
              <a:rPr lang="hu-HU" sz="900" b="1" i="1" dirty="0">
                <a:solidFill>
                  <a:schemeClr val="bg1"/>
                </a:solidFill>
              </a:rPr>
              <a:t> 2024), Poland, </a:t>
            </a:r>
            <a:r>
              <a:rPr lang="hu-HU" sz="900" b="1" i="1" dirty="0" err="1">
                <a:solidFill>
                  <a:schemeClr val="bg1"/>
                </a:solidFill>
              </a:rPr>
              <a:t>Brunów</a:t>
            </a:r>
            <a:r>
              <a:rPr lang="hu-HU" sz="900" b="1" i="1" dirty="0">
                <a:solidFill>
                  <a:schemeClr val="bg1"/>
                </a:solidFill>
              </a:rPr>
              <a:t>, Elfogadva</a:t>
            </a:r>
          </a:p>
          <a:p>
            <a:endParaRPr lang="hu-HU" sz="900" b="1" i="1" dirty="0">
              <a:solidFill>
                <a:schemeClr val="bg1"/>
              </a:solidFill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5488CFF6-0AAE-F68D-9640-2BAFFAFC9524}"/>
              </a:ext>
            </a:extLst>
          </p:cNvPr>
          <p:cNvSpPr txBox="1"/>
          <p:nvPr/>
        </p:nvSpPr>
        <p:spPr>
          <a:xfrm>
            <a:off x="1177266" y="4450305"/>
            <a:ext cx="37812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12 db publikáció, ebből 3 db folyóirat és 1 db könyvfejezet.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2 db TDK helyezett konzultált hallgató.</a:t>
            </a:r>
          </a:p>
        </p:txBody>
      </p:sp>
      <p:sp>
        <p:nvSpPr>
          <p:cNvPr id="19" name="Cím 1">
            <a:extLst>
              <a:ext uri="{FF2B5EF4-FFF2-40B4-BE49-F238E27FC236}">
                <a16:creationId xmlns:a16="http://schemas.microsoft.com/office/drawing/2014/main" id="{575C6547-CF7B-944C-919B-E7CB96E1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423" y="1413999"/>
            <a:ext cx="2888496" cy="790721"/>
          </a:xfrm>
        </p:spPr>
        <p:txBody>
          <a:bodyPr>
            <a:normAutofit/>
          </a:bodyPr>
          <a:lstStyle/>
          <a:p>
            <a:pPr algn="ctr"/>
            <a:r>
              <a:rPr lang="hu-HU" sz="2400" u="sng" dirty="0"/>
              <a:t>Összefoglalás</a:t>
            </a: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DA8F26A3-C181-0E65-9E3A-6D3C54C6F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144" y="2132145"/>
            <a:ext cx="5045056" cy="1926537"/>
          </a:xfrm>
          <a:prstGeom prst="rect">
            <a:avLst/>
          </a:prstGeom>
        </p:spPr>
      </p:pic>
      <p:pic>
        <p:nvPicPr>
          <p:cNvPr id="26" name="ossze">
            <a:hlinkClick r:id="" action="ppaction://media"/>
            <a:extLst>
              <a:ext uri="{FF2B5EF4-FFF2-40B4-BE49-F238E27FC236}">
                <a16:creationId xmlns:a16="http://schemas.microsoft.com/office/drawing/2014/main" id="{A353F01A-F851-583D-DE68-CF09A0066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20515" y="373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0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58"/>
    </mc:Choice>
    <mc:Fallback>
      <p:transition spd="slow" advTm="40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2416969"/>
            <a:ext cx="11212830" cy="1012031"/>
          </a:xfrm>
        </p:spPr>
        <p:txBody>
          <a:bodyPr/>
          <a:lstStyle/>
          <a:p>
            <a:pPr algn="ctr"/>
            <a:r>
              <a:rPr lang="hu-HU" b="1" dirty="0"/>
              <a:t>KÖSZÖNÖM A FIGYELMET!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oszi">
            <a:hlinkClick r:id="" action="ppaction://media"/>
            <a:extLst>
              <a:ext uri="{FF2B5EF4-FFF2-40B4-BE49-F238E27FC236}">
                <a16:creationId xmlns:a16="http://schemas.microsoft.com/office/drawing/2014/main" id="{14FF95AE-C4F0-1EC0-C000-AF75AE603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39021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7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5"/>
    </mc:Choice>
    <mc:Fallback>
      <p:transition spd="slow" advTm="2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9F35EBF0-0375-C27C-A030-D4DD5FB06140}"/>
              </a:ext>
            </a:extLst>
          </p:cNvPr>
          <p:cNvSpPr txBox="1">
            <a:spLocks/>
          </p:cNvSpPr>
          <p:nvPr/>
        </p:nvSpPr>
        <p:spPr>
          <a:xfrm>
            <a:off x="4910981" y="260830"/>
            <a:ext cx="2370038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u="sng" dirty="0"/>
              <a:t>Bevezetés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0BCF2618-E832-3823-E52B-95335136E7C5}"/>
              </a:ext>
            </a:extLst>
          </p:cNvPr>
          <p:cNvSpPr txBox="1">
            <a:spLocks/>
          </p:cNvSpPr>
          <p:nvPr/>
        </p:nvSpPr>
        <p:spPr>
          <a:xfrm>
            <a:off x="3936375" y="1527792"/>
            <a:ext cx="5272087" cy="7291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>
                <a:solidFill>
                  <a:schemeClr val="bg1"/>
                </a:solidFill>
              </a:rPr>
              <a:t>Átlagra megtervezett kemoterápiás protokollok.</a:t>
            </a:r>
          </a:p>
          <a:p>
            <a:r>
              <a:rPr lang="hu-HU" sz="1600">
                <a:solidFill>
                  <a:schemeClr val="bg1"/>
                </a:solidFill>
              </a:rPr>
              <a:t>Magas dózisok alkalmazása.</a:t>
            </a:r>
          </a:p>
          <a:p>
            <a:endParaRPr lang="hu-HU">
              <a:solidFill>
                <a:schemeClr val="bg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9C66A17-C7D3-7B59-F88E-6CD48861D2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19" t="9167" r="57611" b="3611"/>
          <a:stretch/>
        </p:blipFill>
        <p:spPr>
          <a:xfrm>
            <a:off x="285083" y="1419429"/>
            <a:ext cx="1780583" cy="2449083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0022ADAD-C98D-DD47-2C71-90168BFB0832}"/>
              </a:ext>
            </a:extLst>
          </p:cNvPr>
          <p:cNvSpPr/>
          <p:nvPr/>
        </p:nvSpPr>
        <p:spPr>
          <a:xfrm>
            <a:off x="1981687" y="1414085"/>
            <a:ext cx="1860752" cy="24490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6BF2F0A-4235-07E9-83B1-60E2A7443A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768" t="39596" r="5990" b="18434"/>
          <a:stretch/>
        </p:blipFill>
        <p:spPr>
          <a:xfrm>
            <a:off x="2076997" y="2292760"/>
            <a:ext cx="1670131" cy="911802"/>
          </a:xfrm>
          <a:prstGeom prst="rect">
            <a:avLst/>
          </a:prstGeom>
        </p:spPr>
      </p:pic>
      <p:sp>
        <p:nvSpPr>
          <p:cNvPr id="10" name="Szöveg helye 2">
            <a:extLst>
              <a:ext uri="{FF2B5EF4-FFF2-40B4-BE49-F238E27FC236}">
                <a16:creationId xmlns:a16="http://schemas.microsoft.com/office/drawing/2014/main" id="{F5B1C33B-8B6F-78F5-23A8-997F42DCE8BC}"/>
              </a:ext>
            </a:extLst>
          </p:cNvPr>
          <p:cNvSpPr txBox="1">
            <a:spLocks/>
          </p:cNvSpPr>
          <p:nvPr/>
        </p:nvSpPr>
        <p:spPr>
          <a:xfrm>
            <a:off x="3853770" y="2398386"/>
            <a:ext cx="6948521" cy="7291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400" b="1" cap="small" dirty="0">
                <a:solidFill>
                  <a:schemeClr val="bg1"/>
                </a:solidFill>
              </a:rPr>
              <a:t>NEM VESZIK FIGYELEMBE A PÁCIENSEK EGYEDI SAJÁTOSSÁGAIT.</a:t>
            </a:r>
          </a:p>
        </p:txBody>
      </p:sp>
      <p:sp>
        <p:nvSpPr>
          <p:cNvPr id="11" name="Szöveg helye 2">
            <a:extLst>
              <a:ext uri="{FF2B5EF4-FFF2-40B4-BE49-F238E27FC236}">
                <a16:creationId xmlns:a16="http://schemas.microsoft.com/office/drawing/2014/main" id="{856DBC70-4E2D-1AA2-7955-DB31DBF0FCE3}"/>
              </a:ext>
            </a:extLst>
          </p:cNvPr>
          <p:cNvSpPr txBox="1">
            <a:spLocks/>
          </p:cNvSpPr>
          <p:nvPr/>
        </p:nvSpPr>
        <p:spPr>
          <a:xfrm>
            <a:off x="3937811" y="2815854"/>
            <a:ext cx="5272087" cy="7291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chemeClr val="bg1"/>
                </a:solidFill>
              </a:rPr>
              <a:t>Súlyos mellékhatások.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chemeClr val="bg1"/>
                </a:solidFill>
              </a:rPr>
              <a:t>Rezisztencia kialakulása.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293DD06E-8BFD-4992-0267-E2FE44096F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95" t="2252" r="5195" b="41250"/>
          <a:stretch/>
        </p:blipFill>
        <p:spPr>
          <a:xfrm>
            <a:off x="7292593" y="2815854"/>
            <a:ext cx="4733503" cy="1674084"/>
          </a:xfrm>
          <a:prstGeom prst="rect">
            <a:avLst/>
          </a:prstGeom>
        </p:spPr>
      </p:pic>
      <p:sp>
        <p:nvSpPr>
          <p:cNvPr id="13" name="Szöveg helye 2">
            <a:extLst>
              <a:ext uri="{FF2B5EF4-FFF2-40B4-BE49-F238E27FC236}">
                <a16:creationId xmlns:a16="http://schemas.microsoft.com/office/drawing/2014/main" id="{0941F71E-AD6D-06FB-CE46-FF46E3DEA719}"/>
              </a:ext>
            </a:extLst>
          </p:cNvPr>
          <p:cNvSpPr txBox="1">
            <a:spLocks/>
          </p:cNvSpPr>
          <p:nvPr/>
        </p:nvSpPr>
        <p:spPr>
          <a:xfrm>
            <a:off x="8804955" y="2950083"/>
            <a:ext cx="2245519" cy="379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1050" b="1" dirty="0">
                <a:solidFill>
                  <a:srgbClr val="002060"/>
                </a:solidFill>
              </a:rPr>
              <a:t>Matematikai modell</a:t>
            </a:r>
          </a:p>
        </p:txBody>
      </p:sp>
      <p:sp>
        <p:nvSpPr>
          <p:cNvPr id="14" name="Szöveg helye 2">
            <a:extLst>
              <a:ext uri="{FF2B5EF4-FFF2-40B4-BE49-F238E27FC236}">
                <a16:creationId xmlns:a16="http://schemas.microsoft.com/office/drawing/2014/main" id="{66E19935-EA8B-962F-299A-BE79B7366AD8}"/>
              </a:ext>
            </a:extLst>
          </p:cNvPr>
          <p:cNvSpPr txBox="1">
            <a:spLocks/>
          </p:cNvSpPr>
          <p:nvPr/>
        </p:nvSpPr>
        <p:spPr>
          <a:xfrm>
            <a:off x="10557531" y="2934592"/>
            <a:ext cx="2245519" cy="379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1050" b="1" dirty="0">
                <a:solidFill>
                  <a:srgbClr val="002060"/>
                </a:solidFill>
              </a:rPr>
              <a:t>Egyedi paraméterek</a:t>
            </a:r>
          </a:p>
        </p:txBody>
      </p:sp>
      <p:sp>
        <p:nvSpPr>
          <p:cNvPr id="15" name="Szöveg helye 2">
            <a:extLst>
              <a:ext uri="{FF2B5EF4-FFF2-40B4-BE49-F238E27FC236}">
                <a16:creationId xmlns:a16="http://schemas.microsoft.com/office/drawing/2014/main" id="{9A8A6CE9-8123-7A9E-9765-2B94C8AE507A}"/>
              </a:ext>
            </a:extLst>
          </p:cNvPr>
          <p:cNvSpPr txBox="1">
            <a:spLocks/>
          </p:cNvSpPr>
          <p:nvPr/>
        </p:nvSpPr>
        <p:spPr>
          <a:xfrm>
            <a:off x="7329646" y="2966543"/>
            <a:ext cx="1228657" cy="379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1050" b="1" dirty="0">
                <a:solidFill>
                  <a:srgbClr val="002060"/>
                </a:solidFill>
              </a:rPr>
              <a:t>Kisebb dózisok</a:t>
            </a:r>
          </a:p>
        </p:txBody>
      </p:sp>
      <p:sp>
        <p:nvSpPr>
          <p:cNvPr id="16" name="Szöveg helye 2">
            <a:extLst>
              <a:ext uri="{FF2B5EF4-FFF2-40B4-BE49-F238E27FC236}">
                <a16:creationId xmlns:a16="http://schemas.microsoft.com/office/drawing/2014/main" id="{EA2339E9-E5CE-E41C-4EF5-150CB68A4694}"/>
              </a:ext>
            </a:extLst>
          </p:cNvPr>
          <p:cNvSpPr txBox="1">
            <a:spLocks/>
          </p:cNvSpPr>
          <p:nvPr/>
        </p:nvSpPr>
        <p:spPr>
          <a:xfrm>
            <a:off x="7822666" y="4681222"/>
            <a:ext cx="3857625" cy="7291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chemeClr val="bg1"/>
                </a:solidFill>
              </a:rPr>
              <a:t>Kevesebb mellékhatás.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chemeClr val="bg1"/>
                </a:solidFill>
              </a:rPr>
              <a:t>Rezisztencia esélyének csökkenése.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E352F48F-6F5B-2037-92C9-FCDDD9806BC0}"/>
              </a:ext>
            </a:extLst>
          </p:cNvPr>
          <p:cNvSpPr txBox="1">
            <a:spLocks/>
          </p:cNvSpPr>
          <p:nvPr/>
        </p:nvSpPr>
        <p:spPr>
          <a:xfrm>
            <a:off x="1832512" y="4451307"/>
            <a:ext cx="5681662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sz="1600" b="1" u="sng" dirty="0"/>
              <a:t>SZEMÉLYRE SZABOTT ÉS OPTIMALIZÁLT TERÁPIA</a:t>
            </a:r>
          </a:p>
        </p:txBody>
      </p:sp>
      <p:pic>
        <p:nvPicPr>
          <p:cNvPr id="20" name="2. dia">
            <a:hlinkClick r:id="" action="ppaction://media"/>
            <a:extLst>
              <a:ext uri="{FF2B5EF4-FFF2-40B4-BE49-F238E27FC236}">
                <a16:creationId xmlns:a16="http://schemas.microsoft.com/office/drawing/2014/main" id="{E92DE0E3-01DE-0712-9D20-66A70BF6F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27714" y="937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65"/>
    </mc:Choice>
    <mc:Fallback>
      <p:transition spd="slow" advTm="3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610CEC66-41B4-F85F-D566-B862B7DD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151" y="378659"/>
            <a:ext cx="4184574" cy="1012031"/>
          </a:xfrm>
        </p:spPr>
        <p:txBody>
          <a:bodyPr/>
          <a:lstStyle/>
          <a:p>
            <a:r>
              <a:rPr lang="hu-HU" u="sng" dirty="0"/>
              <a:t>Matematikai modell</a:t>
            </a:r>
            <a:r>
              <a:rPr lang="hu-HU" baseline="30000" dirty="0"/>
              <a:t>1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22ADE663-5BD7-63A5-BA6B-BA8E3D17BF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5172" y="2330322"/>
            <a:ext cx="4819045" cy="259320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</a:rPr>
              <a:t>Elő tumor dinamika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</a:rPr>
              <a:t>Halott tumor dinamika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</a:rPr>
              <a:t>Gyógyszer dinamika a vérben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</a:rPr>
              <a:t>Gyógyszer dinamika a szövetekben</a:t>
            </a:r>
          </a:p>
        </p:txBody>
      </p:sp>
      <p:pic>
        <p:nvPicPr>
          <p:cNvPr id="7" name="Kép 6" descr="A képen szöveg, képernyőkép, Betűtípus, óra látható&#10;&#10;Automatikusan generált leírás">
            <a:extLst>
              <a:ext uri="{FF2B5EF4-FFF2-40B4-BE49-F238E27FC236}">
                <a16:creationId xmlns:a16="http://schemas.microsoft.com/office/drawing/2014/main" id="{2C7F1FCD-7D86-19B2-ABDB-FB933BB15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95" y="2120192"/>
            <a:ext cx="3800090" cy="2380987"/>
          </a:xfrm>
          <a:prstGeom prst="rect">
            <a:avLst/>
          </a:prstGeom>
        </p:spPr>
      </p:pic>
      <p:pic>
        <p:nvPicPr>
          <p:cNvPr id="8" name="Kép 7" descr="A képen szöveg, képernyőkép, Betűtípus, tervezés látható&#10;&#10;Automatikusan generált leírás">
            <a:extLst>
              <a:ext uri="{FF2B5EF4-FFF2-40B4-BE49-F238E27FC236}">
                <a16:creationId xmlns:a16="http://schemas.microsoft.com/office/drawing/2014/main" id="{3FC32FC1-261C-F252-9F82-E0A953D123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2" y="1199714"/>
            <a:ext cx="1935280" cy="3988566"/>
          </a:xfrm>
          <a:prstGeom prst="rect">
            <a:avLst/>
          </a:prstGeom>
        </p:spPr>
      </p:pic>
      <p:sp>
        <p:nvSpPr>
          <p:cNvPr id="9" name="Szöveg helye 2">
            <a:extLst>
              <a:ext uri="{FF2B5EF4-FFF2-40B4-BE49-F238E27FC236}">
                <a16:creationId xmlns:a16="http://schemas.microsoft.com/office/drawing/2014/main" id="{CBBF9CF1-2F38-B862-61F2-1BA62E19BFE3}"/>
              </a:ext>
            </a:extLst>
          </p:cNvPr>
          <p:cNvSpPr txBox="1">
            <a:spLocks/>
          </p:cNvSpPr>
          <p:nvPr/>
        </p:nvSpPr>
        <p:spPr>
          <a:xfrm>
            <a:off x="2284220" y="1291767"/>
            <a:ext cx="2774874" cy="629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hu-HU" sz="1200" dirty="0">
                <a:solidFill>
                  <a:schemeClr val="bg1"/>
                </a:solidFill>
              </a:rPr>
              <a:t>Élő tumorsejt osztódása.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800" dirty="0">
              <a:solidFill>
                <a:schemeClr val="bg1"/>
              </a:solidFill>
            </a:endParaRPr>
          </a:p>
        </p:txBody>
      </p:sp>
      <p:sp>
        <p:nvSpPr>
          <p:cNvPr id="10" name="Szöveg helye 2">
            <a:extLst>
              <a:ext uri="{FF2B5EF4-FFF2-40B4-BE49-F238E27FC236}">
                <a16:creationId xmlns:a16="http://schemas.microsoft.com/office/drawing/2014/main" id="{37CDAAD8-F138-554E-C9EA-F4139E717D75}"/>
              </a:ext>
            </a:extLst>
          </p:cNvPr>
          <p:cNvSpPr txBox="1">
            <a:spLocks/>
          </p:cNvSpPr>
          <p:nvPr/>
        </p:nvSpPr>
        <p:spPr>
          <a:xfrm>
            <a:off x="2284220" y="1960011"/>
            <a:ext cx="2774874" cy="629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hu-HU" sz="1200" dirty="0">
                <a:solidFill>
                  <a:schemeClr val="bg1"/>
                </a:solidFill>
              </a:rPr>
              <a:t>Halott tumorsejt nekrózisa.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800" dirty="0">
              <a:solidFill>
                <a:schemeClr val="bg1"/>
              </a:solidFill>
            </a:endParaRPr>
          </a:p>
        </p:txBody>
      </p:sp>
      <p:sp>
        <p:nvSpPr>
          <p:cNvPr id="11" name="Szöveg helye 2">
            <a:extLst>
              <a:ext uri="{FF2B5EF4-FFF2-40B4-BE49-F238E27FC236}">
                <a16:creationId xmlns:a16="http://schemas.microsoft.com/office/drawing/2014/main" id="{77299CEB-F486-CDD7-C058-E4EB8393014E}"/>
              </a:ext>
            </a:extLst>
          </p:cNvPr>
          <p:cNvSpPr txBox="1">
            <a:spLocks/>
          </p:cNvSpPr>
          <p:nvPr/>
        </p:nvSpPr>
        <p:spPr>
          <a:xfrm>
            <a:off x="2284220" y="2630222"/>
            <a:ext cx="2774874" cy="629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hu-HU" sz="1200" dirty="0">
                <a:solidFill>
                  <a:schemeClr val="bg1"/>
                </a:solidFill>
              </a:rPr>
              <a:t>Halott tumorsejt kimosódása.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800" dirty="0">
              <a:solidFill>
                <a:schemeClr val="bg1"/>
              </a:solidFill>
            </a:endParaRPr>
          </a:p>
        </p:txBody>
      </p: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451697C8-C690-D2F7-E6EF-AB246C720191}"/>
              </a:ext>
            </a:extLst>
          </p:cNvPr>
          <p:cNvSpPr txBox="1">
            <a:spLocks/>
          </p:cNvSpPr>
          <p:nvPr/>
        </p:nvSpPr>
        <p:spPr>
          <a:xfrm>
            <a:off x="2284220" y="3420548"/>
            <a:ext cx="2774874" cy="629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hu-HU" sz="1200" dirty="0">
                <a:solidFill>
                  <a:schemeClr val="bg1"/>
                </a:solidFill>
              </a:rPr>
              <a:t>Gyógyszer hatása.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800" dirty="0">
              <a:solidFill>
                <a:schemeClr val="bg1"/>
              </a:solidFill>
            </a:endParaRPr>
          </a:p>
        </p:txBody>
      </p:sp>
      <p:sp>
        <p:nvSpPr>
          <p:cNvPr id="13" name="Szöveg helye 2">
            <a:extLst>
              <a:ext uri="{FF2B5EF4-FFF2-40B4-BE49-F238E27FC236}">
                <a16:creationId xmlns:a16="http://schemas.microsoft.com/office/drawing/2014/main" id="{00F9A53C-6894-CC73-7774-A3DBF7131C3E}"/>
              </a:ext>
            </a:extLst>
          </p:cNvPr>
          <p:cNvSpPr txBox="1">
            <a:spLocks/>
          </p:cNvSpPr>
          <p:nvPr/>
        </p:nvSpPr>
        <p:spPr>
          <a:xfrm>
            <a:off x="2284220" y="4098923"/>
            <a:ext cx="2774874" cy="629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hu-HU" sz="1200" dirty="0">
                <a:solidFill>
                  <a:schemeClr val="bg1"/>
                </a:solidFill>
              </a:rPr>
              <a:t>Gyógyszer kimosódása.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800" dirty="0">
              <a:solidFill>
                <a:schemeClr val="bg1"/>
              </a:solidFill>
            </a:endParaRPr>
          </a:p>
        </p:txBody>
      </p:sp>
      <p:sp>
        <p:nvSpPr>
          <p:cNvPr id="14" name="Szöveg helye 2">
            <a:extLst>
              <a:ext uri="{FF2B5EF4-FFF2-40B4-BE49-F238E27FC236}">
                <a16:creationId xmlns:a16="http://schemas.microsoft.com/office/drawing/2014/main" id="{120791A8-5996-FD74-D5DA-D525B5621951}"/>
              </a:ext>
            </a:extLst>
          </p:cNvPr>
          <p:cNvSpPr txBox="1">
            <a:spLocks/>
          </p:cNvSpPr>
          <p:nvPr/>
        </p:nvSpPr>
        <p:spPr>
          <a:xfrm>
            <a:off x="2284220" y="4720082"/>
            <a:ext cx="2774874" cy="629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hu-HU" sz="1200" dirty="0">
                <a:solidFill>
                  <a:schemeClr val="bg1"/>
                </a:solidFill>
              </a:rPr>
              <a:t>Gyógyszer áramlása.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800" dirty="0">
              <a:solidFill>
                <a:schemeClr val="bg1"/>
              </a:solidFill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B439D868-C726-F78C-6895-61F467791C59}"/>
              </a:ext>
            </a:extLst>
          </p:cNvPr>
          <p:cNvSpPr txBox="1"/>
          <p:nvPr/>
        </p:nvSpPr>
        <p:spPr>
          <a:xfrm>
            <a:off x="81024" y="5185568"/>
            <a:ext cx="12107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b="1" i="1" u="none" strike="noStrike" baseline="30000" dirty="0">
                <a:solidFill>
                  <a:schemeClr val="bg1"/>
                </a:solidFill>
                <a:effectLst/>
              </a:rPr>
              <a:t>1</a:t>
            </a:r>
            <a:r>
              <a:rPr lang="hu-HU" sz="1200" b="1" i="1" u="none" strike="noStrike" dirty="0">
                <a:solidFill>
                  <a:schemeClr val="bg1"/>
                </a:solidFill>
                <a:effectLst/>
              </a:rPr>
              <a:t>Dániel András Drexler, Tamás Ferenci, András Füredi, Gergely Szakács, and Levente Kovács. </a:t>
            </a:r>
            <a:r>
              <a:rPr lang="hu-HU" sz="1200" b="1" i="1" u="none" strike="noStrike" dirty="0" err="1">
                <a:solidFill>
                  <a:schemeClr val="bg1"/>
                </a:solidFill>
                <a:effectLst/>
              </a:rPr>
              <a:t>Experimental</a:t>
            </a:r>
            <a:r>
              <a:rPr lang="hu-HU" sz="1200" b="1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hu-HU" sz="1200" b="1" i="1" u="none" strike="noStrike" dirty="0" err="1">
                <a:solidFill>
                  <a:schemeClr val="bg1"/>
                </a:solidFill>
                <a:effectLst/>
              </a:rPr>
              <a:t>data</a:t>
            </a:r>
            <a:r>
              <a:rPr lang="hu-HU" sz="1200" b="1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hu-HU" sz="1200" b="1" i="1" u="none" strike="noStrike" dirty="0" err="1">
                <a:solidFill>
                  <a:schemeClr val="bg1"/>
                </a:solidFill>
                <a:effectLst/>
              </a:rPr>
              <a:t>driven</a:t>
            </a:r>
            <a:r>
              <a:rPr lang="hu-HU" sz="1200" b="1" i="1" u="none" strike="noStrike" dirty="0">
                <a:solidFill>
                  <a:schemeClr val="bg1"/>
                </a:solidFill>
                <a:effectLst/>
              </a:rPr>
              <a:t> tumor </a:t>
            </a:r>
            <a:r>
              <a:rPr lang="hu-HU" sz="1200" b="1" i="1" u="none" strike="noStrike" dirty="0" err="1">
                <a:solidFill>
                  <a:schemeClr val="bg1"/>
                </a:solidFill>
                <a:effectLst/>
              </a:rPr>
              <a:t>modeling</a:t>
            </a:r>
            <a:r>
              <a:rPr lang="hu-HU" sz="1200" b="1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hu-HU" sz="1200" b="1" i="1" u="none" strike="noStrike" dirty="0" err="1">
                <a:solidFill>
                  <a:schemeClr val="bg1"/>
                </a:solidFill>
                <a:effectLst/>
              </a:rPr>
              <a:t>for</a:t>
            </a:r>
            <a:r>
              <a:rPr lang="hu-HU" sz="1200" b="1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hu-HU" sz="1200" b="1" i="1" u="none" strike="noStrike" dirty="0" err="1">
                <a:solidFill>
                  <a:schemeClr val="bg1"/>
                </a:solidFill>
                <a:effectLst/>
              </a:rPr>
              <a:t>chemotherapy</a:t>
            </a:r>
            <a:r>
              <a:rPr lang="hu-HU" sz="1200" b="1" i="1" u="none" strike="noStrike" dirty="0">
                <a:solidFill>
                  <a:schemeClr val="bg1"/>
                </a:solidFill>
                <a:effectLst/>
              </a:rPr>
              <a:t>. In </a:t>
            </a:r>
            <a:r>
              <a:rPr lang="hu-HU" sz="1200" b="1" i="1" u="none" strike="noStrike" dirty="0" err="1">
                <a:solidFill>
                  <a:schemeClr val="bg1"/>
                </a:solidFill>
                <a:effectLst/>
              </a:rPr>
              <a:t>Proceedings</a:t>
            </a:r>
            <a:r>
              <a:rPr lang="hu-HU" sz="1200" b="1" i="1" u="none" strike="noStrike" dirty="0">
                <a:solidFill>
                  <a:schemeClr val="bg1"/>
                </a:solidFill>
                <a:effectLst/>
              </a:rPr>
              <a:t> of </a:t>
            </a:r>
            <a:r>
              <a:rPr lang="hu-HU" sz="1200" b="1" i="1" u="none" strike="noStrike" dirty="0" err="1">
                <a:solidFill>
                  <a:schemeClr val="bg1"/>
                </a:solidFill>
                <a:effectLst/>
              </a:rPr>
              <a:t>the</a:t>
            </a:r>
            <a:r>
              <a:rPr lang="hu-HU" sz="1200" b="1" i="1" u="none" strike="noStrike" dirty="0">
                <a:solidFill>
                  <a:schemeClr val="bg1"/>
                </a:solidFill>
                <a:effectLst/>
              </a:rPr>
              <a:t> 21st IFAC World </a:t>
            </a:r>
            <a:r>
              <a:rPr lang="hu-HU" sz="1200" b="1" i="1" u="none" strike="noStrike" dirty="0" err="1">
                <a:solidFill>
                  <a:schemeClr val="bg1"/>
                </a:solidFill>
                <a:effectLst/>
              </a:rPr>
              <a:t>Congress</a:t>
            </a:r>
            <a:r>
              <a:rPr lang="hu-HU" sz="1200" b="1" i="1" u="none" strike="noStrike" dirty="0">
                <a:solidFill>
                  <a:schemeClr val="bg1"/>
                </a:solidFill>
                <a:effectLst/>
              </a:rPr>
              <a:t>, </a:t>
            </a:r>
            <a:r>
              <a:rPr lang="hu-HU" sz="1200" b="1" i="1" u="none" strike="noStrike" dirty="0" err="1">
                <a:solidFill>
                  <a:schemeClr val="bg1"/>
                </a:solidFill>
                <a:effectLst/>
              </a:rPr>
              <a:t>pages</a:t>
            </a:r>
            <a:r>
              <a:rPr lang="hu-HU" sz="1200" b="1" i="1" u="none" strike="noStrike" dirty="0">
                <a:solidFill>
                  <a:schemeClr val="bg1"/>
                </a:solidFill>
                <a:effectLst/>
              </a:rPr>
              <a:t> 16466–16471, 2020</a:t>
            </a:r>
            <a:endParaRPr lang="hu-HU" sz="1200" i="1" dirty="0">
              <a:solidFill>
                <a:schemeClr val="bg1"/>
              </a:solidFill>
            </a:endParaRPr>
          </a:p>
        </p:txBody>
      </p:sp>
      <p:pic>
        <p:nvPicPr>
          <p:cNvPr id="1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69B9994-123B-9F45-FE33-501F1E748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0417" y="967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83"/>
    </mc:Choice>
    <mc:Fallback>
      <p:transition spd="slow" advTm="44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67443AF-741D-0FB8-2237-91135A82D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84" y="1202443"/>
            <a:ext cx="6463457" cy="292948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43254AFC-54F9-D38E-ECAF-E96B41B3FBD1}"/>
              </a:ext>
            </a:extLst>
          </p:cNvPr>
          <p:cNvSpPr txBox="1"/>
          <p:nvPr/>
        </p:nvSpPr>
        <p:spPr>
          <a:xfrm>
            <a:off x="284584" y="5230358"/>
            <a:ext cx="9463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b="1" i="1" u="sng" baseline="30000" dirty="0">
                <a:solidFill>
                  <a:schemeClr val="bg1"/>
                </a:solidFill>
              </a:rPr>
              <a:t>3</a:t>
            </a:r>
            <a:r>
              <a:rPr lang="hu-HU" sz="1200" b="1" i="1" u="sng" dirty="0">
                <a:solidFill>
                  <a:schemeClr val="bg1"/>
                </a:solidFill>
              </a:rPr>
              <a:t>M. Puskás</a:t>
            </a:r>
            <a:r>
              <a:rPr lang="hu-HU" sz="1200" b="1" i="1" dirty="0">
                <a:solidFill>
                  <a:schemeClr val="bg1"/>
                </a:solidFill>
              </a:rPr>
              <a:t>, B. </a:t>
            </a:r>
            <a:r>
              <a:rPr lang="hu-HU" sz="1200" b="1" i="1" dirty="0" err="1">
                <a:solidFill>
                  <a:schemeClr val="bg1"/>
                </a:solidFill>
              </a:rPr>
              <a:t>Gergics</a:t>
            </a:r>
            <a:r>
              <a:rPr lang="hu-HU" sz="1200" b="1" i="1" dirty="0">
                <a:solidFill>
                  <a:schemeClr val="bg1"/>
                </a:solidFill>
              </a:rPr>
              <a:t>, B. Gombos, A. Füredi, G. Szakács, L. Kovács, D. A. Drexler. </a:t>
            </a:r>
            <a:r>
              <a:rPr lang="hu-HU" sz="1200" b="1" i="1" dirty="0" err="1">
                <a:solidFill>
                  <a:schemeClr val="bg1"/>
                </a:solidFill>
              </a:rPr>
              <a:t>Noise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modeling</a:t>
            </a:r>
            <a:r>
              <a:rPr lang="hu-HU" sz="1200" b="1" i="1" dirty="0">
                <a:solidFill>
                  <a:schemeClr val="bg1"/>
                </a:solidFill>
              </a:rPr>
              <a:t> of tumor </a:t>
            </a:r>
            <a:r>
              <a:rPr lang="hu-HU" sz="1200" b="1" i="1" dirty="0" err="1">
                <a:solidFill>
                  <a:schemeClr val="bg1"/>
                </a:solidFill>
              </a:rPr>
              <a:t>size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measurements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from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animal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experiments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for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virtual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patient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generation</a:t>
            </a:r>
            <a:r>
              <a:rPr lang="hu-HU" sz="1200" b="1" i="1" dirty="0">
                <a:solidFill>
                  <a:schemeClr val="bg1"/>
                </a:solidFill>
              </a:rPr>
              <a:t>. In IEEE 27th International </a:t>
            </a:r>
            <a:r>
              <a:rPr lang="hu-HU" sz="1200" b="1" i="1" dirty="0" err="1">
                <a:solidFill>
                  <a:schemeClr val="bg1"/>
                </a:solidFill>
              </a:rPr>
              <a:t>Conference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on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Intelligent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Engineering</a:t>
            </a:r>
            <a:r>
              <a:rPr lang="hu-HU" sz="1200" b="1" i="1" dirty="0">
                <a:solidFill>
                  <a:schemeClr val="bg1"/>
                </a:solidFill>
              </a:rPr>
              <a:t> Systems (INES 2023), 53-60. , 8 p, 2023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AA0ADC5-A8AD-6C35-A291-4219BF023F0D}"/>
              </a:ext>
            </a:extLst>
          </p:cNvPr>
          <p:cNvSpPr txBox="1"/>
          <p:nvPr/>
        </p:nvSpPr>
        <p:spPr>
          <a:xfrm>
            <a:off x="6979582" y="1396194"/>
            <a:ext cx="4927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Mérési eredményekből meghatározzuk a paraméterhalmazt.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07CC18BE-5A2C-DC6F-E4E4-ABF7FC40BA9B}"/>
              </a:ext>
            </a:extLst>
          </p:cNvPr>
          <p:cNvSpPr txBox="1"/>
          <p:nvPr/>
        </p:nvSpPr>
        <p:spPr>
          <a:xfrm>
            <a:off x="6979582" y="2075338"/>
            <a:ext cx="44750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Az MRI-t erőforrásigénye miatt állatkísérletekben korlátozottan lehet csak használni.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2E3E5920-A046-FD05-0BB1-AC4318FCF151}"/>
              </a:ext>
            </a:extLst>
          </p:cNvPr>
          <p:cNvSpPr txBox="1"/>
          <p:nvPr/>
        </p:nvSpPr>
        <p:spPr>
          <a:xfrm>
            <a:off x="6979582" y="3072080"/>
            <a:ext cx="4475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Gyakorlatban digitális tolómérőt használunk.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323EB3EE-C94E-7377-E8DE-66B3EA51B3ED}"/>
              </a:ext>
            </a:extLst>
          </p:cNvPr>
          <p:cNvSpPr txBox="1"/>
          <p:nvPr/>
        </p:nvSpPr>
        <p:spPr>
          <a:xfrm>
            <a:off x="6964418" y="3700879"/>
            <a:ext cx="4475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Mérési problémák.</a:t>
            </a:r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8C947270-DD72-188E-F4D9-6DD3157F925E}"/>
              </a:ext>
            </a:extLst>
          </p:cNvPr>
          <p:cNvSpPr txBox="1">
            <a:spLocks/>
          </p:cNvSpPr>
          <p:nvPr/>
        </p:nvSpPr>
        <p:spPr>
          <a:xfrm>
            <a:off x="3728349" y="285114"/>
            <a:ext cx="4735302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u="sng" dirty="0"/>
              <a:t>Feladat részletezése</a:t>
            </a:r>
            <a:r>
              <a:rPr lang="hu-HU" baseline="30000" dirty="0"/>
              <a:t>3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AB5DD9E6-6AC7-872B-61FC-2C8126C1AB8F}"/>
              </a:ext>
            </a:extLst>
          </p:cNvPr>
          <p:cNvSpPr txBox="1"/>
          <p:nvPr/>
        </p:nvSpPr>
        <p:spPr>
          <a:xfrm>
            <a:off x="284584" y="4091437"/>
            <a:ext cx="12019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Feladatom: </a:t>
            </a:r>
          </a:p>
          <a:p>
            <a:r>
              <a:rPr lang="hu-HU" dirty="0">
                <a:solidFill>
                  <a:schemeClr val="bg1"/>
                </a:solidFill>
              </a:rPr>
              <a:t>	A mérési zaj vizsgálata és modellezése, elősegítve ezzel a virtuális paciensek generálását es a pontosabb 	modellparaméterek becslését.</a:t>
            </a:r>
            <a:br>
              <a:rPr lang="hu-HU" dirty="0">
                <a:solidFill>
                  <a:schemeClr val="bg1"/>
                </a:solidFill>
              </a:rPr>
            </a:b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9" name="4. dia">
            <a:hlinkClick r:id="" action="ppaction://media"/>
            <a:extLst>
              <a:ext uri="{FF2B5EF4-FFF2-40B4-BE49-F238E27FC236}">
                <a16:creationId xmlns:a16="http://schemas.microsoft.com/office/drawing/2014/main" id="{A6CC34B7-0A4A-2CB5-07EB-18D876848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34710" y="470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66"/>
    </mc:Choice>
    <mc:Fallback>
      <p:transition spd="slow" advTm="7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BE68B412-56F9-6C28-1D06-69C5B5F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104" y="349472"/>
            <a:ext cx="7303625" cy="1012031"/>
          </a:xfrm>
        </p:spPr>
        <p:txBody>
          <a:bodyPr>
            <a:normAutofit/>
          </a:bodyPr>
          <a:lstStyle/>
          <a:p>
            <a:r>
              <a:rPr lang="hu-HU" u="sng" dirty="0"/>
              <a:t>Hiba függése a tumor térfogatoktól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5404449-B5FF-F048-7886-5AC8D13F3E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122" b="7342"/>
          <a:stretch/>
        </p:blipFill>
        <p:spPr>
          <a:xfrm>
            <a:off x="672445" y="1303599"/>
            <a:ext cx="10867748" cy="4250802"/>
          </a:xfrm>
          <a:prstGeom prst="rect">
            <a:avLst/>
          </a:prstGeom>
        </p:spPr>
      </p:pic>
      <p:pic>
        <p:nvPicPr>
          <p:cNvPr id="9" name="5. dia">
            <a:hlinkClick r:id="" action="ppaction://media"/>
            <a:extLst>
              <a:ext uri="{FF2B5EF4-FFF2-40B4-BE49-F238E27FC236}">
                <a16:creationId xmlns:a16="http://schemas.microsoft.com/office/drawing/2014/main" id="{C8446376-CD7B-DEFB-360D-B8D5F349D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2340" y="5232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9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13"/>
    </mc:Choice>
    <mc:Fallback>
      <p:transition spd="slow" advTm="36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9705EDD-C30C-3DA8-FA7E-FBF0DC4FC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660" y="1148406"/>
            <a:ext cx="9106679" cy="4202294"/>
          </a:xfrm>
          <a:prstGeom prst="rect">
            <a:avLst/>
          </a:prstGeom>
        </p:spPr>
      </p:pic>
      <p:pic>
        <p:nvPicPr>
          <p:cNvPr id="11" name="6. dia">
            <a:hlinkClick r:id="" action="ppaction://media"/>
            <a:extLst>
              <a:ext uri="{FF2B5EF4-FFF2-40B4-BE49-F238E27FC236}">
                <a16:creationId xmlns:a16="http://schemas.microsoft.com/office/drawing/2014/main" id="{780566BA-30B6-8B4F-57E8-7BA43CCDF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0765" y="4071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1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84"/>
    </mc:Choice>
    <mc:Fallback>
      <p:transition spd="slow" advTm="43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B4CB1F51-D039-2EA0-5241-E25428013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06" y="303584"/>
            <a:ext cx="8932586" cy="1012031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000" b="1" i="1" u="sng" dirty="0"/>
              <a:t>1. megközelítés  </a:t>
            </a:r>
            <a:br>
              <a:rPr lang="hu-HU" sz="2800" b="1" u="sng" dirty="0"/>
            </a:br>
            <a:r>
              <a:rPr lang="hu-HU" sz="2800" b="1" u="sng" dirty="0"/>
              <a:t>A  MÉRÉSI  ZAJ  ELOSZLÁSA  </a:t>
            </a:r>
            <a:br>
              <a:rPr lang="hu-HU" sz="2800" b="1" u="sng" dirty="0"/>
            </a:br>
            <a:r>
              <a:rPr lang="hu-HU" sz="2800" b="1" u="sng" dirty="0"/>
              <a:t>ÉS MODELLEZÉSE</a:t>
            </a:r>
            <a:r>
              <a:rPr lang="hu-HU" sz="2800" b="1" baseline="30000" dirty="0"/>
              <a:t>4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CA3E2C2-54E7-54DE-D22B-E60FAA028F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8" t="27511" r="3259" b="10719"/>
          <a:stretch/>
        </p:blipFill>
        <p:spPr>
          <a:xfrm>
            <a:off x="1659497" y="1449819"/>
            <a:ext cx="8873003" cy="3284228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2990A871-6F5E-7546-C784-0CF7466C27CE}"/>
              </a:ext>
            </a:extLst>
          </p:cNvPr>
          <p:cNvSpPr txBox="1"/>
          <p:nvPr/>
        </p:nvSpPr>
        <p:spPr>
          <a:xfrm>
            <a:off x="473528" y="5146915"/>
            <a:ext cx="107698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b="1" i="1" baseline="30000" dirty="0">
                <a:solidFill>
                  <a:schemeClr val="bg1"/>
                </a:solidFill>
              </a:rPr>
              <a:t>4</a:t>
            </a:r>
            <a:r>
              <a:rPr lang="hu-HU" sz="1200" b="1" i="1" dirty="0">
                <a:solidFill>
                  <a:schemeClr val="bg1"/>
                </a:solidFill>
              </a:rPr>
              <a:t>D. A. Drexler, M.F. </a:t>
            </a:r>
            <a:r>
              <a:rPr lang="hu-HU" sz="1200" b="1" i="1" dirty="0" err="1">
                <a:solidFill>
                  <a:schemeClr val="bg1"/>
                </a:solidFill>
              </a:rPr>
              <a:t>Dömény</a:t>
            </a:r>
            <a:r>
              <a:rPr lang="hu-HU" sz="1200" b="1" i="1" dirty="0">
                <a:solidFill>
                  <a:schemeClr val="bg1"/>
                </a:solidFill>
              </a:rPr>
              <a:t>, T. Ferenci, B. </a:t>
            </a:r>
            <a:r>
              <a:rPr lang="hu-HU" sz="1200" b="1" i="1" dirty="0" err="1">
                <a:solidFill>
                  <a:schemeClr val="bg1"/>
                </a:solidFill>
              </a:rPr>
              <a:t>Gergics</a:t>
            </a:r>
            <a:r>
              <a:rPr lang="hu-HU" sz="1200" b="1" i="1" dirty="0">
                <a:solidFill>
                  <a:schemeClr val="bg1"/>
                </a:solidFill>
              </a:rPr>
              <a:t>, L. </a:t>
            </a:r>
            <a:r>
              <a:rPr lang="hu-HU" sz="1200" b="1" i="1" dirty="0" err="1">
                <a:solidFill>
                  <a:schemeClr val="bg1"/>
                </a:solidFill>
              </a:rPr>
              <a:t>Kisbenedek</a:t>
            </a:r>
            <a:r>
              <a:rPr lang="hu-HU" sz="1200" b="1" i="1" dirty="0">
                <a:solidFill>
                  <a:schemeClr val="bg1"/>
                </a:solidFill>
              </a:rPr>
              <a:t>, </a:t>
            </a:r>
            <a:r>
              <a:rPr lang="hu-HU" sz="1200" b="1" i="1" u="sng" dirty="0">
                <a:solidFill>
                  <a:schemeClr val="bg1"/>
                </a:solidFill>
              </a:rPr>
              <a:t>M. Puskás</a:t>
            </a:r>
            <a:r>
              <a:rPr lang="hu-HU" sz="1200" b="1" i="1" dirty="0">
                <a:solidFill>
                  <a:schemeClr val="bg1"/>
                </a:solidFill>
              </a:rPr>
              <a:t>, T. D. Szűcs, L. Kovács, “</a:t>
            </a:r>
            <a:r>
              <a:rPr lang="en-US" sz="1200" b="1" i="1" dirty="0">
                <a:solidFill>
                  <a:schemeClr val="bg1"/>
                </a:solidFill>
              </a:rPr>
              <a:t>Cyber-medical systems in chemotherapy treatment optimization</a:t>
            </a:r>
            <a:r>
              <a:rPr lang="hu-HU" sz="1200" b="1" i="1" dirty="0">
                <a:solidFill>
                  <a:schemeClr val="bg1"/>
                </a:solidFill>
              </a:rPr>
              <a:t>,” </a:t>
            </a:r>
            <a:r>
              <a:rPr lang="hu-HU" sz="1200" b="1" i="1" dirty="0" err="1">
                <a:solidFill>
                  <a:schemeClr val="bg1"/>
                </a:solidFill>
              </a:rPr>
              <a:t>Acta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Polytechnica</a:t>
            </a:r>
            <a:r>
              <a:rPr lang="hu-HU" sz="1200" b="1" i="1" dirty="0">
                <a:solidFill>
                  <a:schemeClr val="bg1"/>
                </a:solidFill>
              </a:rPr>
              <a:t> Hungarica, 2024, Megjelenés alatt</a:t>
            </a:r>
          </a:p>
        </p:txBody>
      </p:sp>
      <p:pic>
        <p:nvPicPr>
          <p:cNvPr id="12" name="7. dia">
            <a:hlinkClick r:id="" action="ppaction://media"/>
            <a:extLst>
              <a:ext uri="{FF2B5EF4-FFF2-40B4-BE49-F238E27FC236}">
                <a16:creationId xmlns:a16="http://schemas.microsoft.com/office/drawing/2014/main" id="{5A92F862-2958-92D6-3983-E9BAF277D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8610" y="6839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2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37"/>
    </mc:Choice>
    <mc:Fallback>
      <p:transition spd="slow" advTm="31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28423D0-B858-E796-9F5A-B8F5DB9CF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53" y="1289079"/>
            <a:ext cx="4981389" cy="3801887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7264EAB4-BFFA-B100-3E7E-4BB7F357F93F}"/>
              </a:ext>
            </a:extLst>
          </p:cNvPr>
          <p:cNvSpPr txBox="1"/>
          <p:nvPr/>
        </p:nvSpPr>
        <p:spPr>
          <a:xfrm>
            <a:off x="3047223" y="354030"/>
            <a:ext cx="609755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i="1" u="sng" dirty="0">
                <a:solidFill>
                  <a:schemeClr val="bg1"/>
                </a:solidFill>
              </a:rPr>
              <a:t>1. megközelítés  </a:t>
            </a:r>
            <a:br>
              <a:rPr lang="hu-HU" sz="1800" b="1" u="sng" dirty="0">
                <a:solidFill>
                  <a:schemeClr val="bg1"/>
                </a:solidFill>
              </a:rPr>
            </a:br>
            <a:r>
              <a:rPr lang="hu-HU" sz="2500" b="1" u="sng" dirty="0">
                <a:solidFill>
                  <a:schemeClr val="bg1"/>
                </a:solidFill>
              </a:rPr>
              <a:t>Eredmények</a:t>
            </a:r>
            <a:endParaRPr lang="hu-HU" sz="2500" dirty="0">
              <a:solidFill>
                <a:schemeClr val="bg1"/>
              </a:solidFill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E0CAFB78-A0BF-DD81-4D8E-3480B379F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527" y="1299239"/>
            <a:ext cx="4584120" cy="3801887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AADB8EA7-800A-3F64-EFCD-C318EC54FC5D}"/>
              </a:ext>
            </a:extLst>
          </p:cNvPr>
          <p:cNvSpPr txBox="1"/>
          <p:nvPr/>
        </p:nvSpPr>
        <p:spPr>
          <a:xfrm rot="16200000">
            <a:off x="6088709" y="3497773"/>
            <a:ext cx="15153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b="1" dirty="0"/>
              <a:t>Teljes tumor térfogat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88EC809A-D3F2-77B6-1635-4A472BC2726A}"/>
              </a:ext>
            </a:extLst>
          </p:cNvPr>
          <p:cNvSpPr/>
          <p:nvPr/>
        </p:nvSpPr>
        <p:spPr>
          <a:xfrm>
            <a:off x="6576162" y="2771931"/>
            <a:ext cx="167640" cy="1635760"/>
          </a:xfrm>
          <a:prstGeom prst="rect">
            <a:avLst/>
          </a:prstGeom>
          <a:solidFill>
            <a:srgbClr val="151F39"/>
          </a:solidFill>
          <a:ln>
            <a:solidFill>
              <a:srgbClr val="151F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C788F06-2F6C-6246-5675-AE379C77197F}"/>
              </a:ext>
            </a:extLst>
          </p:cNvPr>
          <p:cNvSpPr txBox="1"/>
          <p:nvPr/>
        </p:nvSpPr>
        <p:spPr>
          <a:xfrm>
            <a:off x="8781532" y="4880606"/>
            <a:ext cx="7854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b="1" dirty="0"/>
              <a:t>Idő [nap]</a:t>
            </a: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55BA8736-9AC0-3C1B-5F56-47BDC1723180}"/>
              </a:ext>
            </a:extLst>
          </p:cNvPr>
          <p:cNvSpPr/>
          <p:nvPr/>
        </p:nvSpPr>
        <p:spPr>
          <a:xfrm rot="16200000">
            <a:off x="9060957" y="4367066"/>
            <a:ext cx="167640" cy="1635760"/>
          </a:xfrm>
          <a:prstGeom prst="rect">
            <a:avLst/>
          </a:prstGeom>
          <a:solidFill>
            <a:srgbClr val="151F39"/>
          </a:solidFill>
          <a:ln>
            <a:solidFill>
              <a:srgbClr val="151F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FBB7434A-9942-CCE4-812D-C756B955BDEC}"/>
              </a:ext>
            </a:extLst>
          </p:cNvPr>
          <p:cNvSpPr txBox="1"/>
          <p:nvPr/>
        </p:nvSpPr>
        <p:spPr>
          <a:xfrm>
            <a:off x="9918843" y="1750060"/>
            <a:ext cx="10672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800" b="1" dirty="0"/>
              <a:t>Zaj</a:t>
            </a:r>
          </a:p>
          <a:p>
            <a:r>
              <a:rPr lang="hu-HU" sz="800" b="1" dirty="0"/>
              <a:t>Mérés</a:t>
            </a:r>
          </a:p>
          <a:p>
            <a:r>
              <a:rPr lang="hu-HU" sz="800" b="1" dirty="0"/>
              <a:t>Mérési pont</a:t>
            </a:r>
          </a:p>
          <a:p>
            <a:r>
              <a:rPr lang="hu-HU" sz="800" b="1" dirty="0"/>
              <a:t>Zaj intervallum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11C823D3-C010-EBDC-2CB7-D8D973D148AA}"/>
              </a:ext>
            </a:extLst>
          </p:cNvPr>
          <p:cNvSpPr txBox="1"/>
          <p:nvPr/>
        </p:nvSpPr>
        <p:spPr>
          <a:xfrm>
            <a:off x="473528" y="5146915"/>
            <a:ext cx="107698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b="1" i="1" baseline="30000" dirty="0">
                <a:solidFill>
                  <a:schemeClr val="bg1"/>
                </a:solidFill>
              </a:rPr>
              <a:t>5</a:t>
            </a:r>
            <a:r>
              <a:rPr lang="hu-HU" sz="1200" b="1" i="1" dirty="0">
                <a:solidFill>
                  <a:schemeClr val="bg1"/>
                </a:solidFill>
              </a:rPr>
              <a:t>B. </a:t>
            </a:r>
            <a:r>
              <a:rPr lang="hu-HU" sz="1200" b="1" i="1" dirty="0" err="1">
                <a:solidFill>
                  <a:schemeClr val="bg1"/>
                </a:solidFill>
              </a:rPr>
              <a:t>Gergics</a:t>
            </a:r>
            <a:r>
              <a:rPr lang="hu-HU" sz="1200" b="1" i="1" dirty="0">
                <a:solidFill>
                  <a:schemeClr val="bg1"/>
                </a:solidFill>
              </a:rPr>
              <a:t>, M. Puskás, L. </a:t>
            </a:r>
            <a:r>
              <a:rPr lang="hu-HU" sz="1200" b="1" i="1" dirty="0" err="1">
                <a:solidFill>
                  <a:schemeClr val="bg1"/>
                </a:solidFill>
              </a:rPr>
              <a:t>Kisbenedek</a:t>
            </a:r>
            <a:r>
              <a:rPr lang="hu-HU" sz="1200" b="1" i="1" dirty="0">
                <a:solidFill>
                  <a:schemeClr val="bg1"/>
                </a:solidFill>
              </a:rPr>
              <a:t>, M. </a:t>
            </a:r>
            <a:r>
              <a:rPr lang="hu-HU" sz="1200" b="1" i="1" dirty="0" err="1">
                <a:solidFill>
                  <a:schemeClr val="bg1"/>
                </a:solidFill>
              </a:rPr>
              <a:t>Dömény</a:t>
            </a:r>
            <a:r>
              <a:rPr lang="hu-HU" sz="1200" b="1" i="1" dirty="0">
                <a:solidFill>
                  <a:schemeClr val="bg1"/>
                </a:solidFill>
              </a:rPr>
              <a:t>, L. Kovács and D. A. Drexler, „</a:t>
            </a:r>
            <a:r>
              <a:rPr lang="en-US" sz="1200" b="1" i="1" dirty="0">
                <a:solidFill>
                  <a:schemeClr val="bg1"/>
                </a:solidFill>
              </a:rPr>
              <a:t>Chemotherapy Optimization and Patient Model Parameter Estimation Based on Noisy Measurements</a:t>
            </a:r>
            <a:r>
              <a:rPr lang="hu-HU" sz="1200" b="1" i="1" dirty="0">
                <a:solidFill>
                  <a:schemeClr val="bg1"/>
                </a:solidFill>
              </a:rPr>
              <a:t>”, </a:t>
            </a:r>
            <a:r>
              <a:rPr lang="hu-HU" sz="1200" b="1" i="1" dirty="0" err="1">
                <a:solidFill>
                  <a:schemeClr val="bg1"/>
                </a:solidFill>
              </a:rPr>
              <a:t>Acta</a:t>
            </a:r>
            <a:r>
              <a:rPr lang="hu-HU" sz="1200" b="1" i="1" dirty="0">
                <a:solidFill>
                  <a:schemeClr val="bg1"/>
                </a:solidFill>
              </a:rPr>
              <a:t> </a:t>
            </a:r>
            <a:r>
              <a:rPr lang="hu-HU" sz="1200" b="1" i="1" dirty="0" err="1">
                <a:solidFill>
                  <a:schemeClr val="bg1"/>
                </a:solidFill>
              </a:rPr>
              <a:t>Polytechnica</a:t>
            </a:r>
            <a:r>
              <a:rPr lang="hu-HU" sz="1200" b="1" i="1" dirty="0">
                <a:solidFill>
                  <a:schemeClr val="bg1"/>
                </a:solidFill>
              </a:rPr>
              <a:t> Hungarica, </a:t>
            </a:r>
            <a:r>
              <a:rPr lang="hu-HU" sz="1200" b="1" i="1" dirty="0" err="1">
                <a:solidFill>
                  <a:schemeClr val="bg1"/>
                </a:solidFill>
              </a:rPr>
              <a:t>Vol</a:t>
            </a:r>
            <a:r>
              <a:rPr lang="hu-HU" sz="1200" b="1" i="1" dirty="0">
                <a:solidFill>
                  <a:schemeClr val="bg1"/>
                </a:solidFill>
              </a:rPr>
              <a:t>. 21, </a:t>
            </a:r>
            <a:r>
              <a:rPr lang="hu-HU" sz="1200" b="1" i="1" dirty="0" err="1">
                <a:solidFill>
                  <a:schemeClr val="bg1"/>
                </a:solidFill>
              </a:rPr>
              <a:t>Issue</a:t>
            </a:r>
            <a:r>
              <a:rPr lang="hu-HU" sz="1200" b="1" i="1" dirty="0">
                <a:solidFill>
                  <a:schemeClr val="bg1"/>
                </a:solidFill>
              </a:rPr>
              <a:t> 10, 475-494, 19 p, 2024</a:t>
            </a:r>
          </a:p>
        </p:txBody>
      </p:sp>
      <p:pic>
        <p:nvPicPr>
          <p:cNvPr id="25" name="8. dia">
            <a:hlinkClick r:id="" action="ppaction://media"/>
            <a:extLst>
              <a:ext uri="{FF2B5EF4-FFF2-40B4-BE49-F238E27FC236}">
                <a16:creationId xmlns:a16="http://schemas.microsoft.com/office/drawing/2014/main" id="{CA93D457-653F-BB4B-AF9E-BEBAB6E29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9016" y="2922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34"/>
    </mc:Choice>
    <mc:Fallback>
      <p:transition spd="slow" advTm="64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3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80B61F37-5FCB-170F-9CDA-BF0DB4AD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06" y="303584"/>
            <a:ext cx="8932586" cy="1012031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000" b="1" i="1" u="sng" dirty="0"/>
              <a:t>2. megközelítés  </a:t>
            </a:r>
            <a:br>
              <a:rPr lang="hu-HU" sz="2800" b="1" u="sng" dirty="0"/>
            </a:br>
            <a:r>
              <a:rPr lang="hu-HU" sz="2800" b="1" u="sng" dirty="0"/>
              <a:t>A  MÉRÉSI  ZAJ  ELOSZLÁSA  </a:t>
            </a:r>
            <a:br>
              <a:rPr lang="hu-HU" sz="2800" b="1" u="sng" dirty="0"/>
            </a:br>
            <a:r>
              <a:rPr lang="hu-HU" sz="2800" b="1" u="sng" dirty="0"/>
              <a:t>ÉS MODELLEZÉSE</a:t>
            </a:r>
            <a:r>
              <a:rPr lang="hu-HU" sz="2800" b="1" baseline="30000" dirty="0"/>
              <a:t>4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D99E232-D832-D4E9-8663-8000F6A2F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200" y="1642649"/>
            <a:ext cx="9428480" cy="3683349"/>
          </a:xfrm>
          <a:prstGeom prst="rect">
            <a:avLst/>
          </a:prstGeom>
        </p:spPr>
      </p:pic>
      <p:pic>
        <p:nvPicPr>
          <p:cNvPr id="12" name="8. dia">
            <a:hlinkClick r:id="" action="ppaction://media"/>
            <a:extLst>
              <a:ext uri="{FF2B5EF4-FFF2-40B4-BE49-F238E27FC236}">
                <a16:creationId xmlns:a16="http://schemas.microsoft.com/office/drawing/2014/main" id="{1F2539D6-7D5F-A989-D4FD-6F87F5B77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8558" y="4760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7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75"/>
    </mc:Choice>
    <mc:Fallback>
      <p:transition spd="slow" advTm="33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3347</TotalTime>
  <Words>1631</Words>
  <Application>Microsoft Office PowerPoint</Application>
  <PresentationFormat>Szélesvásznú</PresentationFormat>
  <Paragraphs>120</Paragraphs>
  <Slides>12</Slides>
  <Notes>9</Notes>
  <HiddenSlides>0</HiddenSlides>
  <MMClips>12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12</vt:i4>
      </vt:variant>
    </vt:vector>
  </HeadingPairs>
  <TitlesOfParts>
    <vt:vector size="25" baseType="lpstr">
      <vt:lpstr>Arial</vt:lpstr>
      <vt:lpstr>Calibri</vt:lpstr>
      <vt:lpstr>Open Sans</vt:lpstr>
      <vt:lpstr>Open Sans Light</vt:lpstr>
      <vt:lpstr>System Font Regular</vt:lpstr>
      <vt:lpstr>Wingdings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Preklinikai kísérletek  mérési hibájának modellezése</vt:lpstr>
      <vt:lpstr>PowerPoint-bemutató</vt:lpstr>
      <vt:lpstr>Matematikai modell1</vt:lpstr>
      <vt:lpstr>PowerPoint-bemutató</vt:lpstr>
      <vt:lpstr>Hiba függése a tumor térfogatoktól</vt:lpstr>
      <vt:lpstr>PowerPoint-bemutató</vt:lpstr>
      <vt:lpstr>1. megközelítés   A  MÉRÉSI  ZAJ  ELOSZLÁSA   ÉS MODELLEZÉSE4</vt:lpstr>
      <vt:lpstr>PowerPoint-bemutató</vt:lpstr>
      <vt:lpstr>2. megközelítés   A  MÉRÉSI  ZAJ  ELOSZLÁSA   ÉS MODELLEZÉSE4</vt:lpstr>
      <vt:lpstr>PowerPoint-bemutató</vt:lpstr>
      <vt:lpstr>Összefoglalás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Melánia Puskás</cp:lastModifiedBy>
  <cp:revision>8</cp:revision>
  <dcterms:created xsi:type="dcterms:W3CDTF">2020-09-22T13:16:24Z</dcterms:created>
  <dcterms:modified xsi:type="dcterms:W3CDTF">2024-05-29T16:12:23Z</dcterms:modified>
</cp:coreProperties>
</file>