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9"/>
  </p:notesMasterIdLst>
  <p:handoutMasterIdLst>
    <p:handoutMasterId r:id="rId30"/>
  </p:handoutMasterIdLst>
  <p:sldIdLst>
    <p:sldId id="256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5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17"/>
    <a:srgbClr val="D29500"/>
    <a:srgbClr val="79C4F7"/>
    <a:srgbClr val="151F39"/>
    <a:srgbClr val="A3B4DD"/>
    <a:srgbClr val="89C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126" autoAdjust="0"/>
  </p:normalViewPr>
  <p:slideViewPr>
    <p:cSldViewPr snapToGrid="0" showGuides="1">
      <p:cViewPr>
        <p:scale>
          <a:sx n="66" d="100"/>
          <a:sy n="66" d="100"/>
        </p:scale>
        <p:origin x="566" y="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4835DC-97E7-03D9-9A60-9E16E7B364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C035F2-7DDE-2F80-A1EE-6B3DBBDD2A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9CA4E-BA03-4B68-B1AD-B56784A8AFA4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67D07-A800-6907-5AA5-BCCA13E1F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7B01F-7C1F-7149-93A4-1CD9C9097A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4224E-A681-4414-96DE-89137604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243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5.sv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sv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5.sv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sv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audio" Target="../media/media15.m4a"/><Relationship Id="rId16" Type="http://schemas.openxmlformats.org/officeDocument/2006/relationships/image" Target="../media/image88.svg"/><Relationship Id="rId1" Type="http://schemas.microsoft.com/office/2007/relationships/media" Target="../media/media15.m4a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19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24.sv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.png"/><Relationship Id="rId25" Type="http://schemas.openxmlformats.org/officeDocument/2006/relationships/image" Target="../media/image28.svg"/><Relationship Id="rId2" Type="http://schemas.openxmlformats.org/officeDocument/2006/relationships/audio" Target="../media/media6.m4a"/><Relationship Id="rId16" Type="http://schemas.openxmlformats.org/officeDocument/2006/relationships/image" Target="../media/image40.svg"/><Relationship Id="rId20" Type="http://schemas.openxmlformats.org/officeDocument/2006/relationships/image" Target="../media/image23.png"/><Relationship Id="rId1" Type="http://schemas.microsoft.com/office/2007/relationships/media" Target="../media/media6.m4a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27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26.svg"/><Relationship Id="rId10" Type="http://schemas.openxmlformats.org/officeDocument/2006/relationships/image" Target="../media/image34.sv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57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audio" Target="../media/media7.m4a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microsoft.com/office/2007/relationships/media" Target="../media/media7.m4a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19" Type="http://schemas.openxmlformats.org/officeDocument/2006/relationships/image" Target="../media/image55.sv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Impulzív tumormodell paraméterváltozásainak vizsgálata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hu-HU" dirty="0"/>
              <a:t>Nagy Erzsébet</a:t>
            </a:r>
          </a:p>
          <a:p>
            <a:pPr algn="l"/>
            <a:r>
              <a:rPr lang="hu-HU" dirty="0"/>
              <a:t>Konzulens: </a:t>
            </a:r>
            <a:r>
              <a:rPr lang="hu-HU" b="1" dirty="0"/>
              <a:t>Dr. Drexler Dániel András</a:t>
            </a:r>
          </a:p>
          <a:p>
            <a:pPr algn="l"/>
            <a:r>
              <a:rPr lang="hu-HU" dirty="0"/>
              <a:t>                    (egyetemi docens)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Alcím 2">
            <a:extLst>
              <a:ext uri="{FF2B5EF4-FFF2-40B4-BE49-F238E27FC236}">
                <a16:creationId xmlns:a16="http://schemas.microsoft.com/office/drawing/2014/main" id="{1E5C7731-3144-F576-B399-9C0E5F28FF5E}"/>
              </a:ext>
            </a:extLst>
          </p:cNvPr>
          <p:cNvSpPr txBox="1">
            <a:spLocks/>
          </p:cNvSpPr>
          <p:nvPr/>
        </p:nvSpPr>
        <p:spPr>
          <a:xfrm>
            <a:off x="9661585" y="5139251"/>
            <a:ext cx="2725948" cy="51378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2024.05.30.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254501-1F5D-88DE-F66B-7C82524D2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166" y="6011834"/>
            <a:ext cx="487363" cy="4873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63284-41AD-2251-2135-3CE4622E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Folyamat</a:t>
            </a: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9B20B9BF-88E6-E649-8CEB-3ADC261FC3FE}"/>
              </a:ext>
            </a:extLst>
          </p:cNvPr>
          <p:cNvGrpSpPr/>
          <p:nvPr/>
        </p:nvGrpSpPr>
        <p:grpSpPr>
          <a:xfrm>
            <a:off x="695108" y="2782685"/>
            <a:ext cx="10801784" cy="1772089"/>
            <a:chOff x="523788" y="2782685"/>
            <a:chExt cx="10801784" cy="1772089"/>
          </a:xfrm>
        </p:grpSpPr>
        <p:grpSp>
          <p:nvGrpSpPr>
            <p:cNvPr id="175" name="Group 12">
              <a:extLst>
                <a:ext uri="{FF2B5EF4-FFF2-40B4-BE49-F238E27FC236}">
                  <a16:creationId xmlns:a16="http://schemas.microsoft.com/office/drawing/2014/main" id="{B3D01A74-F055-C980-B0F4-0A276D5D7EB1}"/>
                </a:ext>
              </a:extLst>
            </p:cNvPr>
            <p:cNvGrpSpPr/>
            <p:nvPr/>
          </p:nvGrpSpPr>
          <p:grpSpPr>
            <a:xfrm>
              <a:off x="523788" y="2782685"/>
              <a:ext cx="1373955" cy="718869"/>
              <a:chOff x="0" y="0"/>
              <a:chExt cx="2903076" cy="1518923"/>
            </a:xfrm>
          </p:grpSpPr>
          <p:grpSp>
            <p:nvGrpSpPr>
              <p:cNvPr id="176" name="Group 13">
                <a:extLst>
                  <a:ext uri="{FF2B5EF4-FFF2-40B4-BE49-F238E27FC236}">
                    <a16:creationId xmlns:a16="http://schemas.microsoft.com/office/drawing/2014/main" id="{839BEBD2-A926-EC9D-5137-4C472CE2BB21}"/>
                  </a:ext>
                </a:extLst>
              </p:cNvPr>
              <p:cNvGrpSpPr/>
              <p:nvPr/>
            </p:nvGrpSpPr>
            <p:grpSpPr>
              <a:xfrm>
                <a:off x="0" y="0"/>
                <a:ext cx="2903076" cy="1518923"/>
                <a:chOff x="0" y="0"/>
                <a:chExt cx="819799" cy="428928"/>
              </a:xfrm>
            </p:grpSpPr>
            <p:sp>
              <p:nvSpPr>
                <p:cNvPr id="182" name="Freeform 14">
                  <a:extLst>
                    <a:ext uri="{FF2B5EF4-FFF2-40B4-BE49-F238E27FC236}">
                      <a16:creationId xmlns:a16="http://schemas.microsoft.com/office/drawing/2014/main" id="{11811B87-292B-22E2-B6BC-215C90BC1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9799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799" h="428928">
                      <a:moveTo>
                        <a:pt x="181342" y="0"/>
                      </a:moveTo>
                      <a:lnTo>
                        <a:pt x="638457" y="0"/>
                      </a:lnTo>
                      <a:cubicBezTo>
                        <a:pt x="738609" y="0"/>
                        <a:pt x="819799" y="81190"/>
                        <a:pt x="819799" y="181342"/>
                      </a:cubicBezTo>
                      <a:lnTo>
                        <a:pt x="819799" y="247586"/>
                      </a:lnTo>
                      <a:cubicBezTo>
                        <a:pt x="819799" y="347739"/>
                        <a:pt x="738609" y="428928"/>
                        <a:pt x="638457" y="428928"/>
                      </a:cubicBezTo>
                      <a:lnTo>
                        <a:pt x="181342" y="428928"/>
                      </a:lnTo>
                      <a:cubicBezTo>
                        <a:pt x="81190" y="428928"/>
                        <a:pt x="0" y="347739"/>
                        <a:pt x="0" y="247586"/>
                      </a:cubicBezTo>
                      <a:lnTo>
                        <a:pt x="0" y="181342"/>
                      </a:lnTo>
                      <a:cubicBezTo>
                        <a:pt x="0" y="81190"/>
                        <a:pt x="81190" y="0"/>
                        <a:pt x="18134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83" name="TextBox 15">
                  <a:extLst>
                    <a:ext uri="{FF2B5EF4-FFF2-40B4-BE49-F238E27FC236}">
                      <a16:creationId xmlns:a16="http://schemas.microsoft.com/office/drawing/2014/main" id="{AA5AC14D-49A0-8FEB-D1A3-683CAB351A6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9799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77" name="Group 16">
                <a:extLst>
                  <a:ext uri="{FF2B5EF4-FFF2-40B4-BE49-F238E27FC236}">
                    <a16:creationId xmlns:a16="http://schemas.microsoft.com/office/drawing/2014/main" id="{11DCD94D-B44C-C69B-2319-F799074915CE}"/>
                  </a:ext>
                </a:extLst>
              </p:cNvPr>
              <p:cNvGrpSpPr/>
              <p:nvPr/>
            </p:nvGrpSpPr>
            <p:grpSpPr>
              <a:xfrm>
                <a:off x="88654" y="93580"/>
                <a:ext cx="1302212" cy="1331763"/>
                <a:chOff x="0" y="0"/>
                <a:chExt cx="367731" cy="376076"/>
              </a:xfrm>
            </p:grpSpPr>
            <p:sp>
              <p:nvSpPr>
                <p:cNvPr id="180" name="Freeform 17">
                  <a:extLst>
                    <a:ext uri="{FF2B5EF4-FFF2-40B4-BE49-F238E27FC236}">
                      <a16:creationId xmlns:a16="http://schemas.microsoft.com/office/drawing/2014/main" id="{EB23C7A6-1A54-4580-0C57-C1C66456EEA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7731" cy="37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31" h="376076">
                      <a:moveTo>
                        <a:pt x="183866" y="0"/>
                      </a:moveTo>
                      <a:lnTo>
                        <a:pt x="183866" y="0"/>
                      </a:lnTo>
                      <a:cubicBezTo>
                        <a:pt x="285412" y="0"/>
                        <a:pt x="367731" y="82319"/>
                        <a:pt x="367731" y="183866"/>
                      </a:cubicBezTo>
                      <a:lnTo>
                        <a:pt x="367731" y="192211"/>
                      </a:lnTo>
                      <a:cubicBezTo>
                        <a:pt x="367731" y="293757"/>
                        <a:pt x="285412" y="376076"/>
                        <a:pt x="183866" y="376076"/>
                      </a:cubicBezTo>
                      <a:lnTo>
                        <a:pt x="183866" y="376076"/>
                      </a:lnTo>
                      <a:cubicBezTo>
                        <a:pt x="82319" y="376076"/>
                        <a:pt x="0" y="293757"/>
                        <a:pt x="0" y="192211"/>
                      </a:cubicBezTo>
                      <a:lnTo>
                        <a:pt x="0" y="183866"/>
                      </a:lnTo>
                      <a:cubicBezTo>
                        <a:pt x="0" y="82319"/>
                        <a:pt x="82319" y="0"/>
                        <a:pt x="1838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81" name="TextBox 18">
                  <a:extLst>
                    <a:ext uri="{FF2B5EF4-FFF2-40B4-BE49-F238E27FC236}">
                      <a16:creationId xmlns:a16="http://schemas.microsoft.com/office/drawing/2014/main" id="{F300542A-3D9E-30B8-06DE-B96FFE6CF24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67731" cy="4141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78" name="Freeform 19">
                <a:extLst>
                  <a:ext uri="{FF2B5EF4-FFF2-40B4-BE49-F238E27FC236}">
                    <a16:creationId xmlns:a16="http://schemas.microsoft.com/office/drawing/2014/main" id="{FCBC92EC-DE4F-8421-74B2-04B0BFA9ED88}"/>
                  </a:ext>
                </a:extLst>
              </p:cNvPr>
              <p:cNvSpPr/>
              <p:nvPr/>
            </p:nvSpPr>
            <p:spPr>
              <a:xfrm>
                <a:off x="271585" y="258076"/>
                <a:ext cx="936351" cy="873928"/>
              </a:xfrm>
              <a:custGeom>
                <a:avLst/>
                <a:gdLst/>
                <a:ahLst/>
                <a:cxnLst/>
                <a:rect l="l" t="t" r="r" b="b"/>
                <a:pathLst>
                  <a:path w="936351" h="873928">
                    <a:moveTo>
                      <a:pt x="0" y="0"/>
                    </a:moveTo>
                    <a:lnTo>
                      <a:pt x="936351" y="0"/>
                    </a:lnTo>
                    <a:lnTo>
                      <a:pt x="936351" y="873928"/>
                    </a:lnTo>
                    <a:lnTo>
                      <a:pt x="0" y="8739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9" name="TextBox 20">
                <a:extLst>
                  <a:ext uri="{FF2B5EF4-FFF2-40B4-BE49-F238E27FC236}">
                    <a16:creationId xmlns:a16="http://schemas.microsoft.com/office/drawing/2014/main" id="{7941E937-F27C-480C-2B72-D49999601001}"/>
                  </a:ext>
                </a:extLst>
              </p:cNvPr>
              <p:cNvSpPr txBox="1"/>
              <p:nvPr/>
            </p:nvSpPr>
            <p:spPr>
              <a:xfrm>
                <a:off x="1297990" y="392716"/>
                <a:ext cx="1490787" cy="7803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Kísérleti</a:t>
                </a:r>
                <a:r>
                  <a:rPr lang="en-US" sz="12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adatok</a:t>
                </a:r>
                <a:endPara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84" name="Group 21">
              <a:extLst>
                <a:ext uri="{FF2B5EF4-FFF2-40B4-BE49-F238E27FC236}">
                  <a16:creationId xmlns:a16="http://schemas.microsoft.com/office/drawing/2014/main" id="{7F9E3BE8-6C58-914A-45E7-CC43A5CE25CE}"/>
                </a:ext>
              </a:extLst>
            </p:cNvPr>
            <p:cNvGrpSpPr/>
            <p:nvPr/>
          </p:nvGrpSpPr>
          <p:grpSpPr>
            <a:xfrm>
              <a:off x="2226270" y="2793779"/>
              <a:ext cx="1416879" cy="718869"/>
              <a:chOff x="0" y="0"/>
              <a:chExt cx="2993772" cy="1518923"/>
            </a:xfrm>
          </p:grpSpPr>
          <p:grpSp>
            <p:nvGrpSpPr>
              <p:cNvPr id="185" name="Group 22">
                <a:extLst>
                  <a:ext uri="{FF2B5EF4-FFF2-40B4-BE49-F238E27FC236}">
                    <a16:creationId xmlns:a16="http://schemas.microsoft.com/office/drawing/2014/main" id="{98CCD884-043E-9011-7BF9-B8294B4E9F91}"/>
                  </a:ext>
                </a:extLst>
              </p:cNvPr>
              <p:cNvGrpSpPr/>
              <p:nvPr/>
            </p:nvGrpSpPr>
            <p:grpSpPr>
              <a:xfrm>
                <a:off x="0" y="0"/>
                <a:ext cx="2993772" cy="1518923"/>
                <a:chOff x="0" y="0"/>
                <a:chExt cx="845411" cy="428928"/>
              </a:xfrm>
            </p:grpSpPr>
            <p:sp>
              <p:nvSpPr>
                <p:cNvPr id="191" name="Freeform 23">
                  <a:extLst>
                    <a:ext uri="{FF2B5EF4-FFF2-40B4-BE49-F238E27FC236}">
                      <a16:creationId xmlns:a16="http://schemas.microsoft.com/office/drawing/2014/main" id="{AA3BD5E4-FBD0-22D5-F6A9-593AF0FE81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5411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411" h="428928">
                      <a:moveTo>
                        <a:pt x="175849" y="0"/>
                      </a:moveTo>
                      <a:lnTo>
                        <a:pt x="669562" y="0"/>
                      </a:lnTo>
                      <a:cubicBezTo>
                        <a:pt x="766681" y="0"/>
                        <a:pt x="845411" y="78730"/>
                        <a:pt x="845411" y="175849"/>
                      </a:cubicBezTo>
                      <a:lnTo>
                        <a:pt x="845411" y="253080"/>
                      </a:lnTo>
                      <a:cubicBezTo>
                        <a:pt x="845411" y="350198"/>
                        <a:pt x="766681" y="428928"/>
                        <a:pt x="669562" y="428928"/>
                      </a:cubicBezTo>
                      <a:lnTo>
                        <a:pt x="175849" y="428928"/>
                      </a:lnTo>
                      <a:cubicBezTo>
                        <a:pt x="129211" y="428928"/>
                        <a:pt x="84483" y="410401"/>
                        <a:pt x="51505" y="377424"/>
                      </a:cubicBezTo>
                      <a:cubicBezTo>
                        <a:pt x="18527" y="344446"/>
                        <a:pt x="0" y="299718"/>
                        <a:pt x="0" y="253080"/>
                      </a:cubicBezTo>
                      <a:lnTo>
                        <a:pt x="0" y="175849"/>
                      </a:lnTo>
                      <a:cubicBezTo>
                        <a:pt x="0" y="78730"/>
                        <a:pt x="78730" y="0"/>
                        <a:pt x="17584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92" name="TextBox 24">
                  <a:extLst>
                    <a:ext uri="{FF2B5EF4-FFF2-40B4-BE49-F238E27FC236}">
                      <a16:creationId xmlns:a16="http://schemas.microsoft.com/office/drawing/2014/main" id="{CA3A049C-3504-04AA-0452-6084BEDEC71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45411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86" name="Group 25">
                <a:extLst>
                  <a:ext uri="{FF2B5EF4-FFF2-40B4-BE49-F238E27FC236}">
                    <a16:creationId xmlns:a16="http://schemas.microsoft.com/office/drawing/2014/main" id="{D5D0B8D8-ABEE-F306-071F-5C72909CE716}"/>
                  </a:ext>
                </a:extLst>
              </p:cNvPr>
              <p:cNvGrpSpPr/>
              <p:nvPr/>
            </p:nvGrpSpPr>
            <p:grpSpPr>
              <a:xfrm>
                <a:off x="88654" y="93580"/>
                <a:ext cx="1302212" cy="1331763"/>
                <a:chOff x="0" y="0"/>
                <a:chExt cx="367731" cy="376076"/>
              </a:xfrm>
            </p:grpSpPr>
            <p:sp>
              <p:nvSpPr>
                <p:cNvPr id="189" name="Freeform 26">
                  <a:extLst>
                    <a:ext uri="{FF2B5EF4-FFF2-40B4-BE49-F238E27FC236}">
                      <a16:creationId xmlns:a16="http://schemas.microsoft.com/office/drawing/2014/main" id="{9B9A645B-7388-FE27-5CC8-82FB4E84C00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7731" cy="37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31" h="376076">
                      <a:moveTo>
                        <a:pt x="183866" y="0"/>
                      </a:moveTo>
                      <a:lnTo>
                        <a:pt x="183866" y="0"/>
                      </a:lnTo>
                      <a:cubicBezTo>
                        <a:pt x="285412" y="0"/>
                        <a:pt x="367731" y="82319"/>
                        <a:pt x="367731" y="183866"/>
                      </a:cubicBezTo>
                      <a:lnTo>
                        <a:pt x="367731" y="192211"/>
                      </a:lnTo>
                      <a:cubicBezTo>
                        <a:pt x="367731" y="293757"/>
                        <a:pt x="285412" y="376076"/>
                        <a:pt x="183866" y="376076"/>
                      </a:cubicBezTo>
                      <a:lnTo>
                        <a:pt x="183866" y="376076"/>
                      </a:lnTo>
                      <a:cubicBezTo>
                        <a:pt x="82319" y="376076"/>
                        <a:pt x="0" y="293757"/>
                        <a:pt x="0" y="192211"/>
                      </a:cubicBezTo>
                      <a:lnTo>
                        <a:pt x="0" y="183866"/>
                      </a:lnTo>
                      <a:cubicBezTo>
                        <a:pt x="0" y="82319"/>
                        <a:pt x="82319" y="0"/>
                        <a:pt x="1838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90" name="TextBox 27">
                  <a:extLst>
                    <a:ext uri="{FF2B5EF4-FFF2-40B4-BE49-F238E27FC236}">
                      <a16:creationId xmlns:a16="http://schemas.microsoft.com/office/drawing/2014/main" id="{05A11E9B-A777-D04C-EC35-9FCB019E45F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67731" cy="4141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87" name="Freeform 28">
                <a:extLst>
                  <a:ext uri="{FF2B5EF4-FFF2-40B4-BE49-F238E27FC236}">
                    <a16:creationId xmlns:a16="http://schemas.microsoft.com/office/drawing/2014/main" id="{AB13C17C-C3B7-2FEF-520C-32D470B02FC4}"/>
                  </a:ext>
                </a:extLst>
              </p:cNvPr>
              <p:cNvSpPr/>
              <p:nvPr/>
            </p:nvSpPr>
            <p:spPr>
              <a:xfrm>
                <a:off x="219339" y="322497"/>
                <a:ext cx="1040844" cy="745085"/>
              </a:xfrm>
              <a:custGeom>
                <a:avLst/>
                <a:gdLst/>
                <a:ahLst/>
                <a:cxnLst/>
                <a:rect l="l" t="t" r="r" b="b"/>
                <a:pathLst>
                  <a:path w="1040844" h="745085">
                    <a:moveTo>
                      <a:pt x="0" y="0"/>
                    </a:moveTo>
                    <a:lnTo>
                      <a:pt x="1040843" y="0"/>
                    </a:lnTo>
                    <a:lnTo>
                      <a:pt x="1040843" y="745085"/>
                    </a:lnTo>
                    <a:lnTo>
                      <a:pt x="0" y="7450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88" name="TextBox 29">
                <a:extLst>
                  <a:ext uri="{FF2B5EF4-FFF2-40B4-BE49-F238E27FC236}">
                    <a16:creationId xmlns:a16="http://schemas.microsoft.com/office/drawing/2014/main" id="{A91BFD9A-09D2-5E66-3194-6A8DFD8F3296}"/>
                  </a:ext>
                </a:extLst>
              </p:cNvPr>
              <p:cNvSpPr txBox="1"/>
              <p:nvPr/>
            </p:nvSpPr>
            <p:spPr>
              <a:xfrm>
                <a:off x="1269768" y="392716"/>
                <a:ext cx="1647803" cy="7803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Mérések simítása</a:t>
                </a:r>
              </a:p>
            </p:txBody>
          </p:sp>
        </p:grpSp>
        <p:grpSp>
          <p:nvGrpSpPr>
            <p:cNvPr id="193" name="Group 30">
              <a:extLst>
                <a:ext uri="{FF2B5EF4-FFF2-40B4-BE49-F238E27FC236}">
                  <a16:creationId xmlns:a16="http://schemas.microsoft.com/office/drawing/2014/main" id="{811F2987-AD70-0B94-8F12-68FDF9774C84}"/>
                </a:ext>
              </a:extLst>
            </p:cNvPr>
            <p:cNvGrpSpPr/>
            <p:nvPr/>
          </p:nvGrpSpPr>
          <p:grpSpPr>
            <a:xfrm>
              <a:off x="3870693" y="2793212"/>
              <a:ext cx="1496545" cy="718869"/>
              <a:chOff x="0" y="0"/>
              <a:chExt cx="3162101" cy="1518923"/>
            </a:xfrm>
          </p:grpSpPr>
          <p:grpSp>
            <p:nvGrpSpPr>
              <p:cNvPr id="194" name="Group 31">
                <a:extLst>
                  <a:ext uri="{FF2B5EF4-FFF2-40B4-BE49-F238E27FC236}">
                    <a16:creationId xmlns:a16="http://schemas.microsoft.com/office/drawing/2014/main" id="{E66F187E-BC88-EE4F-95D1-BEA446892278}"/>
                  </a:ext>
                </a:extLst>
              </p:cNvPr>
              <p:cNvGrpSpPr/>
              <p:nvPr/>
            </p:nvGrpSpPr>
            <p:grpSpPr>
              <a:xfrm>
                <a:off x="0" y="0"/>
                <a:ext cx="3162101" cy="1518923"/>
                <a:chOff x="0" y="0"/>
                <a:chExt cx="892945" cy="428928"/>
              </a:xfrm>
            </p:grpSpPr>
            <p:sp>
              <p:nvSpPr>
                <p:cNvPr id="200" name="Freeform 32">
                  <a:extLst>
                    <a:ext uri="{FF2B5EF4-FFF2-40B4-BE49-F238E27FC236}">
                      <a16:creationId xmlns:a16="http://schemas.microsoft.com/office/drawing/2014/main" id="{95052143-BB42-188F-7885-F67DC69A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92945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945" h="428928">
                      <a:moveTo>
                        <a:pt x="166488" y="0"/>
                      </a:moveTo>
                      <a:lnTo>
                        <a:pt x="726458" y="0"/>
                      </a:lnTo>
                      <a:cubicBezTo>
                        <a:pt x="770613" y="0"/>
                        <a:pt x="812960" y="17541"/>
                        <a:pt x="844182" y="48763"/>
                      </a:cubicBezTo>
                      <a:cubicBezTo>
                        <a:pt x="875405" y="79986"/>
                        <a:pt x="892945" y="122332"/>
                        <a:pt x="892945" y="166488"/>
                      </a:cubicBezTo>
                      <a:lnTo>
                        <a:pt x="892945" y="262441"/>
                      </a:lnTo>
                      <a:cubicBezTo>
                        <a:pt x="892945" y="354389"/>
                        <a:pt x="818406" y="428928"/>
                        <a:pt x="726458" y="428928"/>
                      </a:cubicBezTo>
                      <a:lnTo>
                        <a:pt x="166488" y="428928"/>
                      </a:lnTo>
                      <a:cubicBezTo>
                        <a:pt x="122332" y="428928"/>
                        <a:pt x="79986" y="411388"/>
                        <a:pt x="48763" y="380165"/>
                      </a:cubicBezTo>
                      <a:cubicBezTo>
                        <a:pt x="17541" y="348943"/>
                        <a:pt x="0" y="306596"/>
                        <a:pt x="0" y="262441"/>
                      </a:cubicBezTo>
                      <a:lnTo>
                        <a:pt x="0" y="166488"/>
                      </a:lnTo>
                      <a:cubicBezTo>
                        <a:pt x="0" y="122332"/>
                        <a:pt x="17541" y="79986"/>
                        <a:pt x="48763" y="48763"/>
                      </a:cubicBezTo>
                      <a:cubicBezTo>
                        <a:pt x="79986" y="17541"/>
                        <a:pt x="122332" y="0"/>
                        <a:pt x="16648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1" name="TextBox 33">
                  <a:extLst>
                    <a:ext uri="{FF2B5EF4-FFF2-40B4-BE49-F238E27FC236}">
                      <a16:creationId xmlns:a16="http://schemas.microsoft.com/office/drawing/2014/main" id="{08DD55EE-89DB-F044-8C6C-A311D934727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92945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95" name="Group 34">
                <a:extLst>
                  <a:ext uri="{FF2B5EF4-FFF2-40B4-BE49-F238E27FC236}">
                    <a16:creationId xmlns:a16="http://schemas.microsoft.com/office/drawing/2014/main" id="{0D67632E-4193-9B1B-E128-2B6BDF5E9E26}"/>
                  </a:ext>
                </a:extLst>
              </p:cNvPr>
              <p:cNvGrpSpPr/>
              <p:nvPr/>
            </p:nvGrpSpPr>
            <p:grpSpPr>
              <a:xfrm>
                <a:off x="88654" y="93580"/>
                <a:ext cx="1302212" cy="1331763"/>
                <a:chOff x="0" y="0"/>
                <a:chExt cx="367731" cy="376076"/>
              </a:xfrm>
            </p:grpSpPr>
            <p:sp>
              <p:nvSpPr>
                <p:cNvPr id="198" name="Freeform 35">
                  <a:extLst>
                    <a:ext uri="{FF2B5EF4-FFF2-40B4-BE49-F238E27FC236}">
                      <a16:creationId xmlns:a16="http://schemas.microsoft.com/office/drawing/2014/main" id="{B1F0C2D2-6F71-7B47-7971-5EE4195743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7731" cy="37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31" h="376076">
                      <a:moveTo>
                        <a:pt x="183866" y="0"/>
                      </a:moveTo>
                      <a:lnTo>
                        <a:pt x="183866" y="0"/>
                      </a:lnTo>
                      <a:cubicBezTo>
                        <a:pt x="285412" y="0"/>
                        <a:pt x="367731" y="82319"/>
                        <a:pt x="367731" y="183866"/>
                      </a:cubicBezTo>
                      <a:lnTo>
                        <a:pt x="367731" y="192211"/>
                      </a:lnTo>
                      <a:cubicBezTo>
                        <a:pt x="367731" y="293757"/>
                        <a:pt x="285412" y="376076"/>
                        <a:pt x="183866" y="376076"/>
                      </a:cubicBezTo>
                      <a:lnTo>
                        <a:pt x="183866" y="376076"/>
                      </a:lnTo>
                      <a:cubicBezTo>
                        <a:pt x="82319" y="376076"/>
                        <a:pt x="0" y="293757"/>
                        <a:pt x="0" y="192211"/>
                      </a:cubicBezTo>
                      <a:lnTo>
                        <a:pt x="0" y="183866"/>
                      </a:lnTo>
                      <a:cubicBezTo>
                        <a:pt x="0" y="82319"/>
                        <a:pt x="82319" y="0"/>
                        <a:pt x="1838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99" name="TextBox 36">
                  <a:extLst>
                    <a:ext uri="{FF2B5EF4-FFF2-40B4-BE49-F238E27FC236}">
                      <a16:creationId xmlns:a16="http://schemas.microsoft.com/office/drawing/2014/main" id="{D21F635F-75D8-F894-7FDF-295E556F791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67731" cy="4141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96" name="Freeform 37">
                <a:extLst>
                  <a:ext uri="{FF2B5EF4-FFF2-40B4-BE49-F238E27FC236}">
                    <a16:creationId xmlns:a16="http://schemas.microsoft.com/office/drawing/2014/main" id="{A8ACCC9A-B3A1-620E-6753-70B12B52CDBC}"/>
                  </a:ext>
                </a:extLst>
              </p:cNvPr>
              <p:cNvSpPr/>
              <p:nvPr/>
            </p:nvSpPr>
            <p:spPr>
              <a:xfrm>
                <a:off x="349334" y="421292"/>
                <a:ext cx="780853" cy="691055"/>
              </a:xfrm>
              <a:custGeom>
                <a:avLst/>
                <a:gdLst/>
                <a:ahLst/>
                <a:cxnLst/>
                <a:rect l="l" t="t" r="r" b="b"/>
                <a:pathLst>
                  <a:path w="780853" h="691055">
                    <a:moveTo>
                      <a:pt x="0" y="0"/>
                    </a:moveTo>
                    <a:lnTo>
                      <a:pt x="780853" y="0"/>
                    </a:lnTo>
                    <a:lnTo>
                      <a:pt x="780853" y="691055"/>
                    </a:lnTo>
                    <a:lnTo>
                      <a:pt x="0" y="6910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7" name="TextBox 38">
                <a:extLst>
                  <a:ext uri="{FF2B5EF4-FFF2-40B4-BE49-F238E27FC236}">
                    <a16:creationId xmlns:a16="http://schemas.microsoft.com/office/drawing/2014/main" id="{4E79741D-309E-C4F8-6876-A64DEDF9278E}"/>
                  </a:ext>
                </a:extLst>
              </p:cNvPr>
              <p:cNvSpPr txBox="1"/>
              <p:nvPr/>
            </p:nvSpPr>
            <p:spPr>
              <a:xfrm>
                <a:off x="1304120" y="392716"/>
                <a:ext cx="1762375" cy="7803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Napi mintavétel</a:t>
                </a:r>
              </a:p>
            </p:txBody>
          </p:sp>
        </p:grpSp>
        <p:grpSp>
          <p:nvGrpSpPr>
            <p:cNvPr id="202" name="Group 39">
              <a:extLst>
                <a:ext uri="{FF2B5EF4-FFF2-40B4-BE49-F238E27FC236}">
                  <a16:creationId xmlns:a16="http://schemas.microsoft.com/office/drawing/2014/main" id="{18DBAA8C-E58F-B0DA-01F8-D200EB466A43}"/>
                </a:ext>
              </a:extLst>
            </p:cNvPr>
            <p:cNvGrpSpPr/>
            <p:nvPr/>
          </p:nvGrpSpPr>
          <p:grpSpPr>
            <a:xfrm>
              <a:off x="5580035" y="2798936"/>
              <a:ext cx="1666179" cy="738434"/>
              <a:chOff x="0" y="-41340"/>
              <a:chExt cx="3520526" cy="1560263"/>
            </a:xfrm>
          </p:grpSpPr>
          <p:grpSp>
            <p:nvGrpSpPr>
              <p:cNvPr id="203" name="Group 40">
                <a:extLst>
                  <a:ext uri="{FF2B5EF4-FFF2-40B4-BE49-F238E27FC236}">
                    <a16:creationId xmlns:a16="http://schemas.microsoft.com/office/drawing/2014/main" id="{B0FAF84D-2F8D-ACF6-5F69-9B7984516D83}"/>
                  </a:ext>
                </a:extLst>
              </p:cNvPr>
              <p:cNvGrpSpPr/>
              <p:nvPr/>
            </p:nvGrpSpPr>
            <p:grpSpPr>
              <a:xfrm>
                <a:off x="0" y="0"/>
                <a:ext cx="3520526" cy="1518923"/>
                <a:chOff x="0" y="0"/>
                <a:chExt cx="994161" cy="428928"/>
              </a:xfrm>
            </p:grpSpPr>
            <p:sp>
              <p:nvSpPr>
                <p:cNvPr id="212" name="Freeform 41">
                  <a:extLst>
                    <a:ext uri="{FF2B5EF4-FFF2-40B4-BE49-F238E27FC236}">
                      <a16:creationId xmlns:a16="http://schemas.microsoft.com/office/drawing/2014/main" id="{DD2AA3FB-5733-813D-8D67-D3798B01FD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4161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161" h="428928">
                      <a:moveTo>
                        <a:pt x="149537" y="0"/>
                      </a:moveTo>
                      <a:lnTo>
                        <a:pt x="844623" y="0"/>
                      </a:lnTo>
                      <a:cubicBezTo>
                        <a:pt x="927211" y="0"/>
                        <a:pt x="994161" y="66950"/>
                        <a:pt x="994161" y="149537"/>
                      </a:cubicBezTo>
                      <a:lnTo>
                        <a:pt x="994161" y="279391"/>
                      </a:lnTo>
                      <a:cubicBezTo>
                        <a:pt x="994161" y="361978"/>
                        <a:pt x="927211" y="428928"/>
                        <a:pt x="844623" y="428928"/>
                      </a:cubicBezTo>
                      <a:lnTo>
                        <a:pt x="149537" y="428928"/>
                      </a:lnTo>
                      <a:cubicBezTo>
                        <a:pt x="66950" y="428928"/>
                        <a:pt x="0" y="361978"/>
                        <a:pt x="0" y="279391"/>
                      </a:cubicBezTo>
                      <a:lnTo>
                        <a:pt x="0" y="149537"/>
                      </a:lnTo>
                      <a:cubicBezTo>
                        <a:pt x="0" y="66950"/>
                        <a:pt x="66950" y="0"/>
                        <a:pt x="14953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3" name="TextBox 42">
                  <a:extLst>
                    <a:ext uri="{FF2B5EF4-FFF2-40B4-BE49-F238E27FC236}">
                      <a16:creationId xmlns:a16="http://schemas.microsoft.com/office/drawing/2014/main" id="{03F37019-4F00-C1EE-BA15-C1649A9A367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994161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11" name="TextBox 45">
                <a:extLst>
                  <a:ext uri="{FF2B5EF4-FFF2-40B4-BE49-F238E27FC236}">
                    <a16:creationId xmlns:a16="http://schemas.microsoft.com/office/drawing/2014/main" id="{9E4838BF-E05E-CD4F-8D5F-DE7295ADA57A}"/>
                  </a:ext>
                </a:extLst>
              </p:cNvPr>
              <p:cNvSpPr txBox="1"/>
              <p:nvPr/>
            </p:nvSpPr>
            <p:spPr>
              <a:xfrm>
                <a:off x="88654" y="-41340"/>
                <a:ext cx="1302210" cy="1466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05" name="Group 46">
                <a:extLst>
                  <a:ext uri="{FF2B5EF4-FFF2-40B4-BE49-F238E27FC236}">
                    <a16:creationId xmlns:a16="http://schemas.microsoft.com/office/drawing/2014/main" id="{9299FC40-B887-B19C-FBCB-E5884EE58B18}"/>
                  </a:ext>
                </a:extLst>
              </p:cNvPr>
              <p:cNvGrpSpPr/>
              <p:nvPr/>
            </p:nvGrpSpPr>
            <p:grpSpPr>
              <a:xfrm>
                <a:off x="256685" y="517912"/>
                <a:ext cx="1147287" cy="427451"/>
                <a:chOff x="0" y="-38100"/>
                <a:chExt cx="1067938" cy="397888"/>
              </a:xfrm>
            </p:grpSpPr>
            <p:sp>
              <p:nvSpPr>
                <p:cNvPr id="208" name="Freeform 47">
                  <a:extLst>
                    <a:ext uri="{FF2B5EF4-FFF2-40B4-BE49-F238E27FC236}">
                      <a16:creationId xmlns:a16="http://schemas.microsoft.com/office/drawing/2014/main" id="{4CDAA783-119E-B541-F833-7610111076BB}"/>
                    </a:ext>
                  </a:extLst>
                </p:cNvPr>
                <p:cNvSpPr/>
                <p:nvPr/>
              </p:nvSpPr>
              <p:spPr>
                <a:xfrm>
                  <a:off x="168608" y="1"/>
                  <a:ext cx="899330" cy="359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30" h="359788">
                      <a:moveTo>
                        <a:pt x="0" y="0"/>
                      </a:moveTo>
                      <a:lnTo>
                        <a:pt x="899330" y="0"/>
                      </a:lnTo>
                      <a:lnTo>
                        <a:pt x="899330" y="359788"/>
                      </a:lnTo>
                      <a:lnTo>
                        <a:pt x="0" y="359788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9" name="TextBox 48">
                  <a:extLst>
                    <a:ext uri="{FF2B5EF4-FFF2-40B4-BE49-F238E27FC236}">
                      <a16:creationId xmlns:a16="http://schemas.microsoft.com/office/drawing/2014/main" id="{5795AF6D-3432-4B52-CCC6-03DFE02D2F4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99330" cy="39788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6" name="TextBox 49">
                <a:extLst>
                  <a:ext uri="{FF2B5EF4-FFF2-40B4-BE49-F238E27FC236}">
                    <a16:creationId xmlns:a16="http://schemas.microsoft.com/office/drawing/2014/main" id="{D40E99D8-E248-5F2E-ED73-6645591700F3}"/>
                  </a:ext>
                </a:extLst>
              </p:cNvPr>
              <p:cNvSpPr txBox="1"/>
              <p:nvPr/>
            </p:nvSpPr>
            <p:spPr>
              <a:xfrm>
                <a:off x="1403567" y="217962"/>
                <a:ext cx="2011488" cy="11705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Optimális ablak méret keresés</a:t>
                </a:r>
              </a:p>
            </p:txBody>
          </p:sp>
          <p:sp>
            <p:nvSpPr>
              <p:cNvPr id="207" name="AutoShape 50">
                <a:extLst>
                  <a:ext uri="{FF2B5EF4-FFF2-40B4-BE49-F238E27FC236}">
                    <a16:creationId xmlns:a16="http://schemas.microsoft.com/office/drawing/2014/main" id="{F06579A3-B844-0D60-4A4E-F072DFF072A0}"/>
                  </a:ext>
                </a:extLst>
              </p:cNvPr>
              <p:cNvSpPr/>
              <p:nvPr/>
            </p:nvSpPr>
            <p:spPr>
              <a:xfrm>
                <a:off x="753783" y="741519"/>
                <a:ext cx="646486" cy="10584"/>
              </a:xfrm>
              <a:prstGeom prst="line">
                <a:avLst/>
              </a:prstGeom>
              <a:ln w="38100" cap="flat">
                <a:solidFill>
                  <a:srgbClr val="000000"/>
                </a:solidFill>
                <a:prstDash val="solid"/>
                <a:headEnd type="none" w="sm" len="sm"/>
                <a:tailEnd type="arrow" w="med" len="sm"/>
              </a:ln>
            </p:spPr>
            <p:txBody>
              <a:bodyPr/>
              <a:lstStyle/>
              <a:p>
                <a:endPara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14" name="Group 51">
              <a:extLst>
                <a:ext uri="{FF2B5EF4-FFF2-40B4-BE49-F238E27FC236}">
                  <a16:creationId xmlns:a16="http://schemas.microsoft.com/office/drawing/2014/main" id="{A4E171EB-F5E0-7C4F-81F4-A826649303E8}"/>
                </a:ext>
              </a:extLst>
            </p:cNvPr>
            <p:cNvGrpSpPr/>
            <p:nvPr/>
          </p:nvGrpSpPr>
          <p:grpSpPr>
            <a:xfrm>
              <a:off x="7479672" y="2850811"/>
              <a:ext cx="1664158" cy="715386"/>
              <a:chOff x="0" y="0"/>
              <a:chExt cx="997789" cy="428928"/>
            </a:xfrm>
          </p:grpSpPr>
          <p:sp>
            <p:nvSpPr>
              <p:cNvPr id="215" name="Freeform 52">
                <a:extLst>
                  <a:ext uri="{FF2B5EF4-FFF2-40B4-BE49-F238E27FC236}">
                    <a16:creationId xmlns:a16="http://schemas.microsoft.com/office/drawing/2014/main" id="{363E362D-3D0C-F202-CE5A-CD056D7761A8}"/>
                  </a:ext>
                </a:extLst>
              </p:cNvPr>
              <p:cNvSpPr/>
              <p:nvPr/>
            </p:nvSpPr>
            <p:spPr>
              <a:xfrm>
                <a:off x="0" y="0"/>
                <a:ext cx="997789" cy="428928"/>
              </a:xfrm>
              <a:custGeom>
                <a:avLst/>
                <a:gdLst/>
                <a:ahLst/>
                <a:cxnLst/>
                <a:rect l="l" t="t" r="r" b="b"/>
                <a:pathLst>
                  <a:path w="997789" h="428928">
                    <a:moveTo>
                      <a:pt x="149719" y="0"/>
                    </a:moveTo>
                    <a:lnTo>
                      <a:pt x="848070" y="0"/>
                    </a:lnTo>
                    <a:cubicBezTo>
                      <a:pt x="930757" y="0"/>
                      <a:pt x="997789" y="67032"/>
                      <a:pt x="997789" y="149719"/>
                    </a:cubicBezTo>
                    <a:lnTo>
                      <a:pt x="997789" y="279209"/>
                    </a:lnTo>
                    <a:cubicBezTo>
                      <a:pt x="997789" y="361897"/>
                      <a:pt x="930757" y="428928"/>
                      <a:pt x="848070" y="428928"/>
                    </a:cubicBezTo>
                    <a:lnTo>
                      <a:pt x="149719" y="428928"/>
                    </a:lnTo>
                    <a:cubicBezTo>
                      <a:pt x="67032" y="428928"/>
                      <a:pt x="0" y="361897"/>
                      <a:pt x="0" y="279209"/>
                    </a:cubicBezTo>
                    <a:lnTo>
                      <a:pt x="0" y="149719"/>
                    </a:lnTo>
                    <a:cubicBezTo>
                      <a:pt x="0" y="67032"/>
                      <a:pt x="67032" y="0"/>
                      <a:pt x="149719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6" name="TextBox 53">
                <a:extLst>
                  <a:ext uri="{FF2B5EF4-FFF2-40B4-BE49-F238E27FC236}">
                    <a16:creationId xmlns:a16="http://schemas.microsoft.com/office/drawing/2014/main" id="{86CBC870-9990-BD40-D29D-C34CA12C4ED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7789" cy="467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17" name="Group 54">
              <a:extLst>
                <a:ext uri="{FF2B5EF4-FFF2-40B4-BE49-F238E27FC236}">
                  <a16:creationId xmlns:a16="http://schemas.microsoft.com/office/drawing/2014/main" id="{3FA0022C-F807-79BA-45DC-FACBDFB507ED}"/>
                </a:ext>
              </a:extLst>
            </p:cNvPr>
            <p:cNvGrpSpPr/>
            <p:nvPr/>
          </p:nvGrpSpPr>
          <p:grpSpPr>
            <a:xfrm>
              <a:off x="7521427" y="2894885"/>
              <a:ext cx="613320" cy="627238"/>
              <a:chOff x="0" y="0"/>
              <a:chExt cx="367731" cy="376076"/>
            </a:xfrm>
          </p:grpSpPr>
          <p:sp>
            <p:nvSpPr>
              <p:cNvPr id="218" name="Freeform 55">
                <a:extLst>
                  <a:ext uri="{FF2B5EF4-FFF2-40B4-BE49-F238E27FC236}">
                    <a16:creationId xmlns:a16="http://schemas.microsoft.com/office/drawing/2014/main" id="{0D6CA02A-83B7-5F5B-19B6-BE63D53DDDA9}"/>
                  </a:ext>
                </a:extLst>
              </p:cNvPr>
              <p:cNvSpPr/>
              <p:nvPr/>
            </p:nvSpPr>
            <p:spPr>
              <a:xfrm>
                <a:off x="0" y="0"/>
                <a:ext cx="367731" cy="376076"/>
              </a:xfrm>
              <a:custGeom>
                <a:avLst/>
                <a:gdLst/>
                <a:ahLst/>
                <a:cxnLst/>
                <a:rect l="l" t="t" r="r" b="b"/>
                <a:pathLst>
                  <a:path w="367731" h="376076">
                    <a:moveTo>
                      <a:pt x="183866" y="0"/>
                    </a:moveTo>
                    <a:lnTo>
                      <a:pt x="183866" y="0"/>
                    </a:lnTo>
                    <a:cubicBezTo>
                      <a:pt x="285412" y="0"/>
                      <a:pt x="367731" y="82319"/>
                      <a:pt x="367731" y="183866"/>
                    </a:cubicBezTo>
                    <a:lnTo>
                      <a:pt x="367731" y="192211"/>
                    </a:lnTo>
                    <a:cubicBezTo>
                      <a:pt x="367731" y="293757"/>
                      <a:pt x="285412" y="376076"/>
                      <a:pt x="183866" y="376076"/>
                    </a:cubicBezTo>
                    <a:lnTo>
                      <a:pt x="183866" y="376076"/>
                    </a:lnTo>
                    <a:cubicBezTo>
                      <a:pt x="82319" y="376076"/>
                      <a:pt x="0" y="293757"/>
                      <a:pt x="0" y="192211"/>
                    </a:cubicBezTo>
                    <a:lnTo>
                      <a:pt x="0" y="183866"/>
                    </a:lnTo>
                    <a:cubicBezTo>
                      <a:pt x="0" y="82319"/>
                      <a:pt x="82319" y="0"/>
                      <a:pt x="18386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9" name="TextBox 56">
                <a:extLst>
                  <a:ext uri="{FF2B5EF4-FFF2-40B4-BE49-F238E27FC236}">
                    <a16:creationId xmlns:a16="http://schemas.microsoft.com/office/drawing/2014/main" id="{44F18076-7D32-11FD-A10A-5E4836C0F9F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7731" cy="4141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id="{F2C17C05-38B7-399F-D03C-6CFCC183C6B5}"/>
                </a:ext>
              </a:extLst>
            </p:cNvPr>
            <p:cNvSpPr/>
            <p:nvPr/>
          </p:nvSpPr>
          <p:spPr>
            <a:xfrm>
              <a:off x="7602714" y="3007640"/>
              <a:ext cx="450746" cy="401727"/>
            </a:xfrm>
            <a:custGeom>
              <a:avLst/>
              <a:gdLst/>
              <a:ahLst/>
              <a:cxnLst/>
              <a:rect l="l" t="t" r="r" b="b"/>
              <a:pathLst>
                <a:path w="714297" h="636617">
                  <a:moveTo>
                    <a:pt x="0" y="0"/>
                  </a:moveTo>
                  <a:lnTo>
                    <a:pt x="714297" y="0"/>
                  </a:lnTo>
                  <a:lnTo>
                    <a:pt x="714297" y="636617"/>
                  </a:lnTo>
                  <a:lnTo>
                    <a:pt x="0" y="636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1" name="TextBox 58">
              <a:extLst>
                <a:ext uri="{FF2B5EF4-FFF2-40B4-BE49-F238E27FC236}">
                  <a16:creationId xmlns:a16="http://schemas.microsoft.com/office/drawing/2014/main" id="{57111D3A-942F-E8E7-8484-EF0298176E08}"/>
                </a:ext>
              </a:extLst>
            </p:cNvPr>
            <p:cNvSpPr txBox="1"/>
            <p:nvPr/>
          </p:nvSpPr>
          <p:spPr>
            <a:xfrm>
              <a:off x="8095300" y="3031200"/>
              <a:ext cx="1027888" cy="36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Paraméterek</a:t>
              </a:r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illesztése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22" name="Group 59">
              <a:extLst>
                <a:ext uri="{FF2B5EF4-FFF2-40B4-BE49-F238E27FC236}">
                  <a16:creationId xmlns:a16="http://schemas.microsoft.com/office/drawing/2014/main" id="{6FE83F9A-59C7-A4A7-EBEB-33BECB64ABA5}"/>
                </a:ext>
              </a:extLst>
            </p:cNvPr>
            <p:cNvGrpSpPr/>
            <p:nvPr/>
          </p:nvGrpSpPr>
          <p:grpSpPr>
            <a:xfrm>
              <a:off x="7578531" y="3835905"/>
              <a:ext cx="1466441" cy="718869"/>
              <a:chOff x="0" y="0"/>
              <a:chExt cx="3098492" cy="1518923"/>
            </a:xfrm>
          </p:grpSpPr>
          <p:grpSp>
            <p:nvGrpSpPr>
              <p:cNvPr id="223" name="Group 60">
                <a:extLst>
                  <a:ext uri="{FF2B5EF4-FFF2-40B4-BE49-F238E27FC236}">
                    <a16:creationId xmlns:a16="http://schemas.microsoft.com/office/drawing/2014/main" id="{B8751A02-16ED-9497-8812-471C136E3931}"/>
                  </a:ext>
                </a:extLst>
              </p:cNvPr>
              <p:cNvGrpSpPr/>
              <p:nvPr/>
            </p:nvGrpSpPr>
            <p:grpSpPr>
              <a:xfrm>
                <a:off x="0" y="0"/>
                <a:ext cx="3098492" cy="1518923"/>
                <a:chOff x="0" y="0"/>
                <a:chExt cx="874983" cy="428928"/>
              </a:xfrm>
            </p:grpSpPr>
            <p:sp>
              <p:nvSpPr>
                <p:cNvPr id="232" name="Freeform 61">
                  <a:extLst>
                    <a:ext uri="{FF2B5EF4-FFF2-40B4-BE49-F238E27FC236}">
                      <a16:creationId xmlns:a16="http://schemas.microsoft.com/office/drawing/2014/main" id="{A917656C-E343-9D52-E2C8-984F05E70DB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74983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983" h="428928">
                      <a:moveTo>
                        <a:pt x="169905" y="0"/>
                      </a:moveTo>
                      <a:lnTo>
                        <a:pt x="705077" y="0"/>
                      </a:lnTo>
                      <a:cubicBezTo>
                        <a:pt x="798913" y="0"/>
                        <a:pt x="874983" y="76069"/>
                        <a:pt x="874983" y="169905"/>
                      </a:cubicBezTo>
                      <a:lnTo>
                        <a:pt x="874983" y="259023"/>
                      </a:lnTo>
                      <a:cubicBezTo>
                        <a:pt x="874983" y="352859"/>
                        <a:pt x="798913" y="428928"/>
                        <a:pt x="705077" y="428928"/>
                      </a:cubicBezTo>
                      <a:lnTo>
                        <a:pt x="169905" y="428928"/>
                      </a:lnTo>
                      <a:cubicBezTo>
                        <a:pt x="76069" y="428928"/>
                        <a:pt x="0" y="352859"/>
                        <a:pt x="0" y="259023"/>
                      </a:cubicBezTo>
                      <a:lnTo>
                        <a:pt x="0" y="169905"/>
                      </a:lnTo>
                      <a:cubicBezTo>
                        <a:pt x="0" y="76069"/>
                        <a:pt x="76069" y="0"/>
                        <a:pt x="16990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3" name="TextBox 62">
                  <a:extLst>
                    <a:ext uri="{FF2B5EF4-FFF2-40B4-BE49-F238E27FC236}">
                      <a16:creationId xmlns:a16="http://schemas.microsoft.com/office/drawing/2014/main" id="{1BAB02CD-99AC-614F-6788-C63895C3F77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74983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24" name="Group 63">
                <a:extLst>
                  <a:ext uri="{FF2B5EF4-FFF2-40B4-BE49-F238E27FC236}">
                    <a16:creationId xmlns:a16="http://schemas.microsoft.com/office/drawing/2014/main" id="{C60DEC18-9339-2C22-1E7F-6F79BF135185}"/>
                  </a:ext>
                </a:extLst>
              </p:cNvPr>
              <p:cNvGrpSpPr/>
              <p:nvPr/>
            </p:nvGrpSpPr>
            <p:grpSpPr>
              <a:xfrm>
                <a:off x="88654" y="93580"/>
                <a:ext cx="1302212" cy="1331763"/>
                <a:chOff x="0" y="0"/>
                <a:chExt cx="367731" cy="376076"/>
              </a:xfrm>
            </p:grpSpPr>
            <p:sp>
              <p:nvSpPr>
                <p:cNvPr id="230" name="Freeform 64">
                  <a:extLst>
                    <a:ext uri="{FF2B5EF4-FFF2-40B4-BE49-F238E27FC236}">
                      <a16:creationId xmlns:a16="http://schemas.microsoft.com/office/drawing/2014/main" id="{E0E97965-6325-7348-D5A7-E06AE011BC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7731" cy="37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31" h="376076">
                      <a:moveTo>
                        <a:pt x="183866" y="0"/>
                      </a:moveTo>
                      <a:lnTo>
                        <a:pt x="183866" y="0"/>
                      </a:lnTo>
                      <a:cubicBezTo>
                        <a:pt x="285412" y="0"/>
                        <a:pt x="367731" y="82319"/>
                        <a:pt x="367731" y="183866"/>
                      </a:cubicBezTo>
                      <a:lnTo>
                        <a:pt x="367731" y="192211"/>
                      </a:lnTo>
                      <a:cubicBezTo>
                        <a:pt x="367731" y="293757"/>
                        <a:pt x="285412" y="376076"/>
                        <a:pt x="183866" y="376076"/>
                      </a:cubicBezTo>
                      <a:lnTo>
                        <a:pt x="183866" y="376076"/>
                      </a:lnTo>
                      <a:cubicBezTo>
                        <a:pt x="82319" y="376076"/>
                        <a:pt x="0" y="293757"/>
                        <a:pt x="0" y="192211"/>
                      </a:cubicBezTo>
                      <a:lnTo>
                        <a:pt x="0" y="183866"/>
                      </a:lnTo>
                      <a:cubicBezTo>
                        <a:pt x="0" y="82319"/>
                        <a:pt x="82319" y="0"/>
                        <a:pt x="1838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1" name="TextBox 65">
                  <a:extLst>
                    <a:ext uri="{FF2B5EF4-FFF2-40B4-BE49-F238E27FC236}">
                      <a16:creationId xmlns:a16="http://schemas.microsoft.com/office/drawing/2014/main" id="{33F07D47-C721-8EC9-DFCC-B558C828C84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67731" cy="4141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25" name="Group 66">
                <a:extLst>
                  <a:ext uri="{FF2B5EF4-FFF2-40B4-BE49-F238E27FC236}">
                    <a16:creationId xmlns:a16="http://schemas.microsoft.com/office/drawing/2014/main" id="{EFDC29A0-DEE9-10CF-472E-FD3AE40591BA}"/>
                  </a:ext>
                </a:extLst>
              </p:cNvPr>
              <p:cNvGrpSpPr/>
              <p:nvPr/>
            </p:nvGrpSpPr>
            <p:grpSpPr>
              <a:xfrm>
                <a:off x="256685" y="558843"/>
                <a:ext cx="966151" cy="386520"/>
                <a:chOff x="0" y="0"/>
                <a:chExt cx="899330" cy="359788"/>
              </a:xfrm>
            </p:grpSpPr>
            <p:sp>
              <p:nvSpPr>
                <p:cNvPr id="228" name="Freeform 67">
                  <a:extLst>
                    <a:ext uri="{FF2B5EF4-FFF2-40B4-BE49-F238E27FC236}">
                      <a16:creationId xmlns:a16="http://schemas.microsoft.com/office/drawing/2014/main" id="{BB2E1510-8E01-250D-17FD-18582E11573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99330" cy="359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30" h="359788">
                      <a:moveTo>
                        <a:pt x="0" y="0"/>
                      </a:moveTo>
                      <a:lnTo>
                        <a:pt x="899330" y="0"/>
                      </a:lnTo>
                      <a:lnTo>
                        <a:pt x="899330" y="359788"/>
                      </a:lnTo>
                      <a:lnTo>
                        <a:pt x="0" y="359788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9" name="TextBox 68">
                  <a:extLst>
                    <a:ext uri="{FF2B5EF4-FFF2-40B4-BE49-F238E27FC236}">
                      <a16:creationId xmlns:a16="http://schemas.microsoft.com/office/drawing/2014/main" id="{5375AAEF-7C4B-9F9A-A5E5-99C1835F2DB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99330" cy="39788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26" name="TextBox 69">
                <a:extLst>
                  <a:ext uri="{FF2B5EF4-FFF2-40B4-BE49-F238E27FC236}">
                    <a16:creationId xmlns:a16="http://schemas.microsoft.com/office/drawing/2014/main" id="{10F3E899-0EE0-979F-10CF-5EF3C66705B2}"/>
                  </a:ext>
                </a:extLst>
              </p:cNvPr>
              <p:cNvSpPr txBox="1"/>
              <p:nvPr/>
            </p:nvSpPr>
            <p:spPr>
              <a:xfrm>
                <a:off x="1285272" y="392716"/>
                <a:ext cx="1693248" cy="7803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Következő</a:t>
                </a:r>
                <a:r>
                  <a:rPr lang="en-US" sz="12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szakasz</a:t>
                </a:r>
                <a:endPara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7" name="TextBox 70">
                <a:extLst>
                  <a:ext uri="{FF2B5EF4-FFF2-40B4-BE49-F238E27FC236}">
                    <a16:creationId xmlns:a16="http://schemas.microsoft.com/office/drawing/2014/main" id="{DA44DBFB-6735-8984-03B6-CF32198ADC55}"/>
                  </a:ext>
                </a:extLst>
              </p:cNvPr>
              <p:cNvSpPr txBox="1"/>
              <p:nvPr/>
            </p:nvSpPr>
            <p:spPr>
              <a:xfrm>
                <a:off x="384064" y="574830"/>
                <a:ext cx="711395" cy="39018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+ 1</a:t>
                </a:r>
              </a:p>
            </p:txBody>
          </p:sp>
        </p:grpSp>
        <p:sp>
          <p:nvSpPr>
            <p:cNvPr id="242" name="Freeform 78">
              <a:extLst>
                <a:ext uri="{FF2B5EF4-FFF2-40B4-BE49-F238E27FC236}">
                  <a16:creationId xmlns:a16="http://schemas.microsoft.com/office/drawing/2014/main" id="{BD9D1D89-129D-659C-4F68-DBD346224FFF}"/>
                </a:ext>
              </a:extLst>
            </p:cNvPr>
            <p:cNvSpPr/>
            <p:nvPr/>
          </p:nvSpPr>
          <p:spPr>
            <a:xfrm>
              <a:off x="9495349" y="2928593"/>
              <a:ext cx="722289" cy="549091"/>
            </a:xfrm>
            <a:custGeom>
              <a:avLst/>
              <a:gdLst/>
              <a:ahLst/>
              <a:cxnLst/>
              <a:rect l="l" t="t" r="r" b="b"/>
              <a:pathLst>
                <a:path w="430969" h="327627">
                  <a:moveTo>
                    <a:pt x="163813" y="0"/>
                  </a:moveTo>
                  <a:lnTo>
                    <a:pt x="267155" y="0"/>
                  </a:lnTo>
                  <a:cubicBezTo>
                    <a:pt x="310601" y="0"/>
                    <a:pt x="352268" y="17259"/>
                    <a:pt x="382989" y="47980"/>
                  </a:cubicBezTo>
                  <a:cubicBezTo>
                    <a:pt x="413710" y="78701"/>
                    <a:pt x="430969" y="120367"/>
                    <a:pt x="430969" y="163813"/>
                  </a:cubicBezTo>
                  <a:lnTo>
                    <a:pt x="430969" y="163813"/>
                  </a:lnTo>
                  <a:cubicBezTo>
                    <a:pt x="430969" y="254285"/>
                    <a:pt x="357627" y="327627"/>
                    <a:pt x="267155" y="327627"/>
                  </a:cubicBezTo>
                  <a:lnTo>
                    <a:pt x="163813" y="327627"/>
                  </a:lnTo>
                  <a:cubicBezTo>
                    <a:pt x="120367" y="327627"/>
                    <a:pt x="78701" y="310368"/>
                    <a:pt x="47980" y="279647"/>
                  </a:cubicBezTo>
                  <a:cubicBezTo>
                    <a:pt x="17259" y="248926"/>
                    <a:pt x="0" y="207260"/>
                    <a:pt x="0" y="163813"/>
                  </a:cubicBezTo>
                  <a:lnTo>
                    <a:pt x="0" y="163813"/>
                  </a:lnTo>
                  <a:cubicBezTo>
                    <a:pt x="0" y="120367"/>
                    <a:pt x="17259" y="78701"/>
                    <a:pt x="47980" y="47980"/>
                  </a:cubicBezTo>
                  <a:cubicBezTo>
                    <a:pt x="78701" y="17259"/>
                    <a:pt x="120367" y="0"/>
                    <a:pt x="16381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1" name="TextBox 80">
              <a:extLst>
                <a:ext uri="{FF2B5EF4-FFF2-40B4-BE49-F238E27FC236}">
                  <a16:creationId xmlns:a16="http://schemas.microsoft.com/office/drawing/2014/main" id="{BE71A5FF-15A3-22EB-820C-3305F4039B0B}"/>
                </a:ext>
              </a:extLst>
            </p:cNvPr>
            <p:cNvSpPr txBox="1"/>
            <p:nvPr/>
          </p:nvSpPr>
          <p:spPr>
            <a:xfrm>
              <a:off x="9495349" y="3024574"/>
              <a:ext cx="722289" cy="36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Van </a:t>
              </a:r>
              <a:r>
                <a:rPr lang="en-US" sz="12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még</a:t>
              </a:r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mérés</a:t>
              </a:r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  <p:sp>
          <p:nvSpPr>
            <p:cNvPr id="249" name="Freeform 85">
              <a:extLst>
                <a:ext uri="{FF2B5EF4-FFF2-40B4-BE49-F238E27FC236}">
                  <a16:creationId xmlns:a16="http://schemas.microsoft.com/office/drawing/2014/main" id="{E6284A57-B399-5F55-0CC2-1B0CC9C6FAFB}"/>
                </a:ext>
              </a:extLst>
            </p:cNvPr>
            <p:cNvSpPr/>
            <p:nvPr/>
          </p:nvSpPr>
          <p:spPr>
            <a:xfrm>
              <a:off x="10603283" y="2889520"/>
              <a:ext cx="722289" cy="549091"/>
            </a:xfrm>
            <a:custGeom>
              <a:avLst/>
              <a:gdLst/>
              <a:ahLst/>
              <a:cxnLst/>
              <a:rect l="l" t="t" r="r" b="b"/>
              <a:pathLst>
                <a:path w="430969" h="327627">
                  <a:moveTo>
                    <a:pt x="163813" y="0"/>
                  </a:moveTo>
                  <a:lnTo>
                    <a:pt x="267155" y="0"/>
                  </a:lnTo>
                  <a:cubicBezTo>
                    <a:pt x="310601" y="0"/>
                    <a:pt x="352268" y="17259"/>
                    <a:pt x="382989" y="47980"/>
                  </a:cubicBezTo>
                  <a:cubicBezTo>
                    <a:pt x="413710" y="78701"/>
                    <a:pt x="430969" y="120367"/>
                    <a:pt x="430969" y="163813"/>
                  </a:cubicBezTo>
                  <a:lnTo>
                    <a:pt x="430969" y="163813"/>
                  </a:lnTo>
                  <a:cubicBezTo>
                    <a:pt x="430969" y="254285"/>
                    <a:pt x="357627" y="327627"/>
                    <a:pt x="267155" y="327627"/>
                  </a:cubicBezTo>
                  <a:lnTo>
                    <a:pt x="163813" y="327627"/>
                  </a:lnTo>
                  <a:cubicBezTo>
                    <a:pt x="120367" y="327627"/>
                    <a:pt x="78701" y="310368"/>
                    <a:pt x="47980" y="279647"/>
                  </a:cubicBezTo>
                  <a:cubicBezTo>
                    <a:pt x="17259" y="248926"/>
                    <a:pt x="0" y="207260"/>
                    <a:pt x="0" y="163813"/>
                  </a:cubicBezTo>
                  <a:lnTo>
                    <a:pt x="0" y="163813"/>
                  </a:lnTo>
                  <a:cubicBezTo>
                    <a:pt x="0" y="120367"/>
                    <a:pt x="17259" y="78701"/>
                    <a:pt x="47980" y="47980"/>
                  </a:cubicBezTo>
                  <a:cubicBezTo>
                    <a:pt x="78701" y="17259"/>
                    <a:pt x="120367" y="0"/>
                    <a:pt x="16381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8" name="TextBox 87">
              <a:extLst>
                <a:ext uri="{FF2B5EF4-FFF2-40B4-BE49-F238E27FC236}">
                  <a16:creationId xmlns:a16="http://schemas.microsoft.com/office/drawing/2014/main" id="{F0FBC5B9-4D3B-5D9A-1FE4-F65EEE2B6002}"/>
                </a:ext>
              </a:extLst>
            </p:cNvPr>
            <p:cNvSpPr txBox="1"/>
            <p:nvPr/>
          </p:nvSpPr>
          <p:spPr>
            <a:xfrm>
              <a:off x="10603283" y="3076685"/>
              <a:ext cx="722289" cy="18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STOP</a:t>
              </a:r>
            </a:p>
          </p:txBody>
        </p:sp>
        <p:sp>
          <p:nvSpPr>
            <p:cNvPr id="252" name="TextBox 89">
              <a:extLst>
                <a:ext uri="{FF2B5EF4-FFF2-40B4-BE49-F238E27FC236}">
                  <a16:creationId xmlns:a16="http://schemas.microsoft.com/office/drawing/2014/main" id="{3CCA770A-5020-A8BE-3D2C-A8D935464036}"/>
                </a:ext>
              </a:extLst>
            </p:cNvPr>
            <p:cNvSpPr txBox="1"/>
            <p:nvPr/>
          </p:nvSpPr>
          <p:spPr>
            <a:xfrm>
              <a:off x="10067010" y="2820617"/>
              <a:ext cx="722289" cy="18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NEM</a:t>
              </a:r>
            </a:p>
          </p:txBody>
        </p:sp>
        <p:sp>
          <p:nvSpPr>
            <p:cNvPr id="253" name="TextBox 90">
              <a:extLst>
                <a:ext uri="{FF2B5EF4-FFF2-40B4-BE49-F238E27FC236}">
                  <a16:creationId xmlns:a16="http://schemas.microsoft.com/office/drawing/2014/main" id="{8B8476A3-487C-2866-8BB6-D5CB515836D5}"/>
                </a:ext>
              </a:extLst>
            </p:cNvPr>
            <p:cNvSpPr txBox="1"/>
            <p:nvPr/>
          </p:nvSpPr>
          <p:spPr>
            <a:xfrm>
              <a:off x="9417267" y="3814617"/>
              <a:ext cx="722289" cy="18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IGEN</a:t>
              </a:r>
            </a:p>
          </p:txBody>
        </p:sp>
        <p:sp>
          <p:nvSpPr>
            <p:cNvPr id="256" name="Freeform 50">
              <a:extLst>
                <a:ext uri="{FF2B5EF4-FFF2-40B4-BE49-F238E27FC236}">
                  <a16:creationId xmlns:a16="http://schemas.microsoft.com/office/drawing/2014/main" id="{1F85DD0D-5F64-6E52-82C6-7A36EE0D4CEE}"/>
                </a:ext>
              </a:extLst>
            </p:cNvPr>
            <p:cNvSpPr/>
            <p:nvPr/>
          </p:nvSpPr>
          <p:spPr>
            <a:xfrm rot="21061137">
              <a:off x="1836650" y="2963933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9" name="Freeform 50">
              <a:extLst>
                <a:ext uri="{FF2B5EF4-FFF2-40B4-BE49-F238E27FC236}">
                  <a16:creationId xmlns:a16="http://schemas.microsoft.com/office/drawing/2014/main" id="{D2FE9ABF-11BE-C85F-6F63-8D2FBC3F1273}"/>
                </a:ext>
              </a:extLst>
            </p:cNvPr>
            <p:cNvSpPr/>
            <p:nvPr/>
          </p:nvSpPr>
          <p:spPr>
            <a:xfrm rot="21061137">
              <a:off x="3556309" y="2966668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0" name="Freeform 50">
              <a:extLst>
                <a:ext uri="{FF2B5EF4-FFF2-40B4-BE49-F238E27FC236}">
                  <a16:creationId xmlns:a16="http://schemas.microsoft.com/office/drawing/2014/main" id="{530C42D6-591A-6CC0-707E-28EC0E57ABAC}"/>
                </a:ext>
              </a:extLst>
            </p:cNvPr>
            <p:cNvSpPr/>
            <p:nvPr/>
          </p:nvSpPr>
          <p:spPr>
            <a:xfrm rot="21061137">
              <a:off x="5295179" y="3018522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1" name="Freeform 50">
              <a:extLst>
                <a:ext uri="{FF2B5EF4-FFF2-40B4-BE49-F238E27FC236}">
                  <a16:creationId xmlns:a16="http://schemas.microsoft.com/office/drawing/2014/main" id="{0CA02CC1-D6B9-245A-8A5B-97761960249F}"/>
                </a:ext>
              </a:extLst>
            </p:cNvPr>
            <p:cNvSpPr/>
            <p:nvPr/>
          </p:nvSpPr>
          <p:spPr>
            <a:xfrm rot="21061137">
              <a:off x="7180844" y="3037521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2" name="Freeform 50">
              <a:extLst>
                <a:ext uri="{FF2B5EF4-FFF2-40B4-BE49-F238E27FC236}">
                  <a16:creationId xmlns:a16="http://schemas.microsoft.com/office/drawing/2014/main" id="{AC7D06BD-EEE5-FD57-02AE-F99EBAB0614E}"/>
                </a:ext>
              </a:extLst>
            </p:cNvPr>
            <p:cNvSpPr/>
            <p:nvPr/>
          </p:nvSpPr>
          <p:spPr>
            <a:xfrm rot="21061137">
              <a:off x="9118223" y="3069921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3" name="Freeform 50">
              <a:extLst>
                <a:ext uri="{FF2B5EF4-FFF2-40B4-BE49-F238E27FC236}">
                  <a16:creationId xmlns:a16="http://schemas.microsoft.com/office/drawing/2014/main" id="{9B605683-6C56-B73C-061D-54F7382E5D13}"/>
                </a:ext>
              </a:extLst>
            </p:cNvPr>
            <p:cNvSpPr/>
            <p:nvPr/>
          </p:nvSpPr>
          <p:spPr>
            <a:xfrm rot="8225259">
              <a:off x="8891434" y="3688219"/>
              <a:ext cx="1166545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4" name="Freeform 50">
              <a:extLst>
                <a:ext uri="{FF2B5EF4-FFF2-40B4-BE49-F238E27FC236}">
                  <a16:creationId xmlns:a16="http://schemas.microsoft.com/office/drawing/2014/main" id="{C1C853D1-4B1D-EA52-5D86-F29BD92C968E}"/>
                </a:ext>
              </a:extLst>
            </p:cNvPr>
            <p:cNvSpPr/>
            <p:nvPr/>
          </p:nvSpPr>
          <p:spPr>
            <a:xfrm rot="12602509">
              <a:off x="6483080" y="3732149"/>
              <a:ext cx="1166545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5" name="Freeform 50">
              <a:extLst>
                <a:ext uri="{FF2B5EF4-FFF2-40B4-BE49-F238E27FC236}">
                  <a16:creationId xmlns:a16="http://schemas.microsoft.com/office/drawing/2014/main" id="{9E554F0F-A0F1-A8BD-3538-A82C3268DD57}"/>
                </a:ext>
              </a:extLst>
            </p:cNvPr>
            <p:cNvSpPr/>
            <p:nvPr/>
          </p:nvSpPr>
          <p:spPr>
            <a:xfrm rot="21061137">
              <a:off x="10203072" y="3044880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67" name="Rectangle: Rounded Corners 266">
            <a:extLst>
              <a:ext uri="{FF2B5EF4-FFF2-40B4-BE49-F238E27FC236}">
                <a16:creationId xmlns:a16="http://schemas.microsoft.com/office/drawing/2014/main" id="{8A893FFF-280B-AB3D-28C9-19A831BA55AA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rész</a:t>
            </a:r>
          </a:p>
        </p:txBody>
      </p:sp>
      <p:sp>
        <p:nvSpPr>
          <p:cNvPr id="270" name="TextBox 10">
            <a:extLst>
              <a:ext uri="{FF2B5EF4-FFF2-40B4-BE49-F238E27FC236}">
                <a16:creationId xmlns:a16="http://schemas.microsoft.com/office/drawing/2014/main" id="{7ACC8BF4-361F-EEC2-98CE-D1D30A2364A1}"/>
              </a:ext>
            </a:extLst>
          </p:cNvPr>
          <p:cNvSpPr txBox="1"/>
          <p:nvPr/>
        </p:nvSpPr>
        <p:spPr>
          <a:xfrm>
            <a:off x="7803614" y="2613479"/>
            <a:ext cx="1337171" cy="18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b, n, w, ED</a:t>
            </a:r>
          </a:p>
        </p:txBody>
      </p:sp>
      <p:sp>
        <p:nvSpPr>
          <p:cNvPr id="271" name="TextBox 11">
            <a:extLst>
              <a:ext uri="{FF2B5EF4-FFF2-40B4-BE49-F238E27FC236}">
                <a16:creationId xmlns:a16="http://schemas.microsoft.com/office/drawing/2014/main" id="{958672F0-FAAE-5FB0-8657-F748DCB01422}"/>
              </a:ext>
            </a:extLst>
          </p:cNvPr>
          <p:cNvSpPr txBox="1"/>
          <p:nvPr/>
        </p:nvSpPr>
        <p:spPr>
          <a:xfrm>
            <a:off x="8846788" y="2733433"/>
            <a:ext cx="205097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46A478-B910-EB32-1B41-5812BB477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8935" y="6011834"/>
            <a:ext cx="487363" cy="487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E91213-EF64-C20C-88A0-E840FA83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39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Eredmények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DDA0445-57C9-0ADA-F26A-E06E8C1E2C3B}"/>
              </a:ext>
            </a:extLst>
          </p:cNvPr>
          <p:cNvSpPr>
            <a:spLocks noChangeAspect="1"/>
          </p:cNvSpPr>
          <p:nvPr/>
        </p:nvSpPr>
        <p:spPr>
          <a:xfrm>
            <a:off x="2392831" y="1650177"/>
            <a:ext cx="7406339" cy="4076528"/>
          </a:xfrm>
          <a:custGeom>
            <a:avLst/>
            <a:gdLst/>
            <a:ahLst/>
            <a:cxnLst/>
            <a:rect l="l" t="t" r="r" b="b"/>
            <a:pathLst>
              <a:path w="13942695" h="7674209">
                <a:moveTo>
                  <a:pt x="0" y="0"/>
                </a:moveTo>
                <a:lnTo>
                  <a:pt x="13942696" y="0"/>
                </a:lnTo>
                <a:lnTo>
                  <a:pt x="13942696" y="7674209"/>
                </a:lnTo>
                <a:lnTo>
                  <a:pt x="0" y="7674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52FA4-843C-3DD6-935A-EA6F5850FBF0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rész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E8F563-8E71-CE1A-08BF-47AB90AD3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964" y="6011834"/>
            <a:ext cx="487363" cy="487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54513-495C-0933-A818-8A0650A4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58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3F3AFD-7BB4-C4E1-91FB-17B70E98F189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rész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95D22AD9-01C1-2D83-D80C-2F8A9A76DB02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Eredmények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4FB5CC88-4742-E416-F05C-5E8F7CE7FCC1}"/>
              </a:ext>
            </a:extLst>
          </p:cNvPr>
          <p:cNvSpPr/>
          <p:nvPr/>
        </p:nvSpPr>
        <p:spPr>
          <a:xfrm>
            <a:off x="253781" y="1861344"/>
            <a:ext cx="1789624" cy="396512"/>
          </a:xfrm>
          <a:custGeom>
            <a:avLst/>
            <a:gdLst/>
            <a:ahLst/>
            <a:cxnLst/>
            <a:rect l="l" t="t" r="r" b="b"/>
            <a:pathLst>
              <a:path w="981584" h="217481">
                <a:moveTo>
                  <a:pt x="105941" y="0"/>
                </a:moveTo>
                <a:lnTo>
                  <a:pt x="875643" y="0"/>
                </a:lnTo>
                <a:cubicBezTo>
                  <a:pt x="903740" y="0"/>
                  <a:pt x="930687" y="11162"/>
                  <a:pt x="950554" y="31029"/>
                </a:cubicBezTo>
                <a:cubicBezTo>
                  <a:pt x="970422" y="50897"/>
                  <a:pt x="981584" y="77844"/>
                  <a:pt x="981584" y="105941"/>
                </a:cubicBezTo>
                <a:lnTo>
                  <a:pt x="981584" y="111540"/>
                </a:lnTo>
                <a:cubicBezTo>
                  <a:pt x="981584" y="139637"/>
                  <a:pt x="970422" y="166584"/>
                  <a:pt x="950554" y="186452"/>
                </a:cubicBezTo>
                <a:cubicBezTo>
                  <a:pt x="930687" y="206320"/>
                  <a:pt x="903740" y="217481"/>
                  <a:pt x="875643" y="217481"/>
                </a:cubicBezTo>
                <a:lnTo>
                  <a:pt x="105941" y="217481"/>
                </a:lnTo>
                <a:cubicBezTo>
                  <a:pt x="77844" y="217481"/>
                  <a:pt x="50897" y="206320"/>
                  <a:pt x="31029" y="186452"/>
                </a:cubicBezTo>
                <a:cubicBezTo>
                  <a:pt x="11162" y="166584"/>
                  <a:pt x="0" y="139637"/>
                  <a:pt x="0" y="111540"/>
                </a:cubicBezTo>
                <a:lnTo>
                  <a:pt x="0" y="105941"/>
                </a:lnTo>
                <a:cubicBezTo>
                  <a:pt x="0" y="77844"/>
                  <a:pt x="11162" y="50897"/>
                  <a:pt x="31029" y="31029"/>
                </a:cubicBezTo>
                <a:cubicBezTo>
                  <a:pt x="50897" y="11162"/>
                  <a:pt x="77844" y="0"/>
                  <a:pt x="105941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13B348B-AB2B-32CC-C705-7F1E7CDD0DE8}"/>
              </a:ext>
            </a:extLst>
          </p:cNvPr>
          <p:cNvSpPr/>
          <p:nvPr/>
        </p:nvSpPr>
        <p:spPr>
          <a:xfrm>
            <a:off x="920769" y="1355758"/>
            <a:ext cx="482083" cy="449944"/>
          </a:xfrm>
          <a:custGeom>
            <a:avLst/>
            <a:gdLst/>
            <a:ahLst/>
            <a:cxnLst/>
            <a:rect l="l" t="t" r="r" b="b"/>
            <a:pathLst>
              <a:path w="1338606" h="1249366">
                <a:moveTo>
                  <a:pt x="0" y="0"/>
                </a:moveTo>
                <a:lnTo>
                  <a:pt x="1338606" y="0"/>
                </a:lnTo>
                <a:lnTo>
                  <a:pt x="1338606" y="1249366"/>
                </a:lnTo>
                <a:lnTo>
                  <a:pt x="0" y="12493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9830BC5-EF89-5C6C-BF50-7C3C6D5C66BB}"/>
              </a:ext>
            </a:extLst>
          </p:cNvPr>
          <p:cNvSpPr txBox="1"/>
          <p:nvPr/>
        </p:nvSpPr>
        <p:spPr>
          <a:xfrm>
            <a:off x="518563" y="1937540"/>
            <a:ext cx="1305157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egér</a:t>
            </a: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9A992452-C07D-F32C-431E-F9FD65AE5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669106"/>
              </p:ext>
            </p:extLst>
          </p:nvPr>
        </p:nvGraphicFramePr>
        <p:xfrm>
          <a:off x="3354775" y="1482553"/>
          <a:ext cx="5482451" cy="1310640"/>
        </p:xfrm>
        <a:graphic>
          <a:graphicData uri="http://schemas.openxmlformats.org/drawingml/2006/table">
            <a:tbl>
              <a:tblPr/>
              <a:tblGrid>
                <a:gridCol w="1471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5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5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0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Mutációk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száma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Egyedek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száma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endParaRPr lang="en-US" sz="12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93946A94-F137-9BB0-99CC-4C51CC8C5F72}"/>
              </a:ext>
            </a:extLst>
          </p:cNvPr>
          <p:cNvGrpSpPr>
            <a:grpSpLocks noChangeAspect="1"/>
          </p:cNvGrpSpPr>
          <p:nvPr/>
        </p:nvGrpSpPr>
        <p:grpSpPr>
          <a:xfrm>
            <a:off x="1371595" y="2531331"/>
            <a:ext cx="9448810" cy="3277891"/>
            <a:chOff x="-3810010" y="-7498"/>
            <a:chExt cx="19812020" cy="68729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2B1B88-944D-14A8-3A89-D635BCD26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10010" y="-7498"/>
              <a:ext cx="19812020" cy="6872997"/>
            </a:xfrm>
            <a:prstGeom prst="rect">
              <a:avLst/>
            </a:prstGeom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9865F2A0-6CBE-083C-EE6E-AA6742E0086C}"/>
                </a:ext>
              </a:extLst>
            </p:cNvPr>
            <p:cNvSpPr txBox="1"/>
            <p:nvPr/>
          </p:nvSpPr>
          <p:spPr>
            <a:xfrm rot="16200000">
              <a:off x="-4232726" y="2786330"/>
              <a:ext cx="3378297" cy="451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 err="1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Mutációk</a:t>
              </a:r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száma</a:t>
              </a:r>
              <a:endParaRPr lang="en-US" sz="1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388806FA-6EF3-9278-89B3-1DDE17B1535C}"/>
                </a:ext>
              </a:extLst>
            </p:cNvPr>
            <p:cNvSpPr txBox="1"/>
            <p:nvPr/>
          </p:nvSpPr>
          <p:spPr>
            <a:xfrm>
              <a:off x="5519649" y="5476705"/>
              <a:ext cx="1162227" cy="903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err="1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Idő</a:t>
              </a:r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[nap]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0D6E0F-B728-BD01-02E0-E13015226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230" y="6011834"/>
            <a:ext cx="487363" cy="487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35205-F232-9B18-85AE-A19138B1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1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3F3AFD-7BB4-C4E1-91FB-17B70E98F189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rész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95D22AD9-01C1-2D83-D80C-2F8A9A76DB02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Folyamat</a:t>
            </a:r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D6FB83D-2A21-EA5A-1758-9A4FB0702F8D}"/>
              </a:ext>
            </a:extLst>
          </p:cNvPr>
          <p:cNvGrpSpPr/>
          <p:nvPr/>
        </p:nvGrpSpPr>
        <p:grpSpPr>
          <a:xfrm>
            <a:off x="1245400" y="2575212"/>
            <a:ext cx="9701200" cy="990985"/>
            <a:chOff x="695108" y="2575212"/>
            <a:chExt cx="9701200" cy="990985"/>
          </a:xfrm>
        </p:grpSpPr>
        <p:sp>
          <p:nvSpPr>
            <p:cNvPr id="134" name="TextBox 10">
              <a:extLst>
                <a:ext uri="{FF2B5EF4-FFF2-40B4-BE49-F238E27FC236}">
                  <a16:creationId xmlns:a16="http://schemas.microsoft.com/office/drawing/2014/main" id="{CF86D05A-59D6-3264-D930-BF042CA106BB}"/>
                </a:ext>
              </a:extLst>
            </p:cNvPr>
            <p:cNvSpPr txBox="1"/>
            <p:nvPr/>
          </p:nvSpPr>
          <p:spPr>
            <a:xfrm>
              <a:off x="7733202" y="2575212"/>
              <a:ext cx="1337171" cy="18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a, b, n, w, ED</a:t>
              </a:r>
            </a:p>
          </p:txBody>
        </p:sp>
        <p:grpSp>
          <p:nvGrpSpPr>
            <p:cNvPr id="63" name="Group 12">
              <a:extLst>
                <a:ext uri="{FF2B5EF4-FFF2-40B4-BE49-F238E27FC236}">
                  <a16:creationId xmlns:a16="http://schemas.microsoft.com/office/drawing/2014/main" id="{231EEF08-5277-A495-1B17-30B4C141B68F}"/>
                </a:ext>
              </a:extLst>
            </p:cNvPr>
            <p:cNvGrpSpPr/>
            <p:nvPr/>
          </p:nvGrpSpPr>
          <p:grpSpPr>
            <a:xfrm>
              <a:off x="695108" y="2782685"/>
              <a:ext cx="1373955" cy="718869"/>
              <a:chOff x="0" y="0"/>
              <a:chExt cx="2903076" cy="1518923"/>
            </a:xfrm>
          </p:grpSpPr>
          <p:grpSp>
            <p:nvGrpSpPr>
              <p:cNvPr id="126" name="Group 13">
                <a:extLst>
                  <a:ext uri="{FF2B5EF4-FFF2-40B4-BE49-F238E27FC236}">
                    <a16:creationId xmlns:a16="http://schemas.microsoft.com/office/drawing/2014/main" id="{2DB2496A-CB5F-6E20-F7A0-1BD373F09148}"/>
                  </a:ext>
                </a:extLst>
              </p:cNvPr>
              <p:cNvGrpSpPr/>
              <p:nvPr/>
            </p:nvGrpSpPr>
            <p:grpSpPr>
              <a:xfrm>
                <a:off x="0" y="0"/>
                <a:ext cx="2903076" cy="1518923"/>
                <a:chOff x="0" y="0"/>
                <a:chExt cx="819799" cy="428928"/>
              </a:xfrm>
            </p:grpSpPr>
            <p:sp>
              <p:nvSpPr>
                <p:cNvPr id="132" name="Freeform 14">
                  <a:extLst>
                    <a:ext uri="{FF2B5EF4-FFF2-40B4-BE49-F238E27FC236}">
                      <a16:creationId xmlns:a16="http://schemas.microsoft.com/office/drawing/2014/main" id="{092EDDC5-7E7C-4B78-A7EA-B949C3773E1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9799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799" h="428928">
                      <a:moveTo>
                        <a:pt x="181342" y="0"/>
                      </a:moveTo>
                      <a:lnTo>
                        <a:pt x="638457" y="0"/>
                      </a:lnTo>
                      <a:cubicBezTo>
                        <a:pt x="738609" y="0"/>
                        <a:pt x="819799" y="81190"/>
                        <a:pt x="819799" y="181342"/>
                      </a:cubicBezTo>
                      <a:lnTo>
                        <a:pt x="819799" y="247586"/>
                      </a:lnTo>
                      <a:cubicBezTo>
                        <a:pt x="819799" y="347739"/>
                        <a:pt x="738609" y="428928"/>
                        <a:pt x="638457" y="428928"/>
                      </a:cubicBezTo>
                      <a:lnTo>
                        <a:pt x="181342" y="428928"/>
                      </a:lnTo>
                      <a:cubicBezTo>
                        <a:pt x="81190" y="428928"/>
                        <a:pt x="0" y="347739"/>
                        <a:pt x="0" y="247586"/>
                      </a:cubicBezTo>
                      <a:lnTo>
                        <a:pt x="0" y="181342"/>
                      </a:lnTo>
                      <a:cubicBezTo>
                        <a:pt x="0" y="81190"/>
                        <a:pt x="81190" y="0"/>
                        <a:pt x="18134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3" name="TextBox 15">
                  <a:extLst>
                    <a:ext uri="{FF2B5EF4-FFF2-40B4-BE49-F238E27FC236}">
                      <a16:creationId xmlns:a16="http://schemas.microsoft.com/office/drawing/2014/main" id="{163FF864-165D-CF1F-7B15-C759345C218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9799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27" name="Group 16">
                <a:extLst>
                  <a:ext uri="{FF2B5EF4-FFF2-40B4-BE49-F238E27FC236}">
                    <a16:creationId xmlns:a16="http://schemas.microsoft.com/office/drawing/2014/main" id="{F3B4B50B-88F8-B36E-CDB7-12A565D4242A}"/>
                  </a:ext>
                </a:extLst>
              </p:cNvPr>
              <p:cNvGrpSpPr/>
              <p:nvPr/>
            </p:nvGrpSpPr>
            <p:grpSpPr>
              <a:xfrm>
                <a:off x="88654" y="93580"/>
                <a:ext cx="1302212" cy="1331763"/>
                <a:chOff x="0" y="0"/>
                <a:chExt cx="367731" cy="376076"/>
              </a:xfrm>
            </p:grpSpPr>
            <p:sp>
              <p:nvSpPr>
                <p:cNvPr id="130" name="Freeform 17">
                  <a:extLst>
                    <a:ext uri="{FF2B5EF4-FFF2-40B4-BE49-F238E27FC236}">
                      <a16:creationId xmlns:a16="http://schemas.microsoft.com/office/drawing/2014/main" id="{BB7A8196-815D-3509-AE6D-F7CE7879D6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7731" cy="37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31" h="376076">
                      <a:moveTo>
                        <a:pt x="183866" y="0"/>
                      </a:moveTo>
                      <a:lnTo>
                        <a:pt x="183866" y="0"/>
                      </a:lnTo>
                      <a:cubicBezTo>
                        <a:pt x="285412" y="0"/>
                        <a:pt x="367731" y="82319"/>
                        <a:pt x="367731" y="183866"/>
                      </a:cubicBezTo>
                      <a:lnTo>
                        <a:pt x="367731" y="192211"/>
                      </a:lnTo>
                      <a:cubicBezTo>
                        <a:pt x="367731" y="293757"/>
                        <a:pt x="285412" y="376076"/>
                        <a:pt x="183866" y="376076"/>
                      </a:cubicBezTo>
                      <a:lnTo>
                        <a:pt x="183866" y="376076"/>
                      </a:lnTo>
                      <a:cubicBezTo>
                        <a:pt x="82319" y="376076"/>
                        <a:pt x="0" y="293757"/>
                        <a:pt x="0" y="192211"/>
                      </a:cubicBezTo>
                      <a:lnTo>
                        <a:pt x="0" y="183866"/>
                      </a:lnTo>
                      <a:cubicBezTo>
                        <a:pt x="0" y="82319"/>
                        <a:pt x="82319" y="0"/>
                        <a:pt x="1838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1" name="TextBox 18">
                  <a:extLst>
                    <a:ext uri="{FF2B5EF4-FFF2-40B4-BE49-F238E27FC236}">
                      <a16:creationId xmlns:a16="http://schemas.microsoft.com/office/drawing/2014/main" id="{AB313C9E-C7BD-612C-7C72-6D852AB769E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67731" cy="4141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28" name="Freeform 19">
                <a:extLst>
                  <a:ext uri="{FF2B5EF4-FFF2-40B4-BE49-F238E27FC236}">
                    <a16:creationId xmlns:a16="http://schemas.microsoft.com/office/drawing/2014/main" id="{ECEB841B-0872-6992-7A74-F74284CED874}"/>
                  </a:ext>
                </a:extLst>
              </p:cNvPr>
              <p:cNvSpPr/>
              <p:nvPr/>
            </p:nvSpPr>
            <p:spPr>
              <a:xfrm>
                <a:off x="271585" y="258076"/>
                <a:ext cx="936351" cy="873928"/>
              </a:xfrm>
              <a:custGeom>
                <a:avLst/>
                <a:gdLst/>
                <a:ahLst/>
                <a:cxnLst/>
                <a:rect l="l" t="t" r="r" b="b"/>
                <a:pathLst>
                  <a:path w="936351" h="873928">
                    <a:moveTo>
                      <a:pt x="0" y="0"/>
                    </a:moveTo>
                    <a:lnTo>
                      <a:pt x="936351" y="0"/>
                    </a:lnTo>
                    <a:lnTo>
                      <a:pt x="936351" y="873928"/>
                    </a:lnTo>
                    <a:lnTo>
                      <a:pt x="0" y="8739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9" name="TextBox 20">
                <a:extLst>
                  <a:ext uri="{FF2B5EF4-FFF2-40B4-BE49-F238E27FC236}">
                    <a16:creationId xmlns:a16="http://schemas.microsoft.com/office/drawing/2014/main" id="{757B67AC-7CCD-D65A-4CFF-ADB74BA493C9}"/>
                  </a:ext>
                </a:extLst>
              </p:cNvPr>
              <p:cNvSpPr txBox="1"/>
              <p:nvPr/>
            </p:nvSpPr>
            <p:spPr>
              <a:xfrm>
                <a:off x="1297990" y="392716"/>
                <a:ext cx="1490787" cy="7803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Kísérleti</a:t>
                </a:r>
                <a:r>
                  <a:rPr lang="en-US" sz="12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adatok</a:t>
                </a:r>
                <a:endPara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64" name="Group 21">
              <a:extLst>
                <a:ext uri="{FF2B5EF4-FFF2-40B4-BE49-F238E27FC236}">
                  <a16:creationId xmlns:a16="http://schemas.microsoft.com/office/drawing/2014/main" id="{3F811F9E-8D9C-963C-0CC3-5CD61351E603}"/>
                </a:ext>
              </a:extLst>
            </p:cNvPr>
            <p:cNvGrpSpPr/>
            <p:nvPr/>
          </p:nvGrpSpPr>
          <p:grpSpPr>
            <a:xfrm>
              <a:off x="2397590" y="2793779"/>
              <a:ext cx="1416879" cy="718869"/>
              <a:chOff x="0" y="0"/>
              <a:chExt cx="2993772" cy="1518923"/>
            </a:xfrm>
          </p:grpSpPr>
          <p:grpSp>
            <p:nvGrpSpPr>
              <p:cNvPr id="118" name="Group 22">
                <a:extLst>
                  <a:ext uri="{FF2B5EF4-FFF2-40B4-BE49-F238E27FC236}">
                    <a16:creationId xmlns:a16="http://schemas.microsoft.com/office/drawing/2014/main" id="{90D1312E-5CE4-6CF3-5678-9C3FB714AA91}"/>
                  </a:ext>
                </a:extLst>
              </p:cNvPr>
              <p:cNvGrpSpPr/>
              <p:nvPr/>
            </p:nvGrpSpPr>
            <p:grpSpPr>
              <a:xfrm>
                <a:off x="0" y="0"/>
                <a:ext cx="2993772" cy="1518923"/>
                <a:chOff x="0" y="0"/>
                <a:chExt cx="845411" cy="428928"/>
              </a:xfrm>
            </p:grpSpPr>
            <p:sp>
              <p:nvSpPr>
                <p:cNvPr id="124" name="Freeform 23">
                  <a:extLst>
                    <a:ext uri="{FF2B5EF4-FFF2-40B4-BE49-F238E27FC236}">
                      <a16:creationId xmlns:a16="http://schemas.microsoft.com/office/drawing/2014/main" id="{25EF0DB4-1A9D-6B14-55C6-0901EF9436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5411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411" h="428928">
                      <a:moveTo>
                        <a:pt x="175849" y="0"/>
                      </a:moveTo>
                      <a:lnTo>
                        <a:pt x="669562" y="0"/>
                      </a:lnTo>
                      <a:cubicBezTo>
                        <a:pt x="766681" y="0"/>
                        <a:pt x="845411" y="78730"/>
                        <a:pt x="845411" y="175849"/>
                      </a:cubicBezTo>
                      <a:lnTo>
                        <a:pt x="845411" y="253080"/>
                      </a:lnTo>
                      <a:cubicBezTo>
                        <a:pt x="845411" y="350198"/>
                        <a:pt x="766681" y="428928"/>
                        <a:pt x="669562" y="428928"/>
                      </a:cubicBezTo>
                      <a:lnTo>
                        <a:pt x="175849" y="428928"/>
                      </a:lnTo>
                      <a:cubicBezTo>
                        <a:pt x="129211" y="428928"/>
                        <a:pt x="84483" y="410401"/>
                        <a:pt x="51505" y="377424"/>
                      </a:cubicBezTo>
                      <a:cubicBezTo>
                        <a:pt x="18527" y="344446"/>
                        <a:pt x="0" y="299718"/>
                        <a:pt x="0" y="253080"/>
                      </a:cubicBezTo>
                      <a:lnTo>
                        <a:pt x="0" y="175849"/>
                      </a:lnTo>
                      <a:cubicBezTo>
                        <a:pt x="0" y="78730"/>
                        <a:pt x="78730" y="0"/>
                        <a:pt x="17584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25" name="TextBox 24">
                  <a:extLst>
                    <a:ext uri="{FF2B5EF4-FFF2-40B4-BE49-F238E27FC236}">
                      <a16:creationId xmlns:a16="http://schemas.microsoft.com/office/drawing/2014/main" id="{67B4B614-E19D-33D0-2105-8F5650ACB35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45411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19" name="Group 25">
                <a:extLst>
                  <a:ext uri="{FF2B5EF4-FFF2-40B4-BE49-F238E27FC236}">
                    <a16:creationId xmlns:a16="http://schemas.microsoft.com/office/drawing/2014/main" id="{86F0A055-C86F-667C-52B8-01675F5C82DD}"/>
                  </a:ext>
                </a:extLst>
              </p:cNvPr>
              <p:cNvGrpSpPr/>
              <p:nvPr/>
            </p:nvGrpSpPr>
            <p:grpSpPr>
              <a:xfrm>
                <a:off x="88654" y="93580"/>
                <a:ext cx="1302212" cy="1331763"/>
                <a:chOff x="0" y="0"/>
                <a:chExt cx="367731" cy="376076"/>
              </a:xfrm>
            </p:grpSpPr>
            <p:sp>
              <p:nvSpPr>
                <p:cNvPr id="122" name="Freeform 26">
                  <a:extLst>
                    <a:ext uri="{FF2B5EF4-FFF2-40B4-BE49-F238E27FC236}">
                      <a16:creationId xmlns:a16="http://schemas.microsoft.com/office/drawing/2014/main" id="{9B5B69D4-3E69-F508-886E-5A6EECAA6C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7731" cy="37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31" h="376076">
                      <a:moveTo>
                        <a:pt x="183866" y="0"/>
                      </a:moveTo>
                      <a:lnTo>
                        <a:pt x="183866" y="0"/>
                      </a:lnTo>
                      <a:cubicBezTo>
                        <a:pt x="285412" y="0"/>
                        <a:pt x="367731" y="82319"/>
                        <a:pt x="367731" y="183866"/>
                      </a:cubicBezTo>
                      <a:lnTo>
                        <a:pt x="367731" y="192211"/>
                      </a:lnTo>
                      <a:cubicBezTo>
                        <a:pt x="367731" y="293757"/>
                        <a:pt x="285412" y="376076"/>
                        <a:pt x="183866" y="376076"/>
                      </a:cubicBezTo>
                      <a:lnTo>
                        <a:pt x="183866" y="376076"/>
                      </a:lnTo>
                      <a:cubicBezTo>
                        <a:pt x="82319" y="376076"/>
                        <a:pt x="0" y="293757"/>
                        <a:pt x="0" y="192211"/>
                      </a:cubicBezTo>
                      <a:lnTo>
                        <a:pt x="0" y="183866"/>
                      </a:lnTo>
                      <a:cubicBezTo>
                        <a:pt x="0" y="82319"/>
                        <a:pt x="82319" y="0"/>
                        <a:pt x="1838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23" name="TextBox 27">
                  <a:extLst>
                    <a:ext uri="{FF2B5EF4-FFF2-40B4-BE49-F238E27FC236}">
                      <a16:creationId xmlns:a16="http://schemas.microsoft.com/office/drawing/2014/main" id="{023837F4-DB8B-B06F-0F94-27DD708A8F76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67731" cy="4141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20" name="Freeform 28">
                <a:extLst>
                  <a:ext uri="{FF2B5EF4-FFF2-40B4-BE49-F238E27FC236}">
                    <a16:creationId xmlns:a16="http://schemas.microsoft.com/office/drawing/2014/main" id="{D8BBE9E7-E424-66A9-46BB-2544F6488495}"/>
                  </a:ext>
                </a:extLst>
              </p:cNvPr>
              <p:cNvSpPr/>
              <p:nvPr/>
            </p:nvSpPr>
            <p:spPr>
              <a:xfrm>
                <a:off x="219339" y="322497"/>
                <a:ext cx="1040844" cy="745085"/>
              </a:xfrm>
              <a:custGeom>
                <a:avLst/>
                <a:gdLst/>
                <a:ahLst/>
                <a:cxnLst/>
                <a:rect l="l" t="t" r="r" b="b"/>
                <a:pathLst>
                  <a:path w="1040844" h="745085">
                    <a:moveTo>
                      <a:pt x="0" y="0"/>
                    </a:moveTo>
                    <a:lnTo>
                      <a:pt x="1040843" y="0"/>
                    </a:lnTo>
                    <a:lnTo>
                      <a:pt x="1040843" y="745085"/>
                    </a:lnTo>
                    <a:lnTo>
                      <a:pt x="0" y="7450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1" name="TextBox 29">
                <a:extLst>
                  <a:ext uri="{FF2B5EF4-FFF2-40B4-BE49-F238E27FC236}">
                    <a16:creationId xmlns:a16="http://schemas.microsoft.com/office/drawing/2014/main" id="{82984A4E-4C75-ECA1-14CA-A8D45144B9CE}"/>
                  </a:ext>
                </a:extLst>
              </p:cNvPr>
              <p:cNvSpPr txBox="1"/>
              <p:nvPr/>
            </p:nvSpPr>
            <p:spPr>
              <a:xfrm>
                <a:off x="1269768" y="392716"/>
                <a:ext cx="1647803" cy="7803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Mérések simítása</a:t>
                </a:r>
              </a:p>
            </p:txBody>
          </p:sp>
        </p:grpSp>
        <p:grpSp>
          <p:nvGrpSpPr>
            <p:cNvPr id="65" name="Group 30">
              <a:extLst>
                <a:ext uri="{FF2B5EF4-FFF2-40B4-BE49-F238E27FC236}">
                  <a16:creationId xmlns:a16="http://schemas.microsoft.com/office/drawing/2014/main" id="{1EDE06DD-629A-07BC-B2DD-D5F26C3CFD5B}"/>
                </a:ext>
              </a:extLst>
            </p:cNvPr>
            <p:cNvGrpSpPr/>
            <p:nvPr/>
          </p:nvGrpSpPr>
          <p:grpSpPr>
            <a:xfrm>
              <a:off x="4042013" y="2793212"/>
              <a:ext cx="1496545" cy="718869"/>
              <a:chOff x="0" y="0"/>
              <a:chExt cx="3162101" cy="1518923"/>
            </a:xfrm>
          </p:grpSpPr>
          <p:grpSp>
            <p:nvGrpSpPr>
              <p:cNvPr id="110" name="Group 31">
                <a:extLst>
                  <a:ext uri="{FF2B5EF4-FFF2-40B4-BE49-F238E27FC236}">
                    <a16:creationId xmlns:a16="http://schemas.microsoft.com/office/drawing/2014/main" id="{193560DF-68CF-F245-B9F0-B82FF827C920}"/>
                  </a:ext>
                </a:extLst>
              </p:cNvPr>
              <p:cNvGrpSpPr/>
              <p:nvPr/>
            </p:nvGrpSpPr>
            <p:grpSpPr>
              <a:xfrm>
                <a:off x="0" y="0"/>
                <a:ext cx="3162101" cy="1518923"/>
                <a:chOff x="0" y="0"/>
                <a:chExt cx="892945" cy="428928"/>
              </a:xfrm>
            </p:grpSpPr>
            <p:sp>
              <p:nvSpPr>
                <p:cNvPr id="116" name="Freeform 32">
                  <a:extLst>
                    <a:ext uri="{FF2B5EF4-FFF2-40B4-BE49-F238E27FC236}">
                      <a16:creationId xmlns:a16="http://schemas.microsoft.com/office/drawing/2014/main" id="{24BD0559-B563-DE2C-A2CD-9FC35697F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92945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945" h="428928">
                      <a:moveTo>
                        <a:pt x="166488" y="0"/>
                      </a:moveTo>
                      <a:lnTo>
                        <a:pt x="726458" y="0"/>
                      </a:lnTo>
                      <a:cubicBezTo>
                        <a:pt x="770613" y="0"/>
                        <a:pt x="812960" y="17541"/>
                        <a:pt x="844182" y="48763"/>
                      </a:cubicBezTo>
                      <a:cubicBezTo>
                        <a:pt x="875405" y="79986"/>
                        <a:pt x="892945" y="122332"/>
                        <a:pt x="892945" y="166488"/>
                      </a:cubicBezTo>
                      <a:lnTo>
                        <a:pt x="892945" y="262441"/>
                      </a:lnTo>
                      <a:cubicBezTo>
                        <a:pt x="892945" y="354389"/>
                        <a:pt x="818406" y="428928"/>
                        <a:pt x="726458" y="428928"/>
                      </a:cubicBezTo>
                      <a:lnTo>
                        <a:pt x="166488" y="428928"/>
                      </a:lnTo>
                      <a:cubicBezTo>
                        <a:pt x="122332" y="428928"/>
                        <a:pt x="79986" y="411388"/>
                        <a:pt x="48763" y="380165"/>
                      </a:cubicBezTo>
                      <a:cubicBezTo>
                        <a:pt x="17541" y="348943"/>
                        <a:pt x="0" y="306596"/>
                        <a:pt x="0" y="262441"/>
                      </a:cubicBezTo>
                      <a:lnTo>
                        <a:pt x="0" y="166488"/>
                      </a:lnTo>
                      <a:cubicBezTo>
                        <a:pt x="0" y="122332"/>
                        <a:pt x="17541" y="79986"/>
                        <a:pt x="48763" y="48763"/>
                      </a:cubicBezTo>
                      <a:cubicBezTo>
                        <a:pt x="79986" y="17541"/>
                        <a:pt x="122332" y="0"/>
                        <a:pt x="16648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7" name="TextBox 33">
                  <a:extLst>
                    <a:ext uri="{FF2B5EF4-FFF2-40B4-BE49-F238E27FC236}">
                      <a16:creationId xmlns:a16="http://schemas.microsoft.com/office/drawing/2014/main" id="{63483B5B-8ABB-FB52-C86C-6B72098967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92945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11" name="Group 34">
                <a:extLst>
                  <a:ext uri="{FF2B5EF4-FFF2-40B4-BE49-F238E27FC236}">
                    <a16:creationId xmlns:a16="http://schemas.microsoft.com/office/drawing/2014/main" id="{F79B3B0E-944B-7F23-0565-56A661FF9306}"/>
                  </a:ext>
                </a:extLst>
              </p:cNvPr>
              <p:cNvGrpSpPr/>
              <p:nvPr/>
            </p:nvGrpSpPr>
            <p:grpSpPr>
              <a:xfrm>
                <a:off x="88654" y="93580"/>
                <a:ext cx="1302212" cy="1331763"/>
                <a:chOff x="0" y="0"/>
                <a:chExt cx="367731" cy="376076"/>
              </a:xfrm>
            </p:grpSpPr>
            <p:sp>
              <p:nvSpPr>
                <p:cNvPr id="114" name="Freeform 35">
                  <a:extLst>
                    <a:ext uri="{FF2B5EF4-FFF2-40B4-BE49-F238E27FC236}">
                      <a16:creationId xmlns:a16="http://schemas.microsoft.com/office/drawing/2014/main" id="{5A154633-5011-D2A4-64CD-05582FCE2CB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7731" cy="376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31" h="376076">
                      <a:moveTo>
                        <a:pt x="183866" y="0"/>
                      </a:moveTo>
                      <a:lnTo>
                        <a:pt x="183866" y="0"/>
                      </a:lnTo>
                      <a:cubicBezTo>
                        <a:pt x="285412" y="0"/>
                        <a:pt x="367731" y="82319"/>
                        <a:pt x="367731" y="183866"/>
                      </a:cubicBezTo>
                      <a:lnTo>
                        <a:pt x="367731" y="192211"/>
                      </a:lnTo>
                      <a:cubicBezTo>
                        <a:pt x="367731" y="293757"/>
                        <a:pt x="285412" y="376076"/>
                        <a:pt x="183866" y="376076"/>
                      </a:cubicBezTo>
                      <a:lnTo>
                        <a:pt x="183866" y="376076"/>
                      </a:lnTo>
                      <a:cubicBezTo>
                        <a:pt x="82319" y="376076"/>
                        <a:pt x="0" y="293757"/>
                        <a:pt x="0" y="192211"/>
                      </a:cubicBezTo>
                      <a:lnTo>
                        <a:pt x="0" y="183866"/>
                      </a:lnTo>
                      <a:cubicBezTo>
                        <a:pt x="0" y="82319"/>
                        <a:pt x="82319" y="0"/>
                        <a:pt x="1838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5" name="TextBox 36">
                  <a:extLst>
                    <a:ext uri="{FF2B5EF4-FFF2-40B4-BE49-F238E27FC236}">
                      <a16:creationId xmlns:a16="http://schemas.microsoft.com/office/drawing/2014/main" id="{F7EA3D80-F4EB-ACA4-A5D3-638F8485791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67731" cy="41417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12" name="Freeform 37">
                <a:extLst>
                  <a:ext uri="{FF2B5EF4-FFF2-40B4-BE49-F238E27FC236}">
                    <a16:creationId xmlns:a16="http://schemas.microsoft.com/office/drawing/2014/main" id="{78B45947-DC28-0695-94F1-B7757342FF91}"/>
                  </a:ext>
                </a:extLst>
              </p:cNvPr>
              <p:cNvSpPr/>
              <p:nvPr/>
            </p:nvSpPr>
            <p:spPr>
              <a:xfrm>
                <a:off x="349334" y="421292"/>
                <a:ext cx="780853" cy="691055"/>
              </a:xfrm>
              <a:custGeom>
                <a:avLst/>
                <a:gdLst/>
                <a:ahLst/>
                <a:cxnLst/>
                <a:rect l="l" t="t" r="r" b="b"/>
                <a:pathLst>
                  <a:path w="780853" h="691055">
                    <a:moveTo>
                      <a:pt x="0" y="0"/>
                    </a:moveTo>
                    <a:lnTo>
                      <a:pt x="780853" y="0"/>
                    </a:lnTo>
                    <a:lnTo>
                      <a:pt x="780853" y="691055"/>
                    </a:lnTo>
                    <a:lnTo>
                      <a:pt x="0" y="6910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3" name="TextBox 38">
                <a:extLst>
                  <a:ext uri="{FF2B5EF4-FFF2-40B4-BE49-F238E27FC236}">
                    <a16:creationId xmlns:a16="http://schemas.microsoft.com/office/drawing/2014/main" id="{70F59D8F-91D9-1F99-3480-74C7C1A78B9B}"/>
                  </a:ext>
                </a:extLst>
              </p:cNvPr>
              <p:cNvSpPr txBox="1"/>
              <p:nvPr/>
            </p:nvSpPr>
            <p:spPr>
              <a:xfrm>
                <a:off x="1304120" y="392716"/>
                <a:ext cx="1762375" cy="7803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Napi mintavétel</a:t>
                </a:r>
              </a:p>
            </p:txBody>
          </p:sp>
        </p:grpSp>
        <p:grpSp>
          <p:nvGrpSpPr>
            <p:cNvPr id="66" name="Group 39">
              <a:extLst>
                <a:ext uri="{FF2B5EF4-FFF2-40B4-BE49-F238E27FC236}">
                  <a16:creationId xmlns:a16="http://schemas.microsoft.com/office/drawing/2014/main" id="{B48C976B-D38B-4D7C-C288-B739D55E9F9D}"/>
                </a:ext>
              </a:extLst>
            </p:cNvPr>
            <p:cNvGrpSpPr/>
            <p:nvPr/>
          </p:nvGrpSpPr>
          <p:grpSpPr>
            <a:xfrm>
              <a:off x="5751355" y="2798936"/>
              <a:ext cx="1666179" cy="738434"/>
              <a:chOff x="0" y="-41340"/>
              <a:chExt cx="3520526" cy="1560263"/>
            </a:xfrm>
          </p:grpSpPr>
          <p:grpSp>
            <p:nvGrpSpPr>
              <p:cNvPr id="101" name="Group 40">
                <a:extLst>
                  <a:ext uri="{FF2B5EF4-FFF2-40B4-BE49-F238E27FC236}">
                    <a16:creationId xmlns:a16="http://schemas.microsoft.com/office/drawing/2014/main" id="{6119F5E0-A646-54E0-CB02-3783817B1CAA}"/>
                  </a:ext>
                </a:extLst>
              </p:cNvPr>
              <p:cNvGrpSpPr/>
              <p:nvPr/>
            </p:nvGrpSpPr>
            <p:grpSpPr>
              <a:xfrm>
                <a:off x="0" y="0"/>
                <a:ext cx="3520526" cy="1518923"/>
                <a:chOff x="0" y="0"/>
                <a:chExt cx="994161" cy="428928"/>
              </a:xfrm>
            </p:grpSpPr>
            <p:sp>
              <p:nvSpPr>
                <p:cNvPr id="108" name="Freeform 41">
                  <a:extLst>
                    <a:ext uri="{FF2B5EF4-FFF2-40B4-BE49-F238E27FC236}">
                      <a16:creationId xmlns:a16="http://schemas.microsoft.com/office/drawing/2014/main" id="{26F2742D-2D26-4E86-F990-4EC95941502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4161" cy="42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161" h="428928">
                      <a:moveTo>
                        <a:pt x="149537" y="0"/>
                      </a:moveTo>
                      <a:lnTo>
                        <a:pt x="844623" y="0"/>
                      </a:lnTo>
                      <a:cubicBezTo>
                        <a:pt x="927211" y="0"/>
                        <a:pt x="994161" y="66950"/>
                        <a:pt x="994161" y="149537"/>
                      </a:cubicBezTo>
                      <a:lnTo>
                        <a:pt x="994161" y="279391"/>
                      </a:lnTo>
                      <a:cubicBezTo>
                        <a:pt x="994161" y="361978"/>
                        <a:pt x="927211" y="428928"/>
                        <a:pt x="844623" y="428928"/>
                      </a:cubicBezTo>
                      <a:lnTo>
                        <a:pt x="149537" y="428928"/>
                      </a:lnTo>
                      <a:cubicBezTo>
                        <a:pt x="66950" y="428928"/>
                        <a:pt x="0" y="361978"/>
                        <a:pt x="0" y="279391"/>
                      </a:cubicBezTo>
                      <a:lnTo>
                        <a:pt x="0" y="149537"/>
                      </a:lnTo>
                      <a:cubicBezTo>
                        <a:pt x="0" y="66950"/>
                        <a:pt x="66950" y="0"/>
                        <a:pt x="14953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9" name="TextBox 42">
                  <a:extLst>
                    <a:ext uri="{FF2B5EF4-FFF2-40B4-BE49-F238E27FC236}">
                      <a16:creationId xmlns:a16="http://schemas.microsoft.com/office/drawing/2014/main" id="{BCCDC86C-7982-9F43-711E-0A9DCE1A56C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994161" cy="4670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02" name="TextBox 45">
                <a:extLst>
                  <a:ext uri="{FF2B5EF4-FFF2-40B4-BE49-F238E27FC236}">
                    <a16:creationId xmlns:a16="http://schemas.microsoft.com/office/drawing/2014/main" id="{4595939F-DC05-F022-635C-92533E03280C}"/>
                  </a:ext>
                </a:extLst>
              </p:cNvPr>
              <p:cNvSpPr txBox="1"/>
              <p:nvPr/>
            </p:nvSpPr>
            <p:spPr>
              <a:xfrm>
                <a:off x="88654" y="-41340"/>
                <a:ext cx="1302210" cy="1466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03" name="Group 46">
                <a:extLst>
                  <a:ext uri="{FF2B5EF4-FFF2-40B4-BE49-F238E27FC236}">
                    <a16:creationId xmlns:a16="http://schemas.microsoft.com/office/drawing/2014/main" id="{B47169EF-12A5-025D-A135-00287659C4AB}"/>
                  </a:ext>
                </a:extLst>
              </p:cNvPr>
              <p:cNvGrpSpPr/>
              <p:nvPr/>
            </p:nvGrpSpPr>
            <p:grpSpPr>
              <a:xfrm>
                <a:off x="256685" y="517912"/>
                <a:ext cx="1031558" cy="427451"/>
                <a:chOff x="0" y="-38100"/>
                <a:chExt cx="960213" cy="397888"/>
              </a:xfrm>
            </p:grpSpPr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A8FA63C8-1538-CB6C-52F6-732127D76195}"/>
                    </a:ext>
                  </a:extLst>
                </p:cNvPr>
                <p:cNvSpPr/>
                <p:nvPr/>
              </p:nvSpPr>
              <p:spPr>
                <a:xfrm>
                  <a:off x="60884" y="1"/>
                  <a:ext cx="899329" cy="359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30" h="359788">
                      <a:moveTo>
                        <a:pt x="0" y="0"/>
                      </a:moveTo>
                      <a:lnTo>
                        <a:pt x="899330" y="0"/>
                      </a:lnTo>
                      <a:lnTo>
                        <a:pt x="899330" y="359788"/>
                      </a:lnTo>
                      <a:lnTo>
                        <a:pt x="0" y="359788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7" name="TextBox 48">
                  <a:extLst>
                    <a:ext uri="{FF2B5EF4-FFF2-40B4-BE49-F238E27FC236}">
                      <a16:creationId xmlns:a16="http://schemas.microsoft.com/office/drawing/2014/main" id="{903A04B5-EC98-AA53-CDE4-02F1EB6B07D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99330" cy="39788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/>
                  <a:endParaRPr sz="1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04" name="TextBox 49">
                <a:extLst>
                  <a:ext uri="{FF2B5EF4-FFF2-40B4-BE49-F238E27FC236}">
                    <a16:creationId xmlns:a16="http://schemas.microsoft.com/office/drawing/2014/main" id="{77759E40-B8B2-4EED-77F2-644488C0C114}"/>
                  </a:ext>
                </a:extLst>
              </p:cNvPr>
              <p:cNvSpPr txBox="1"/>
              <p:nvPr/>
            </p:nvSpPr>
            <p:spPr>
              <a:xfrm>
                <a:off x="1233524" y="158250"/>
                <a:ext cx="2143713" cy="11705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hu-HU" sz="12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Fix ablakméret meghatározás</a:t>
                </a:r>
                <a:endPara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67" name="Group 51">
              <a:extLst>
                <a:ext uri="{FF2B5EF4-FFF2-40B4-BE49-F238E27FC236}">
                  <a16:creationId xmlns:a16="http://schemas.microsoft.com/office/drawing/2014/main" id="{1BBEAC32-48B9-703C-537B-8D6CCC2BB3C6}"/>
                </a:ext>
              </a:extLst>
            </p:cNvPr>
            <p:cNvGrpSpPr/>
            <p:nvPr/>
          </p:nvGrpSpPr>
          <p:grpSpPr>
            <a:xfrm>
              <a:off x="7650992" y="2850811"/>
              <a:ext cx="1664158" cy="715386"/>
              <a:chOff x="0" y="0"/>
              <a:chExt cx="997789" cy="428928"/>
            </a:xfrm>
          </p:grpSpPr>
          <p:sp>
            <p:nvSpPr>
              <p:cNvPr id="99" name="Freeform 52">
                <a:extLst>
                  <a:ext uri="{FF2B5EF4-FFF2-40B4-BE49-F238E27FC236}">
                    <a16:creationId xmlns:a16="http://schemas.microsoft.com/office/drawing/2014/main" id="{76042418-4F22-F547-705D-0732622F7AFF}"/>
                  </a:ext>
                </a:extLst>
              </p:cNvPr>
              <p:cNvSpPr/>
              <p:nvPr/>
            </p:nvSpPr>
            <p:spPr>
              <a:xfrm>
                <a:off x="0" y="0"/>
                <a:ext cx="997789" cy="428928"/>
              </a:xfrm>
              <a:custGeom>
                <a:avLst/>
                <a:gdLst/>
                <a:ahLst/>
                <a:cxnLst/>
                <a:rect l="l" t="t" r="r" b="b"/>
                <a:pathLst>
                  <a:path w="997789" h="428928">
                    <a:moveTo>
                      <a:pt x="149719" y="0"/>
                    </a:moveTo>
                    <a:lnTo>
                      <a:pt x="848070" y="0"/>
                    </a:lnTo>
                    <a:cubicBezTo>
                      <a:pt x="930757" y="0"/>
                      <a:pt x="997789" y="67032"/>
                      <a:pt x="997789" y="149719"/>
                    </a:cubicBezTo>
                    <a:lnTo>
                      <a:pt x="997789" y="279209"/>
                    </a:lnTo>
                    <a:cubicBezTo>
                      <a:pt x="997789" y="361897"/>
                      <a:pt x="930757" y="428928"/>
                      <a:pt x="848070" y="428928"/>
                    </a:cubicBezTo>
                    <a:lnTo>
                      <a:pt x="149719" y="428928"/>
                    </a:lnTo>
                    <a:cubicBezTo>
                      <a:pt x="67032" y="428928"/>
                      <a:pt x="0" y="361897"/>
                      <a:pt x="0" y="279209"/>
                    </a:cubicBezTo>
                    <a:lnTo>
                      <a:pt x="0" y="149719"/>
                    </a:lnTo>
                    <a:cubicBezTo>
                      <a:pt x="0" y="67032"/>
                      <a:pt x="67032" y="0"/>
                      <a:pt x="149719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0" name="TextBox 53">
                <a:extLst>
                  <a:ext uri="{FF2B5EF4-FFF2-40B4-BE49-F238E27FC236}">
                    <a16:creationId xmlns:a16="http://schemas.microsoft.com/office/drawing/2014/main" id="{BC14A787-BDC0-2AB7-ACAA-997FF9187CA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7789" cy="467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68" name="Group 54">
              <a:extLst>
                <a:ext uri="{FF2B5EF4-FFF2-40B4-BE49-F238E27FC236}">
                  <a16:creationId xmlns:a16="http://schemas.microsoft.com/office/drawing/2014/main" id="{04847D3C-C83C-F2DD-66FB-F0B44465CC93}"/>
                </a:ext>
              </a:extLst>
            </p:cNvPr>
            <p:cNvGrpSpPr/>
            <p:nvPr/>
          </p:nvGrpSpPr>
          <p:grpSpPr>
            <a:xfrm>
              <a:off x="7692747" y="2894885"/>
              <a:ext cx="613320" cy="627238"/>
              <a:chOff x="0" y="0"/>
              <a:chExt cx="367731" cy="376076"/>
            </a:xfrm>
          </p:grpSpPr>
          <p:sp>
            <p:nvSpPr>
              <p:cNvPr id="97" name="Freeform 55">
                <a:extLst>
                  <a:ext uri="{FF2B5EF4-FFF2-40B4-BE49-F238E27FC236}">
                    <a16:creationId xmlns:a16="http://schemas.microsoft.com/office/drawing/2014/main" id="{91BCB2CE-73B5-1A22-F749-B3F1129AD9F3}"/>
                  </a:ext>
                </a:extLst>
              </p:cNvPr>
              <p:cNvSpPr/>
              <p:nvPr/>
            </p:nvSpPr>
            <p:spPr>
              <a:xfrm>
                <a:off x="0" y="0"/>
                <a:ext cx="367731" cy="376076"/>
              </a:xfrm>
              <a:custGeom>
                <a:avLst/>
                <a:gdLst/>
                <a:ahLst/>
                <a:cxnLst/>
                <a:rect l="l" t="t" r="r" b="b"/>
                <a:pathLst>
                  <a:path w="367731" h="376076">
                    <a:moveTo>
                      <a:pt x="183866" y="0"/>
                    </a:moveTo>
                    <a:lnTo>
                      <a:pt x="183866" y="0"/>
                    </a:lnTo>
                    <a:cubicBezTo>
                      <a:pt x="285412" y="0"/>
                      <a:pt x="367731" y="82319"/>
                      <a:pt x="367731" y="183866"/>
                    </a:cubicBezTo>
                    <a:lnTo>
                      <a:pt x="367731" y="192211"/>
                    </a:lnTo>
                    <a:cubicBezTo>
                      <a:pt x="367731" y="293757"/>
                      <a:pt x="285412" y="376076"/>
                      <a:pt x="183866" y="376076"/>
                    </a:cubicBezTo>
                    <a:lnTo>
                      <a:pt x="183866" y="376076"/>
                    </a:lnTo>
                    <a:cubicBezTo>
                      <a:pt x="82319" y="376076"/>
                      <a:pt x="0" y="293757"/>
                      <a:pt x="0" y="192211"/>
                    </a:cubicBezTo>
                    <a:lnTo>
                      <a:pt x="0" y="183866"/>
                    </a:lnTo>
                    <a:cubicBezTo>
                      <a:pt x="0" y="82319"/>
                      <a:pt x="82319" y="0"/>
                      <a:pt x="18386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8" name="TextBox 56">
                <a:extLst>
                  <a:ext uri="{FF2B5EF4-FFF2-40B4-BE49-F238E27FC236}">
                    <a16:creationId xmlns:a16="http://schemas.microsoft.com/office/drawing/2014/main" id="{F62FB0A1-8DEC-5718-BB5D-E5D39CCBFDB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7731" cy="4141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2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718291D9-F3AC-51C3-CDE7-E6C074CE4BD9}"/>
                </a:ext>
              </a:extLst>
            </p:cNvPr>
            <p:cNvSpPr/>
            <p:nvPr/>
          </p:nvSpPr>
          <p:spPr>
            <a:xfrm>
              <a:off x="7774034" y="3007640"/>
              <a:ext cx="450746" cy="401727"/>
            </a:xfrm>
            <a:custGeom>
              <a:avLst/>
              <a:gdLst/>
              <a:ahLst/>
              <a:cxnLst/>
              <a:rect l="l" t="t" r="r" b="b"/>
              <a:pathLst>
                <a:path w="714297" h="636617">
                  <a:moveTo>
                    <a:pt x="0" y="0"/>
                  </a:moveTo>
                  <a:lnTo>
                    <a:pt x="714297" y="0"/>
                  </a:lnTo>
                  <a:lnTo>
                    <a:pt x="714297" y="636617"/>
                  </a:lnTo>
                  <a:lnTo>
                    <a:pt x="0" y="636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TextBox 58">
              <a:extLst>
                <a:ext uri="{FF2B5EF4-FFF2-40B4-BE49-F238E27FC236}">
                  <a16:creationId xmlns:a16="http://schemas.microsoft.com/office/drawing/2014/main" id="{686A9D2B-08B0-7F07-5DF9-C03C3A826E21}"/>
                </a:ext>
              </a:extLst>
            </p:cNvPr>
            <p:cNvSpPr txBox="1"/>
            <p:nvPr/>
          </p:nvSpPr>
          <p:spPr>
            <a:xfrm>
              <a:off x="8201304" y="2937895"/>
              <a:ext cx="1027888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Mozgó ablakos becslés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Freeform 78">
              <a:extLst>
                <a:ext uri="{FF2B5EF4-FFF2-40B4-BE49-F238E27FC236}">
                  <a16:creationId xmlns:a16="http://schemas.microsoft.com/office/drawing/2014/main" id="{36ECAB55-0CF7-A620-C035-B989694F5B3E}"/>
                </a:ext>
              </a:extLst>
            </p:cNvPr>
            <p:cNvSpPr/>
            <p:nvPr/>
          </p:nvSpPr>
          <p:spPr>
            <a:xfrm>
              <a:off x="9666669" y="2928593"/>
              <a:ext cx="722289" cy="549091"/>
            </a:xfrm>
            <a:custGeom>
              <a:avLst/>
              <a:gdLst/>
              <a:ahLst/>
              <a:cxnLst/>
              <a:rect l="l" t="t" r="r" b="b"/>
              <a:pathLst>
                <a:path w="430969" h="327627">
                  <a:moveTo>
                    <a:pt x="163813" y="0"/>
                  </a:moveTo>
                  <a:lnTo>
                    <a:pt x="267155" y="0"/>
                  </a:lnTo>
                  <a:cubicBezTo>
                    <a:pt x="310601" y="0"/>
                    <a:pt x="352268" y="17259"/>
                    <a:pt x="382989" y="47980"/>
                  </a:cubicBezTo>
                  <a:cubicBezTo>
                    <a:pt x="413710" y="78701"/>
                    <a:pt x="430969" y="120367"/>
                    <a:pt x="430969" y="163813"/>
                  </a:cubicBezTo>
                  <a:lnTo>
                    <a:pt x="430969" y="163813"/>
                  </a:lnTo>
                  <a:cubicBezTo>
                    <a:pt x="430969" y="254285"/>
                    <a:pt x="357627" y="327627"/>
                    <a:pt x="267155" y="327627"/>
                  </a:cubicBezTo>
                  <a:lnTo>
                    <a:pt x="163813" y="327627"/>
                  </a:lnTo>
                  <a:cubicBezTo>
                    <a:pt x="120367" y="327627"/>
                    <a:pt x="78701" y="310368"/>
                    <a:pt x="47980" y="279647"/>
                  </a:cubicBezTo>
                  <a:cubicBezTo>
                    <a:pt x="17259" y="248926"/>
                    <a:pt x="0" y="207260"/>
                    <a:pt x="0" y="163813"/>
                  </a:cubicBezTo>
                  <a:lnTo>
                    <a:pt x="0" y="163813"/>
                  </a:lnTo>
                  <a:cubicBezTo>
                    <a:pt x="0" y="120367"/>
                    <a:pt x="17259" y="78701"/>
                    <a:pt x="47980" y="47980"/>
                  </a:cubicBezTo>
                  <a:cubicBezTo>
                    <a:pt x="78701" y="17259"/>
                    <a:pt x="120367" y="0"/>
                    <a:pt x="16381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5" name="TextBox 87">
              <a:extLst>
                <a:ext uri="{FF2B5EF4-FFF2-40B4-BE49-F238E27FC236}">
                  <a16:creationId xmlns:a16="http://schemas.microsoft.com/office/drawing/2014/main" id="{E034E621-C29B-7B5C-5C17-A3C33FC16CC8}"/>
                </a:ext>
              </a:extLst>
            </p:cNvPr>
            <p:cNvSpPr txBox="1"/>
            <p:nvPr/>
          </p:nvSpPr>
          <p:spPr>
            <a:xfrm>
              <a:off x="9674019" y="3123039"/>
              <a:ext cx="722289" cy="18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STOP</a:t>
              </a:r>
            </a:p>
          </p:txBody>
        </p:sp>
        <p:sp>
          <p:nvSpPr>
            <p:cNvPr id="78" name="Freeform 50">
              <a:extLst>
                <a:ext uri="{FF2B5EF4-FFF2-40B4-BE49-F238E27FC236}">
                  <a16:creationId xmlns:a16="http://schemas.microsoft.com/office/drawing/2014/main" id="{BEC636C9-A7D2-8AFB-3A77-8E1B74FF4289}"/>
                </a:ext>
              </a:extLst>
            </p:cNvPr>
            <p:cNvSpPr/>
            <p:nvPr/>
          </p:nvSpPr>
          <p:spPr>
            <a:xfrm rot="21061137">
              <a:off x="2007970" y="2963933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9" name="Freeform 50">
              <a:extLst>
                <a:ext uri="{FF2B5EF4-FFF2-40B4-BE49-F238E27FC236}">
                  <a16:creationId xmlns:a16="http://schemas.microsoft.com/office/drawing/2014/main" id="{26037BF9-E9FE-745C-C77B-BCD5D418CC47}"/>
                </a:ext>
              </a:extLst>
            </p:cNvPr>
            <p:cNvSpPr/>
            <p:nvPr/>
          </p:nvSpPr>
          <p:spPr>
            <a:xfrm rot="21061137">
              <a:off x="3727629" y="2966668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0" name="Freeform 50">
              <a:extLst>
                <a:ext uri="{FF2B5EF4-FFF2-40B4-BE49-F238E27FC236}">
                  <a16:creationId xmlns:a16="http://schemas.microsoft.com/office/drawing/2014/main" id="{DB26AFA2-DF07-7B0A-EC13-73C95AA92308}"/>
                </a:ext>
              </a:extLst>
            </p:cNvPr>
            <p:cNvSpPr/>
            <p:nvPr/>
          </p:nvSpPr>
          <p:spPr>
            <a:xfrm rot="21061137">
              <a:off x="5466499" y="3018522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8BD9ECF3-0D74-70CE-1656-8EAA0EC92AA2}"/>
                </a:ext>
              </a:extLst>
            </p:cNvPr>
            <p:cNvSpPr/>
            <p:nvPr/>
          </p:nvSpPr>
          <p:spPr>
            <a:xfrm rot="21061137">
              <a:off x="7352164" y="3037521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E8BD79C0-1068-761B-E30E-0B006404261C}"/>
                </a:ext>
              </a:extLst>
            </p:cNvPr>
            <p:cNvSpPr/>
            <p:nvPr/>
          </p:nvSpPr>
          <p:spPr>
            <a:xfrm rot="21061137">
              <a:off x="9289543" y="3069921"/>
              <a:ext cx="407139" cy="30956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88" name="TextBox 10">
            <a:extLst>
              <a:ext uri="{FF2B5EF4-FFF2-40B4-BE49-F238E27FC236}">
                <a16:creationId xmlns:a16="http://schemas.microsoft.com/office/drawing/2014/main" id="{7F93F0FA-2C3B-3BD9-751C-90CD9C586A4D}"/>
              </a:ext>
            </a:extLst>
          </p:cNvPr>
          <p:cNvSpPr txBox="1"/>
          <p:nvPr/>
        </p:nvSpPr>
        <p:spPr>
          <a:xfrm>
            <a:off x="8283494" y="2575212"/>
            <a:ext cx="1337171" cy="18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b, n, w, ED</a:t>
            </a:r>
          </a:p>
        </p:txBody>
      </p:sp>
      <p:sp>
        <p:nvSpPr>
          <p:cNvPr id="289" name="TextBox 11">
            <a:extLst>
              <a:ext uri="{FF2B5EF4-FFF2-40B4-BE49-F238E27FC236}">
                <a16:creationId xmlns:a16="http://schemas.microsoft.com/office/drawing/2014/main" id="{83856EF4-FC3A-FBD0-0ABD-D48020B356E3}"/>
              </a:ext>
            </a:extLst>
          </p:cNvPr>
          <p:cNvSpPr txBox="1"/>
          <p:nvPr/>
        </p:nvSpPr>
        <p:spPr>
          <a:xfrm>
            <a:off x="9326668" y="2695166"/>
            <a:ext cx="205097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73784B-FBD0-AE12-88F5-5F4F94527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9585" y="6011834"/>
            <a:ext cx="487363" cy="487363"/>
          </a:xfrm>
          <a:prstGeom prst="rect">
            <a:avLst/>
          </a:prstGeom>
        </p:spPr>
      </p:pic>
      <p:sp>
        <p:nvSpPr>
          <p:cNvPr id="7" name="AutoShape 50">
            <a:extLst>
              <a:ext uri="{FF2B5EF4-FFF2-40B4-BE49-F238E27FC236}">
                <a16:creationId xmlns:a16="http://schemas.microsoft.com/office/drawing/2014/main" id="{A69CEE39-C047-3B1C-F2AB-D3868300D947}"/>
              </a:ext>
            </a:extLst>
          </p:cNvPr>
          <p:cNvSpPr/>
          <p:nvPr/>
        </p:nvSpPr>
        <p:spPr>
          <a:xfrm>
            <a:off x="6635175" y="2985688"/>
            <a:ext cx="305966" cy="500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0DF5A-FAFA-1CA3-77EF-F62D6866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09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>
            <a:extLst>
              <a:ext uri="{FF2B5EF4-FFF2-40B4-BE49-F238E27FC236}">
                <a16:creationId xmlns:a16="http://schemas.microsoft.com/office/drawing/2014/main" id="{10100DA7-26A4-E10B-0F1C-DBBBB8135DFF}"/>
              </a:ext>
            </a:extLst>
          </p:cNvPr>
          <p:cNvSpPr/>
          <p:nvPr/>
        </p:nvSpPr>
        <p:spPr>
          <a:xfrm>
            <a:off x="8174531" y="1306913"/>
            <a:ext cx="2238375" cy="467348"/>
          </a:xfrm>
          <a:prstGeom prst="rect">
            <a:avLst/>
          </a:prstGeom>
          <a:solidFill>
            <a:schemeClr val="bg1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S2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5750E64-434C-DF85-06F8-63E19BC665E9}"/>
              </a:ext>
            </a:extLst>
          </p:cNvPr>
          <p:cNvSpPr/>
          <p:nvPr/>
        </p:nvSpPr>
        <p:spPr>
          <a:xfrm>
            <a:off x="2312313" y="1325828"/>
            <a:ext cx="2238375" cy="467348"/>
          </a:xfrm>
          <a:prstGeom prst="rect">
            <a:avLst/>
          </a:prstGeom>
          <a:solidFill>
            <a:schemeClr val="bg1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S1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B227AED7-A300-2B39-84DF-8A240957C700}"/>
              </a:ext>
            </a:extLst>
          </p:cNvPr>
          <p:cNvSpPr/>
          <p:nvPr/>
        </p:nvSpPr>
        <p:spPr>
          <a:xfrm>
            <a:off x="7062408" y="1305126"/>
            <a:ext cx="4275994" cy="4206344"/>
          </a:xfrm>
          <a:prstGeom prst="roundRect">
            <a:avLst>
              <a:gd name="adj" fmla="val 12863"/>
            </a:avLst>
          </a:prstGeom>
          <a:noFill/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5E656D9B-886A-4F2D-E7FE-52B9D29CD111}"/>
              </a:ext>
            </a:extLst>
          </p:cNvPr>
          <p:cNvSpPr/>
          <p:nvPr/>
        </p:nvSpPr>
        <p:spPr>
          <a:xfrm>
            <a:off x="1262858" y="1325828"/>
            <a:ext cx="4275994" cy="4206344"/>
          </a:xfrm>
          <a:prstGeom prst="roundRect">
            <a:avLst>
              <a:gd name="adj" fmla="val 12863"/>
            </a:avLst>
          </a:prstGeom>
          <a:noFill/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3F3AFD-7BB4-C4E1-91FB-17B70E98F189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rész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95D22AD9-01C1-2D83-D80C-2F8A9A76DB02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Alkalmazott stratégiák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192A8D-E04E-B7A5-AD4E-3132EFDA8DA7}"/>
              </a:ext>
            </a:extLst>
          </p:cNvPr>
          <p:cNvGrpSpPr>
            <a:grpSpLocks noChangeAspect="1"/>
          </p:cNvGrpSpPr>
          <p:nvPr/>
        </p:nvGrpSpPr>
        <p:grpSpPr>
          <a:xfrm>
            <a:off x="7770313" y="3874013"/>
            <a:ext cx="3093966" cy="1619097"/>
            <a:chOff x="6218431" y="2231947"/>
            <a:chExt cx="5278455" cy="276225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E72DBD7-8F16-8D0B-B32C-690032AD808A}"/>
                </a:ext>
              </a:extLst>
            </p:cNvPr>
            <p:cNvGrpSpPr/>
            <p:nvPr/>
          </p:nvGrpSpPr>
          <p:grpSpPr>
            <a:xfrm rot="5400000">
              <a:off x="7476530" y="973848"/>
              <a:ext cx="2762257" cy="5278455"/>
              <a:chOff x="0" y="-38100"/>
              <a:chExt cx="2188314" cy="4181695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8CD8DA8F-63CC-A265-2654-88D3767C90AE}"/>
                  </a:ext>
                </a:extLst>
              </p:cNvPr>
              <p:cNvSpPr/>
              <p:nvPr/>
            </p:nvSpPr>
            <p:spPr>
              <a:xfrm>
                <a:off x="0" y="0"/>
                <a:ext cx="2188314" cy="4143595"/>
              </a:xfrm>
              <a:custGeom>
                <a:avLst/>
                <a:gdLst/>
                <a:ahLst/>
                <a:cxnLst/>
                <a:rect l="l" t="t" r="r" b="b"/>
                <a:pathLst>
                  <a:path w="2188314" h="4143595">
                    <a:moveTo>
                      <a:pt x="86203" y="0"/>
                    </a:moveTo>
                    <a:lnTo>
                      <a:pt x="2102111" y="0"/>
                    </a:lnTo>
                    <a:cubicBezTo>
                      <a:pt x="2149720" y="0"/>
                      <a:pt x="2188314" y="38594"/>
                      <a:pt x="2188314" y="86203"/>
                    </a:cubicBezTo>
                    <a:lnTo>
                      <a:pt x="2188314" y="4057392"/>
                    </a:lnTo>
                    <a:cubicBezTo>
                      <a:pt x="2188314" y="4080254"/>
                      <a:pt x="2179232" y="4102181"/>
                      <a:pt x="2163066" y="4118347"/>
                    </a:cubicBezTo>
                    <a:cubicBezTo>
                      <a:pt x="2146900" y="4134513"/>
                      <a:pt x="2124974" y="4143595"/>
                      <a:pt x="2102111" y="4143595"/>
                    </a:cubicBezTo>
                    <a:lnTo>
                      <a:pt x="86203" y="4143595"/>
                    </a:lnTo>
                    <a:cubicBezTo>
                      <a:pt x="38594" y="4143595"/>
                      <a:pt x="0" y="4105001"/>
                      <a:pt x="0" y="4057392"/>
                    </a:cubicBezTo>
                    <a:lnTo>
                      <a:pt x="0" y="86203"/>
                    </a:lnTo>
                    <a:cubicBezTo>
                      <a:pt x="0" y="63340"/>
                      <a:pt x="9082" y="41414"/>
                      <a:pt x="25248" y="25248"/>
                    </a:cubicBezTo>
                    <a:cubicBezTo>
                      <a:pt x="41414" y="9082"/>
                      <a:pt x="63340" y="0"/>
                      <a:pt x="8620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36" name="TextBox 4">
                <a:extLst>
                  <a:ext uri="{FF2B5EF4-FFF2-40B4-BE49-F238E27FC236}">
                    <a16:creationId xmlns:a16="http://schemas.microsoft.com/office/drawing/2014/main" id="{9729A868-D236-3B47-99B0-1328E12B04F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88314" cy="4181695"/>
              </a:xfrm>
              <a:prstGeom prst="rect">
                <a:avLst/>
              </a:prstGeom>
            </p:spPr>
            <p:txBody>
              <a:bodyPr lIns="44374" tIns="44374" rIns="44374" bIns="44374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>
                  <a:spcBef>
                    <a:spcPct val="0"/>
                  </a:spcBef>
                </a:pPr>
                <a:endParaRPr sz="900"/>
              </a:p>
            </p:txBody>
          </p:sp>
        </p:grp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9A029737-6F45-643D-B19D-BFC6E3A032F4}"/>
                </a:ext>
              </a:extLst>
            </p:cNvPr>
            <p:cNvSpPr/>
            <p:nvPr/>
          </p:nvSpPr>
          <p:spPr>
            <a:xfrm>
              <a:off x="6710506" y="2717675"/>
              <a:ext cx="4408886" cy="1818606"/>
            </a:xfrm>
            <a:custGeom>
              <a:avLst/>
              <a:gdLst/>
              <a:ahLst/>
              <a:cxnLst/>
              <a:rect l="l" t="t" r="r" b="b"/>
              <a:pathLst>
                <a:path w="7310771" h="3015595">
                  <a:moveTo>
                    <a:pt x="0" y="0"/>
                  </a:moveTo>
                  <a:lnTo>
                    <a:pt x="7310771" y="0"/>
                  </a:lnTo>
                  <a:lnTo>
                    <a:pt x="7310771" y="3015595"/>
                  </a:lnTo>
                  <a:lnTo>
                    <a:pt x="0" y="301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38" name="TextBox 6">
              <a:extLst>
                <a:ext uri="{FF2B5EF4-FFF2-40B4-BE49-F238E27FC236}">
                  <a16:creationId xmlns:a16="http://schemas.microsoft.com/office/drawing/2014/main" id="{41BF4A7B-C4B7-B233-7BE5-1A1783100820}"/>
                </a:ext>
              </a:extLst>
            </p:cNvPr>
            <p:cNvSpPr txBox="1"/>
            <p:nvPr/>
          </p:nvSpPr>
          <p:spPr>
            <a:xfrm>
              <a:off x="6651441" y="2696137"/>
              <a:ext cx="106294" cy="288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spc="2" dirty="0">
                  <a:solidFill>
                    <a:srgbClr val="000000"/>
                  </a:solidFill>
                  <a:latin typeface="IBM Plex Sans Condensed"/>
                </a:rPr>
                <a:t>v</a:t>
              </a:r>
            </a:p>
          </p:txBody>
        </p:sp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AEBA67C7-D90D-13AB-159A-8B2CB311B456}"/>
                </a:ext>
              </a:extLst>
            </p:cNvPr>
            <p:cNvSpPr txBox="1"/>
            <p:nvPr/>
          </p:nvSpPr>
          <p:spPr>
            <a:xfrm>
              <a:off x="10962649" y="4413820"/>
              <a:ext cx="59065" cy="288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01ED2108-78AD-309C-0E1C-747C8CE9D3BF}"/>
                </a:ext>
              </a:extLst>
            </p:cNvPr>
            <p:cNvSpPr txBox="1"/>
            <p:nvPr/>
          </p:nvSpPr>
          <p:spPr>
            <a:xfrm>
              <a:off x="6744970" y="4404814"/>
              <a:ext cx="44884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id="{4A728E30-BD52-7A3C-4C8E-804127EE73E5}"/>
                </a:ext>
              </a:extLst>
            </p:cNvPr>
            <p:cNvSpPr txBox="1"/>
            <p:nvPr/>
          </p:nvSpPr>
          <p:spPr>
            <a:xfrm>
              <a:off x="8658237" y="4413315"/>
              <a:ext cx="44884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188A1A41-1BCB-5F65-3401-655A7F8BB75F}"/>
                </a:ext>
              </a:extLst>
            </p:cNvPr>
            <p:cNvSpPr txBox="1"/>
            <p:nvPr/>
          </p:nvSpPr>
          <p:spPr>
            <a:xfrm>
              <a:off x="6789880" y="4479293"/>
              <a:ext cx="74865" cy="23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1">
                  <a:solidFill>
                    <a:srgbClr val="000000"/>
                  </a:solidFill>
                  <a:latin typeface="IBM Plex Sans Condensed"/>
                </a:rPr>
                <a:t>0</a:t>
              </a: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663067F0-7993-F511-18E9-245FECFCDBCD}"/>
                </a:ext>
              </a:extLst>
            </p:cNvPr>
            <p:cNvSpPr txBox="1"/>
            <p:nvPr/>
          </p:nvSpPr>
          <p:spPr>
            <a:xfrm>
              <a:off x="7416746" y="4404814"/>
              <a:ext cx="194507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44" name="TextBox 12">
              <a:extLst>
                <a:ext uri="{FF2B5EF4-FFF2-40B4-BE49-F238E27FC236}">
                  <a16:creationId xmlns:a16="http://schemas.microsoft.com/office/drawing/2014/main" id="{9D213F24-DCD5-B387-ABBF-145700886209}"/>
                </a:ext>
              </a:extLst>
            </p:cNvPr>
            <p:cNvSpPr txBox="1"/>
            <p:nvPr/>
          </p:nvSpPr>
          <p:spPr>
            <a:xfrm>
              <a:off x="8947352" y="4404814"/>
              <a:ext cx="273244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45" name="TextBox 25">
              <a:extLst>
                <a:ext uri="{FF2B5EF4-FFF2-40B4-BE49-F238E27FC236}">
                  <a16:creationId xmlns:a16="http://schemas.microsoft.com/office/drawing/2014/main" id="{10195532-BA6B-569F-D000-8AF308393C96}"/>
                </a:ext>
              </a:extLst>
            </p:cNvPr>
            <p:cNvSpPr txBox="1"/>
            <p:nvPr/>
          </p:nvSpPr>
          <p:spPr>
            <a:xfrm>
              <a:off x="7488325" y="4490363"/>
              <a:ext cx="227478" cy="23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-1">
                  <a:solidFill>
                    <a:srgbClr val="000000"/>
                  </a:solidFill>
                  <a:latin typeface="IBM Plex Sans Condensed"/>
                </a:rPr>
                <a:t>h-l</a:t>
              </a:r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C26F2444-3B6B-BFAB-D4CC-9704A322B3A0}"/>
                </a:ext>
              </a:extLst>
            </p:cNvPr>
            <p:cNvSpPr txBox="1"/>
            <p:nvPr/>
          </p:nvSpPr>
          <p:spPr>
            <a:xfrm>
              <a:off x="8719873" y="4490362"/>
              <a:ext cx="227478" cy="23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-1">
                  <a:solidFill>
                    <a:srgbClr val="000000"/>
                  </a:solidFill>
                  <a:latin typeface="IBM Plex Sans Condensed"/>
                </a:rPr>
                <a:t>h</a:t>
              </a:r>
            </a:p>
          </p:txBody>
        </p:sp>
        <p:sp>
          <p:nvSpPr>
            <p:cNvPr id="47" name="TextBox 27">
              <a:extLst>
                <a:ext uri="{FF2B5EF4-FFF2-40B4-BE49-F238E27FC236}">
                  <a16:creationId xmlns:a16="http://schemas.microsoft.com/office/drawing/2014/main" id="{01DA009F-5ADB-EC8A-3347-03C47ED8F838}"/>
                </a:ext>
              </a:extLst>
            </p:cNvPr>
            <p:cNvSpPr txBox="1"/>
            <p:nvPr/>
          </p:nvSpPr>
          <p:spPr>
            <a:xfrm>
              <a:off x="8997809" y="4490362"/>
              <a:ext cx="355494" cy="2362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-1" dirty="0">
                  <a:solidFill>
                    <a:srgbClr val="000000"/>
                  </a:solidFill>
                  <a:latin typeface="IBM Plex Sans Condensed"/>
                </a:rPr>
                <a:t>h+1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2B8CE57-EBBC-A485-31F4-8192D4D9FCD6}"/>
              </a:ext>
            </a:extLst>
          </p:cNvPr>
          <p:cNvGrpSpPr>
            <a:grpSpLocks noChangeAspect="1"/>
          </p:cNvGrpSpPr>
          <p:nvPr/>
        </p:nvGrpSpPr>
        <p:grpSpPr>
          <a:xfrm>
            <a:off x="7752306" y="1865323"/>
            <a:ext cx="3083783" cy="1741543"/>
            <a:chOff x="695114" y="2027140"/>
            <a:chExt cx="5278455" cy="2980967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6588F6F-EE78-D359-74C0-68904A652028}"/>
                </a:ext>
              </a:extLst>
            </p:cNvPr>
            <p:cNvGrpSpPr/>
            <p:nvPr/>
          </p:nvGrpSpPr>
          <p:grpSpPr>
            <a:xfrm rot="5400000">
              <a:off x="1953213" y="987751"/>
              <a:ext cx="2762257" cy="5278455"/>
              <a:chOff x="0" y="-38100"/>
              <a:chExt cx="2188314" cy="4181695"/>
            </a:xfrm>
          </p:grpSpPr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EF60A75A-99C1-E9CD-B8C9-653EA1703C12}"/>
                  </a:ext>
                </a:extLst>
              </p:cNvPr>
              <p:cNvSpPr/>
              <p:nvPr/>
            </p:nvSpPr>
            <p:spPr>
              <a:xfrm>
                <a:off x="0" y="0"/>
                <a:ext cx="2188314" cy="4143595"/>
              </a:xfrm>
              <a:custGeom>
                <a:avLst/>
                <a:gdLst/>
                <a:ahLst/>
                <a:cxnLst/>
                <a:rect l="l" t="t" r="r" b="b"/>
                <a:pathLst>
                  <a:path w="2188314" h="4143595">
                    <a:moveTo>
                      <a:pt x="86203" y="0"/>
                    </a:moveTo>
                    <a:lnTo>
                      <a:pt x="2102111" y="0"/>
                    </a:lnTo>
                    <a:cubicBezTo>
                      <a:pt x="2149720" y="0"/>
                      <a:pt x="2188314" y="38594"/>
                      <a:pt x="2188314" y="86203"/>
                    </a:cubicBezTo>
                    <a:lnTo>
                      <a:pt x="2188314" y="4057392"/>
                    </a:lnTo>
                    <a:cubicBezTo>
                      <a:pt x="2188314" y="4080254"/>
                      <a:pt x="2179232" y="4102181"/>
                      <a:pt x="2163066" y="4118347"/>
                    </a:cubicBezTo>
                    <a:cubicBezTo>
                      <a:pt x="2146900" y="4134513"/>
                      <a:pt x="2124974" y="4143595"/>
                      <a:pt x="2102111" y="4143595"/>
                    </a:cubicBezTo>
                    <a:lnTo>
                      <a:pt x="86203" y="4143595"/>
                    </a:lnTo>
                    <a:cubicBezTo>
                      <a:pt x="38594" y="4143595"/>
                      <a:pt x="0" y="4105001"/>
                      <a:pt x="0" y="4057392"/>
                    </a:cubicBezTo>
                    <a:lnTo>
                      <a:pt x="0" y="86203"/>
                    </a:lnTo>
                    <a:cubicBezTo>
                      <a:pt x="0" y="63340"/>
                      <a:pt x="9082" y="41414"/>
                      <a:pt x="25248" y="25248"/>
                    </a:cubicBezTo>
                    <a:cubicBezTo>
                      <a:pt x="41414" y="9082"/>
                      <a:pt x="63340" y="0"/>
                      <a:pt x="8620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800"/>
              </a:p>
            </p:txBody>
          </p:sp>
          <p:sp>
            <p:nvSpPr>
              <p:cNvPr id="95" name="TextBox 15">
                <a:extLst>
                  <a:ext uri="{FF2B5EF4-FFF2-40B4-BE49-F238E27FC236}">
                    <a16:creationId xmlns:a16="http://schemas.microsoft.com/office/drawing/2014/main" id="{ED8E0D49-E7D7-7932-D95D-BE0D31A9A56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88314" cy="4181695"/>
              </a:xfrm>
              <a:prstGeom prst="rect">
                <a:avLst/>
              </a:prstGeom>
            </p:spPr>
            <p:txBody>
              <a:bodyPr lIns="44374" tIns="44374" rIns="44374" bIns="44374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>
                  <a:spcBef>
                    <a:spcPct val="0"/>
                  </a:spcBef>
                </a:pPr>
                <a:endParaRPr sz="800"/>
              </a:p>
            </p:txBody>
          </p:sp>
        </p:grp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E0A0E99E-056D-6658-93A4-947A72448F53}"/>
                </a:ext>
              </a:extLst>
            </p:cNvPr>
            <p:cNvSpPr/>
            <p:nvPr/>
          </p:nvSpPr>
          <p:spPr>
            <a:xfrm>
              <a:off x="1059932" y="2717675"/>
              <a:ext cx="4408886" cy="1818606"/>
            </a:xfrm>
            <a:custGeom>
              <a:avLst/>
              <a:gdLst/>
              <a:ahLst/>
              <a:cxnLst/>
              <a:rect l="l" t="t" r="r" b="b"/>
              <a:pathLst>
                <a:path w="7310771" h="3015595">
                  <a:moveTo>
                    <a:pt x="0" y="0"/>
                  </a:moveTo>
                  <a:lnTo>
                    <a:pt x="7310771" y="0"/>
                  </a:lnTo>
                  <a:lnTo>
                    <a:pt x="7310771" y="3015595"/>
                  </a:lnTo>
                  <a:lnTo>
                    <a:pt x="0" y="301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5" name="TextBox 17">
              <a:extLst>
                <a:ext uri="{FF2B5EF4-FFF2-40B4-BE49-F238E27FC236}">
                  <a16:creationId xmlns:a16="http://schemas.microsoft.com/office/drawing/2014/main" id="{087FE907-7006-A2AE-E57E-706C266B0132}"/>
                </a:ext>
              </a:extLst>
            </p:cNvPr>
            <p:cNvSpPr txBox="1"/>
            <p:nvPr/>
          </p:nvSpPr>
          <p:spPr>
            <a:xfrm>
              <a:off x="1000867" y="2696135"/>
              <a:ext cx="106294" cy="276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-2">
                  <a:solidFill>
                    <a:srgbClr val="000000"/>
                  </a:solidFill>
                  <a:latin typeface="IBM Plex Sans Condensed"/>
                </a:rPr>
                <a:t>v</a:t>
              </a:r>
            </a:p>
          </p:txBody>
        </p:sp>
        <p:sp>
          <p:nvSpPr>
            <p:cNvPr id="86" name="TextBox 18">
              <a:extLst>
                <a:ext uri="{FF2B5EF4-FFF2-40B4-BE49-F238E27FC236}">
                  <a16:creationId xmlns:a16="http://schemas.microsoft.com/office/drawing/2014/main" id="{27C76FBC-8D3A-23C6-6B12-AE7CDBED57F3}"/>
                </a:ext>
              </a:extLst>
            </p:cNvPr>
            <p:cNvSpPr txBox="1"/>
            <p:nvPr/>
          </p:nvSpPr>
          <p:spPr>
            <a:xfrm>
              <a:off x="5312074" y="4413820"/>
              <a:ext cx="59065" cy="276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-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87" name="TextBox 19">
              <a:extLst>
                <a:ext uri="{FF2B5EF4-FFF2-40B4-BE49-F238E27FC236}">
                  <a16:creationId xmlns:a16="http://schemas.microsoft.com/office/drawing/2014/main" id="{7FE4DA66-5EDD-3047-4127-333DC3E6CA51}"/>
                </a:ext>
              </a:extLst>
            </p:cNvPr>
            <p:cNvSpPr txBox="1"/>
            <p:nvPr/>
          </p:nvSpPr>
          <p:spPr>
            <a:xfrm>
              <a:off x="1094396" y="4404815"/>
              <a:ext cx="44884" cy="263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spc="-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88" name="TextBox 20">
              <a:extLst>
                <a:ext uri="{FF2B5EF4-FFF2-40B4-BE49-F238E27FC236}">
                  <a16:creationId xmlns:a16="http://schemas.microsoft.com/office/drawing/2014/main" id="{A4895709-20C6-BC5B-5E72-31DA348436C0}"/>
                </a:ext>
              </a:extLst>
            </p:cNvPr>
            <p:cNvSpPr txBox="1"/>
            <p:nvPr/>
          </p:nvSpPr>
          <p:spPr>
            <a:xfrm>
              <a:off x="1139307" y="4479297"/>
              <a:ext cx="74864" cy="21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800" spc="-1">
                  <a:solidFill>
                    <a:srgbClr val="000000"/>
                  </a:solidFill>
                  <a:latin typeface="IBM Plex Sans Condensed"/>
                </a:rPr>
                <a:t>0</a:t>
              </a:r>
            </a:p>
          </p:txBody>
        </p:sp>
        <p:sp>
          <p:nvSpPr>
            <p:cNvPr id="89" name="TextBox 21">
              <a:extLst>
                <a:ext uri="{FF2B5EF4-FFF2-40B4-BE49-F238E27FC236}">
                  <a16:creationId xmlns:a16="http://schemas.microsoft.com/office/drawing/2014/main" id="{05587A01-4BF9-9A75-57AB-2713BAE449C2}"/>
                </a:ext>
              </a:extLst>
            </p:cNvPr>
            <p:cNvSpPr txBox="1"/>
            <p:nvPr/>
          </p:nvSpPr>
          <p:spPr>
            <a:xfrm>
              <a:off x="2446438" y="4404815"/>
              <a:ext cx="216985" cy="263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spc="-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90" name="TextBox 22">
              <a:extLst>
                <a:ext uri="{FF2B5EF4-FFF2-40B4-BE49-F238E27FC236}">
                  <a16:creationId xmlns:a16="http://schemas.microsoft.com/office/drawing/2014/main" id="{77487D71-8B09-F657-964F-E5FB0C10C2DA}"/>
                </a:ext>
              </a:extLst>
            </p:cNvPr>
            <p:cNvSpPr txBox="1"/>
            <p:nvPr/>
          </p:nvSpPr>
          <p:spPr>
            <a:xfrm>
              <a:off x="4317181" y="4404815"/>
              <a:ext cx="216985" cy="263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spc="-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91" name="TextBox 23">
              <a:extLst>
                <a:ext uri="{FF2B5EF4-FFF2-40B4-BE49-F238E27FC236}">
                  <a16:creationId xmlns:a16="http://schemas.microsoft.com/office/drawing/2014/main" id="{0B4F0ACB-143A-806B-B419-699E13CD318B}"/>
                </a:ext>
              </a:extLst>
            </p:cNvPr>
            <p:cNvSpPr txBox="1"/>
            <p:nvPr/>
          </p:nvSpPr>
          <p:spPr>
            <a:xfrm>
              <a:off x="2498136" y="4490363"/>
              <a:ext cx="227477" cy="21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800" spc="-1">
                  <a:solidFill>
                    <a:srgbClr val="000000"/>
                  </a:solidFill>
                  <a:latin typeface="IBM Plex Sans Condensed"/>
                </a:rPr>
                <a:t>w1</a:t>
              </a:r>
            </a:p>
          </p:txBody>
        </p:sp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44254736-FCDB-DB76-EB14-AB9455E10B21}"/>
                </a:ext>
              </a:extLst>
            </p:cNvPr>
            <p:cNvSpPr txBox="1"/>
            <p:nvPr/>
          </p:nvSpPr>
          <p:spPr>
            <a:xfrm>
              <a:off x="4368729" y="4490363"/>
              <a:ext cx="227477" cy="21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800" spc="-1">
                  <a:solidFill>
                    <a:srgbClr val="000000"/>
                  </a:solidFill>
                  <a:latin typeface="IBM Plex Sans Condensed"/>
                </a:rPr>
                <a:t>w2</a:t>
              </a: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60AF0B27-280F-FF15-D199-DE631FC3A794}"/>
                </a:ext>
              </a:extLst>
            </p:cNvPr>
            <p:cNvSpPr/>
            <p:nvPr/>
          </p:nvSpPr>
          <p:spPr>
            <a:xfrm>
              <a:off x="1367440" y="2027140"/>
              <a:ext cx="3933802" cy="412734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I. rész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18583B5-3B93-CCE9-1B2A-7F14C6904985}"/>
              </a:ext>
            </a:extLst>
          </p:cNvPr>
          <p:cNvGrpSpPr>
            <a:grpSpLocks noChangeAspect="1"/>
          </p:cNvGrpSpPr>
          <p:nvPr/>
        </p:nvGrpSpPr>
        <p:grpSpPr>
          <a:xfrm>
            <a:off x="1364230" y="2320917"/>
            <a:ext cx="4125162" cy="2158730"/>
            <a:chOff x="6218431" y="2231947"/>
            <a:chExt cx="5278455" cy="2762257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95C72B3-7CD5-42C2-E08B-B9577AA1FE1D}"/>
                </a:ext>
              </a:extLst>
            </p:cNvPr>
            <p:cNvGrpSpPr/>
            <p:nvPr/>
          </p:nvGrpSpPr>
          <p:grpSpPr>
            <a:xfrm rot="5400000">
              <a:off x="7476530" y="973848"/>
              <a:ext cx="2762257" cy="5278455"/>
              <a:chOff x="0" y="-38100"/>
              <a:chExt cx="2188314" cy="4181695"/>
            </a:xfrm>
          </p:grpSpPr>
          <p:sp>
            <p:nvSpPr>
              <p:cNvPr id="148" name="Freeform 3">
                <a:extLst>
                  <a:ext uri="{FF2B5EF4-FFF2-40B4-BE49-F238E27FC236}">
                    <a16:creationId xmlns:a16="http://schemas.microsoft.com/office/drawing/2014/main" id="{47282C8D-9A6F-804E-1E81-DD2FC9335640}"/>
                  </a:ext>
                </a:extLst>
              </p:cNvPr>
              <p:cNvSpPr/>
              <p:nvPr/>
            </p:nvSpPr>
            <p:spPr>
              <a:xfrm>
                <a:off x="0" y="0"/>
                <a:ext cx="2188314" cy="4143595"/>
              </a:xfrm>
              <a:custGeom>
                <a:avLst/>
                <a:gdLst/>
                <a:ahLst/>
                <a:cxnLst/>
                <a:rect l="l" t="t" r="r" b="b"/>
                <a:pathLst>
                  <a:path w="2188314" h="4143595">
                    <a:moveTo>
                      <a:pt x="86203" y="0"/>
                    </a:moveTo>
                    <a:lnTo>
                      <a:pt x="2102111" y="0"/>
                    </a:lnTo>
                    <a:cubicBezTo>
                      <a:pt x="2149720" y="0"/>
                      <a:pt x="2188314" y="38594"/>
                      <a:pt x="2188314" y="86203"/>
                    </a:cubicBezTo>
                    <a:lnTo>
                      <a:pt x="2188314" y="4057392"/>
                    </a:lnTo>
                    <a:cubicBezTo>
                      <a:pt x="2188314" y="4080254"/>
                      <a:pt x="2179232" y="4102181"/>
                      <a:pt x="2163066" y="4118347"/>
                    </a:cubicBezTo>
                    <a:cubicBezTo>
                      <a:pt x="2146900" y="4134513"/>
                      <a:pt x="2124974" y="4143595"/>
                      <a:pt x="2102111" y="4143595"/>
                    </a:cubicBezTo>
                    <a:lnTo>
                      <a:pt x="86203" y="4143595"/>
                    </a:lnTo>
                    <a:cubicBezTo>
                      <a:pt x="38594" y="4143595"/>
                      <a:pt x="0" y="4105001"/>
                      <a:pt x="0" y="4057392"/>
                    </a:cubicBezTo>
                    <a:lnTo>
                      <a:pt x="0" y="86203"/>
                    </a:lnTo>
                    <a:cubicBezTo>
                      <a:pt x="0" y="63340"/>
                      <a:pt x="9082" y="41414"/>
                      <a:pt x="25248" y="25248"/>
                    </a:cubicBezTo>
                    <a:cubicBezTo>
                      <a:pt x="41414" y="9082"/>
                      <a:pt x="63340" y="0"/>
                      <a:pt x="8620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49" name="TextBox 4">
                <a:extLst>
                  <a:ext uri="{FF2B5EF4-FFF2-40B4-BE49-F238E27FC236}">
                    <a16:creationId xmlns:a16="http://schemas.microsoft.com/office/drawing/2014/main" id="{0B044DEF-0247-7B3D-4423-6CAD2FF595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88314" cy="4181695"/>
              </a:xfrm>
              <a:prstGeom prst="rect">
                <a:avLst/>
              </a:prstGeom>
            </p:spPr>
            <p:txBody>
              <a:bodyPr lIns="44374" tIns="44374" rIns="44374" bIns="44374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>
                  <a:spcBef>
                    <a:spcPct val="0"/>
                  </a:spcBef>
                </a:pPr>
                <a:endParaRPr sz="900"/>
              </a:p>
            </p:txBody>
          </p:sp>
        </p:grpSp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D6EE498C-62B9-65E1-B078-7FB2EB9B9765}"/>
                </a:ext>
              </a:extLst>
            </p:cNvPr>
            <p:cNvSpPr/>
            <p:nvPr/>
          </p:nvSpPr>
          <p:spPr>
            <a:xfrm>
              <a:off x="6710506" y="2717675"/>
              <a:ext cx="4408886" cy="1818606"/>
            </a:xfrm>
            <a:custGeom>
              <a:avLst/>
              <a:gdLst/>
              <a:ahLst/>
              <a:cxnLst/>
              <a:rect l="l" t="t" r="r" b="b"/>
              <a:pathLst>
                <a:path w="7310771" h="3015595">
                  <a:moveTo>
                    <a:pt x="0" y="0"/>
                  </a:moveTo>
                  <a:lnTo>
                    <a:pt x="7310771" y="0"/>
                  </a:lnTo>
                  <a:lnTo>
                    <a:pt x="7310771" y="3015595"/>
                  </a:lnTo>
                  <a:lnTo>
                    <a:pt x="0" y="301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37" name="TextBox 6">
              <a:extLst>
                <a:ext uri="{FF2B5EF4-FFF2-40B4-BE49-F238E27FC236}">
                  <a16:creationId xmlns:a16="http://schemas.microsoft.com/office/drawing/2014/main" id="{3131B124-07E3-D288-5C61-6186FEC25C50}"/>
                </a:ext>
              </a:extLst>
            </p:cNvPr>
            <p:cNvSpPr txBox="1"/>
            <p:nvPr/>
          </p:nvSpPr>
          <p:spPr>
            <a:xfrm>
              <a:off x="6651441" y="2696137"/>
              <a:ext cx="106294" cy="288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spc="2" dirty="0">
                  <a:solidFill>
                    <a:srgbClr val="000000"/>
                  </a:solidFill>
                  <a:latin typeface="IBM Plex Sans Condensed"/>
                </a:rPr>
                <a:t>v</a:t>
              </a:r>
            </a:p>
          </p:txBody>
        </p:sp>
        <p:sp>
          <p:nvSpPr>
            <p:cNvPr id="138" name="TextBox 7">
              <a:extLst>
                <a:ext uri="{FF2B5EF4-FFF2-40B4-BE49-F238E27FC236}">
                  <a16:creationId xmlns:a16="http://schemas.microsoft.com/office/drawing/2014/main" id="{617E5D98-104E-DED5-B615-99B14C1A9CC3}"/>
                </a:ext>
              </a:extLst>
            </p:cNvPr>
            <p:cNvSpPr txBox="1"/>
            <p:nvPr/>
          </p:nvSpPr>
          <p:spPr>
            <a:xfrm>
              <a:off x="10962649" y="4413820"/>
              <a:ext cx="59065" cy="288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139" name="TextBox 8">
              <a:extLst>
                <a:ext uri="{FF2B5EF4-FFF2-40B4-BE49-F238E27FC236}">
                  <a16:creationId xmlns:a16="http://schemas.microsoft.com/office/drawing/2014/main" id="{772220B5-A455-AADA-82F0-4012D5733FB0}"/>
                </a:ext>
              </a:extLst>
            </p:cNvPr>
            <p:cNvSpPr txBox="1"/>
            <p:nvPr/>
          </p:nvSpPr>
          <p:spPr>
            <a:xfrm>
              <a:off x="6744970" y="4404814"/>
              <a:ext cx="44884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140" name="TextBox 9">
              <a:extLst>
                <a:ext uri="{FF2B5EF4-FFF2-40B4-BE49-F238E27FC236}">
                  <a16:creationId xmlns:a16="http://schemas.microsoft.com/office/drawing/2014/main" id="{7FAFB187-3DA7-845E-983E-C09E6B5FED7E}"/>
                </a:ext>
              </a:extLst>
            </p:cNvPr>
            <p:cNvSpPr txBox="1"/>
            <p:nvPr/>
          </p:nvSpPr>
          <p:spPr>
            <a:xfrm>
              <a:off x="8658237" y="4413315"/>
              <a:ext cx="44884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141" name="TextBox 10">
              <a:extLst>
                <a:ext uri="{FF2B5EF4-FFF2-40B4-BE49-F238E27FC236}">
                  <a16:creationId xmlns:a16="http://schemas.microsoft.com/office/drawing/2014/main" id="{9A8588A8-8C04-D61F-96F2-6B9D19F0217C}"/>
                </a:ext>
              </a:extLst>
            </p:cNvPr>
            <p:cNvSpPr txBox="1"/>
            <p:nvPr/>
          </p:nvSpPr>
          <p:spPr>
            <a:xfrm>
              <a:off x="6789880" y="4479293"/>
              <a:ext cx="74865" cy="23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1">
                  <a:solidFill>
                    <a:srgbClr val="000000"/>
                  </a:solidFill>
                  <a:latin typeface="IBM Plex Sans Condensed"/>
                </a:rPr>
                <a:t>0</a:t>
              </a:r>
            </a:p>
          </p:txBody>
        </p:sp>
        <p:sp>
          <p:nvSpPr>
            <p:cNvPr id="142" name="TextBox 11">
              <a:extLst>
                <a:ext uri="{FF2B5EF4-FFF2-40B4-BE49-F238E27FC236}">
                  <a16:creationId xmlns:a16="http://schemas.microsoft.com/office/drawing/2014/main" id="{51875518-75E4-73C4-6A3A-4B81F1F541EF}"/>
                </a:ext>
              </a:extLst>
            </p:cNvPr>
            <p:cNvSpPr txBox="1"/>
            <p:nvPr/>
          </p:nvSpPr>
          <p:spPr>
            <a:xfrm>
              <a:off x="7416746" y="4404814"/>
              <a:ext cx="194507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143" name="TextBox 12">
              <a:extLst>
                <a:ext uri="{FF2B5EF4-FFF2-40B4-BE49-F238E27FC236}">
                  <a16:creationId xmlns:a16="http://schemas.microsoft.com/office/drawing/2014/main" id="{D209F2AC-2E15-8CA7-B1D4-920E91929D43}"/>
                </a:ext>
              </a:extLst>
            </p:cNvPr>
            <p:cNvSpPr txBox="1"/>
            <p:nvPr/>
          </p:nvSpPr>
          <p:spPr>
            <a:xfrm>
              <a:off x="8947352" y="4404814"/>
              <a:ext cx="273244" cy="27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spc="2">
                  <a:solidFill>
                    <a:srgbClr val="000000"/>
                  </a:solidFill>
                  <a:latin typeface="IBM Plex Sans Condensed"/>
                </a:rPr>
                <a:t>t</a:t>
              </a:r>
            </a:p>
          </p:txBody>
        </p:sp>
        <p:sp>
          <p:nvSpPr>
            <p:cNvPr id="144" name="TextBox 25">
              <a:extLst>
                <a:ext uri="{FF2B5EF4-FFF2-40B4-BE49-F238E27FC236}">
                  <a16:creationId xmlns:a16="http://schemas.microsoft.com/office/drawing/2014/main" id="{ACD0A4CC-20C0-556B-ACBE-AFF9C7E17571}"/>
                </a:ext>
              </a:extLst>
            </p:cNvPr>
            <p:cNvSpPr txBox="1"/>
            <p:nvPr/>
          </p:nvSpPr>
          <p:spPr>
            <a:xfrm>
              <a:off x="7488325" y="4490363"/>
              <a:ext cx="227478" cy="23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-1">
                  <a:solidFill>
                    <a:srgbClr val="000000"/>
                  </a:solidFill>
                  <a:latin typeface="IBM Plex Sans Condensed"/>
                </a:rPr>
                <a:t>h-l</a:t>
              </a:r>
            </a:p>
          </p:txBody>
        </p:sp>
        <p:sp>
          <p:nvSpPr>
            <p:cNvPr id="145" name="TextBox 26">
              <a:extLst>
                <a:ext uri="{FF2B5EF4-FFF2-40B4-BE49-F238E27FC236}">
                  <a16:creationId xmlns:a16="http://schemas.microsoft.com/office/drawing/2014/main" id="{7BBFA1C7-1487-7720-61B6-91A3E003BAB5}"/>
                </a:ext>
              </a:extLst>
            </p:cNvPr>
            <p:cNvSpPr txBox="1"/>
            <p:nvPr/>
          </p:nvSpPr>
          <p:spPr>
            <a:xfrm>
              <a:off x="8719873" y="4490362"/>
              <a:ext cx="227478" cy="23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-1">
                  <a:solidFill>
                    <a:srgbClr val="000000"/>
                  </a:solidFill>
                  <a:latin typeface="IBM Plex Sans Condensed"/>
                </a:rPr>
                <a:t>h</a:t>
              </a:r>
            </a:p>
          </p:txBody>
        </p:sp>
        <p:sp>
          <p:nvSpPr>
            <p:cNvPr id="146" name="TextBox 27">
              <a:extLst>
                <a:ext uri="{FF2B5EF4-FFF2-40B4-BE49-F238E27FC236}">
                  <a16:creationId xmlns:a16="http://schemas.microsoft.com/office/drawing/2014/main" id="{2C3ECEB4-676F-B73F-0367-2F43E2D3EDFE}"/>
                </a:ext>
              </a:extLst>
            </p:cNvPr>
            <p:cNvSpPr txBox="1"/>
            <p:nvPr/>
          </p:nvSpPr>
          <p:spPr>
            <a:xfrm>
              <a:off x="8997809" y="4490362"/>
              <a:ext cx="355494" cy="2362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spc="-1" dirty="0">
                  <a:solidFill>
                    <a:srgbClr val="000000"/>
                  </a:solidFill>
                  <a:latin typeface="IBM Plex Sans Condensed"/>
                </a:rPr>
                <a:t>h+1</a:t>
              </a:r>
            </a:p>
          </p:txBody>
        </p:sp>
      </p:grpSp>
      <p:sp>
        <p:nvSpPr>
          <p:cNvPr id="153" name="AutoShape 14">
            <a:extLst>
              <a:ext uri="{FF2B5EF4-FFF2-40B4-BE49-F238E27FC236}">
                <a16:creationId xmlns:a16="http://schemas.microsoft.com/office/drawing/2014/main" id="{78688E28-DC01-C635-0481-B77D1F09F0F7}"/>
              </a:ext>
            </a:extLst>
          </p:cNvPr>
          <p:cNvSpPr/>
          <p:nvPr/>
        </p:nvSpPr>
        <p:spPr>
          <a:xfrm flipV="1">
            <a:off x="8387443" y="2676513"/>
            <a:ext cx="7475" cy="20288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4" name="AutoShape 14">
            <a:extLst>
              <a:ext uri="{FF2B5EF4-FFF2-40B4-BE49-F238E27FC236}">
                <a16:creationId xmlns:a16="http://schemas.microsoft.com/office/drawing/2014/main" id="{B3F54AA5-105F-F148-6EAB-7888AAE9251E}"/>
              </a:ext>
            </a:extLst>
          </p:cNvPr>
          <p:cNvSpPr/>
          <p:nvPr/>
        </p:nvSpPr>
        <p:spPr>
          <a:xfrm flipV="1">
            <a:off x="9378466" y="2617717"/>
            <a:ext cx="7475" cy="20288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5" name="AutoShape 14">
            <a:extLst>
              <a:ext uri="{FF2B5EF4-FFF2-40B4-BE49-F238E27FC236}">
                <a16:creationId xmlns:a16="http://schemas.microsoft.com/office/drawing/2014/main" id="{5D6B3803-2E18-AD91-CAFB-E8DB255533DB}"/>
              </a:ext>
            </a:extLst>
          </p:cNvPr>
          <p:cNvSpPr/>
          <p:nvPr/>
        </p:nvSpPr>
        <p:spPr>
          <a:xfrm flipV="1">
            <a:off x="10417702" y="2656753"/>
            <a:ext cx="7475" cy="20288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6" name="AutoShape 14">
            <a:extLst>
              <a:ext uri="{FF2B5EF4-FFF2-40B4-BE49-F238E27FC236}">
                <a16:creationId xmlns:a16="http://schemas.microsoft.com/office/drawing/2014/main" id="{59FB2CA2-16B1-912B-437D-26AD8155AF6F}"/>
              </a:ext>
            </a:extLst>
          </p:cNvPr>
          <p:cNvSpPr/>
          <p:nvPr/>
        </p:nvSpPr>
        <p:spPr>
          <a:xfrm flipH="1" flipV="1">
            <a:off x="2496542" y="3739948"/>
            <a:ext cx="558487" cy="1706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A16D28-908F-E5FB-025E-B7319797C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9585" y="6011834"/>
            <a:ext cx="487363" cy="487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62CB5-7CB7-DEBC-3725-962E27D7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382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Optimalizálás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03D9C-2CA8-A266-31F4-286E27CDC8D4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rész</a:t>
            </a:r>
          </a:p>
        </p:txBody>
      </p:sp>
      <p:grpSp>
        <p:nvGrpSpPr>
          <p:cNvPr id="47" name="Group 9">
            <a:extLst>
              <a:ext uri="{FF2B5EF4-FFF2-40B4-BE49-F238E27FC236}">
                <a16:creationId xmlns:a16="http://schemas.microsoft.com/office/drawing/2014/main" id="{1C92109E-8262-42C9-B999-6033966731B6}"/>
              </a:ext>
            </a:extLst>
          </p:cNvPr>
          <p:cNvGrpSpPr>
            <a:grpSpLocks noChangeAspect="1"/>
          </p:cNvGrpSpPr>
          <p:nvPr/>
        </p:nvGrpSpPr>
        <p:grpSpPr>
          <a:xfrm>
            <a:off x="7937450" y="1994732"/>
            <a:ext cx="446671" cy="362798"/>
            <a:chOff x="0" y="0"/>
            <a:chExt cx="261290" cy="212230"/>
          </a:xfrm>
          <a:solidFill>
            <a:srgbClr val="D29500"/>
          </a:solidFill>
        </p:grpSpPr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C9D284C5-914B-49DF-2352-78FA40340B4E}"/>
                </a:ext>
              </a:extLst>
            </p:cNvPr>
            <p:cNvSpPr/>
            <p:nvPr/>
          </p:nvSpPr>
          <p:spPr>
            <a:xfrm>
              <a:off x="65151" y="65151"/>
              <a:ext cx="68707" cy="82042"/>
            </a:xfrm>
            <a:custGeom>
              <a:avLst/>
              <a:gdLst/>
              <a:ahLst/>
              <a:cxnLst/>
              <a:rect l="l" t="t" r="r" b="b"/>
              <a:pathLst>
                <a:path w="68707" h="82042">
                  <a:moveTo>
                    <a:pt x="7874" y="20066"/>
                  </a:moveTo>
                  <a:lnTo>
                    <a:pt x="8001" y="19431"/>
                  </a:lnTo>
                  <a:lnTo>
                    <a:pt x="8382" y="17653"/>
                  </a:lnTo>
                  <a:lnTo>
                    <a:pt x="9525" y="13462"/>
                  </a:lnTo>
                  <a:lnTo>
                    <a:pt x="11176" y="9652"/>
                  </a:lnTo>
                  <a:lnTo>
                    <a:pt x="13589" y="5080"/>
                  </a:lnTo>
                  <a:lnTo>
                    <a:pt x="16637" y="2286"/>
                  </a:lnTo>
                  <a:lnTo>
                    <a:pt x="20574" y="0"/>
                  </a:lnTo>
                  <a:lnTo>
                    <a:pt x="32639" y="2921"/>
                  </a:lnTo>
                  <a:lnTo>
                    <a:pt x="35687" y="7239"/>
                  </a:lnTo>
                  <a:lnTo>
                    <a:pt x="46101" y="127"/>
                  </a:lnTo>
                  <a:cubicBezTo>
                    <a:pt x="56515" y="127"/>
                    <a:pt x="60833" y="2159"/>
                    <a:pt x="64008" y="6223"/>
                  </a:cubicBezTo>
                  <a:lnTo>
                    <a:pt x="68707" y="15113"/>
                  </a:lnTo>
                  <a:cubicBezTo>
                    <a:pt x="68707" y="30099"/>
                    <a:pt x="65405" y="38608"/>
                    <a:pt x="58928" y="46482"/>
                  </a:cubicBezTo>
                  <a:lnTo>
                    <a:pt x="45085" y="58293"/>
                  </a:lnTo>
                  <a:cubicBezTo>
                    <a:pt x="34925" y="58420"/>
                    <a:pt x="33274" y="58166"/>
                    <a:pt x="31877" y="57658"/>
                  </a:cubicBezTo>
                  <a:lnTo>
                    <a:pt x="30099" y="56515"/>
                  </a:lnTo>
                  <a:lnTo>
                    <a:pt x="27178" y="54102"/>
                  </a:lnTo>
                  <a:lnTo>
                    <a:pt x="25654" y="52451"/>
                  </a:lnTo>
                  <a:lnTo>
                    <a:pt x="24638" y="56261"/>
                  </a:lnTo>
                  <a:lnTo>
                    <a:pt x="20193" y="74803"/>
                  </a:lnTo>
                  <a:lnTo>
                    <a:pt x="20574" y="75692"/>
                  </a:lnTo>
                  <a:lnTo>
                    <a:pt x="23495" y="75946"/>
                  </a:lnTo>
                  <a:lnTo>
                    <a:pt x="29210" y="76073"/>
                  </a:lnTo>
                  <a:lnTo>
                    <a:pt x="29972" y="77089"/>
                  </a:lnTo>
                  <a:lnTo>
                    <a:pt x="29845" y="78232"/>
                  </a:lnTo>
                  <a:lnTo>
                    <a:pt x="29083" y="81280"/>
                  </a:lnTo>
                  <a:lnTo>
                    <a:pt x="28067" y="81915"/>
                  </a:lnTo>
                  <a:lnTo>
                    <a:pt x="26543" y="82042"/>
                  </a:lnTo>
                  <a:lnTo>
                    <a:pt x="23495" y="82042"/>
                  </a:lnTo>
                  <a:lnTo>
                    <a:pt x="16510" y="81788"/>
                  </a:lnTo>
                  <a:lnTo>
                    <a:pt x="3556" y="81915"/>
                  </a:lnTo>
                  <a:lnTo>
                    <a:pt x="889" y="82042"/>
                  </a:lnTo>
                  <a:lnTo>
                    <a:pt x="0" y="81026"/>
                  </a:lnTo>
                  <a:lnTo>
                    <a:pt x="762" y="76835"/>
                  </a:lnTo>
                  <a:lnTo>
                    <a:pt x="4318" y="76200"/>
                  </a:lnTo>
                  <a:lnTo>
                    <a:pt x="8890" y="75565"/>
                  </a:lnTo>
                  <a:cubicBezTo>
                    <a:pt x="9525" y="74168"/>
                    <a:pt x="12192" y="63881"/>
                    <a:pt x="17145" y="43815"/>
                  </a:cubicBezTo>
                  <a:cubicBezTo>
                    <a:pt x="22098" y="23749"/>
                    <a:pt x="24765" y="13208"/>
                    <a:pt x="25019" y="12065"/>
                  </a:cubicBezTo>
                  <a:lnTo>
                    <a:pt x="25146" y="11049"/>
                  </a:lnTo>
                  <a:lnTo>
                    <a:pt x="24130" y="4953"/>
                  </a:lnTo>
                  <a:lnTo>
                    <a:pt x="18542" y="6096"/>
                  </a:lnTo>
                  <a:lnTo>
                    <a:pt x="14986" y="13462"/>
                  </a:lnTo>
                  <a:lnTo>
                    <a:pt x="13081" y="20701"/>
                  </a:lnTo>
                  <a:lnTo>
                    <a:pt x="11938" y="21209"/>
                  </a:lnTo>
                  <a:lnTo>
                    <a:pt x="8636" y="21209"/>
                  </a:lnTo>
                  <a:lnTo>
                    <a:pt x="7874" y="20320"/>
                  </a:lnTo>
                  <a:close/>
                  <a:moveTo>
                    <a:pt x="27813" y="43942"/>
                  </a:moveTo>
                  <a:lnTo>
                    <a:pt x="32893" y="53721"/>
                  </a:lnTo>
                  <a:lnTo>
                    <a:pt x="42418" y="52705"/>
                  </a:lnTo>
                  <a:lnTo>
                    <a:pt x="49149" y="46228"/>
                  </a:lnTo>
                  <a:cubicBezTo>
                    <a:pt x="52197" y="40259"/>
                    <a:pt x="53721" y="35687"/>
                    <a:pt x="55372" y="29337"/>
                  </a:cubicBezTo>
                  <a:lnTo>
                    <a:pt x="57785" y="18288"/>
                  </a:lnTo>
                  <a:lnTo>
                    <a:pt x="57912" y="14478"/>
                  </a:lnTo>
                  <a:lnTo>
                    <a:pt x="55245" y="4953"/>
                  </a:lnTo>
                  <a:lnTo>
                    <a:pt x="48133" y="5080"/>
                  </a:lnTo>
                  <a:lnTo>
                    <a:pt x="45339" y="5969"/>
                  </a:lnTo>
                  <a:lnTo>
                    <a:pt x="42545" y="7493"/>
                  </a:lnTo>
                  <a:lnTo>
                    <a:pt x="40259" y="9398"/>
                  </a:lnTo>
                  <a:lnTo>
                    <a:pt x="38227" y="11430"/>
                  </a:lnTo>
                  <a:lnTo>
                    <a:pt x="36576" y="13208"/>
                  </a:lnTo>
                  <a:lnTo>
                    <a:pt x="35560" y="14859"/>
                  </a:lnTo>
                  <a:lnTo>
                    <a:pt x="34798" y="15621"/>
                  </a:lnTo>
                  <a:lnTo>
                    <a:pt x="34671" y="16256"/>
                  </a:lnTo>
                  <a:lnTo>
                    <a:pt x="33655" y="20320"/>
                  </a:lnTo>
                  <a:lnTo>
                    <a:pt x="31623" y="27813"/>
                  </a:lnTo>
                  <a:lnTo>
                    <a:pt x="27813" y="4343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1FC721D-E8F9-121F-8031-64993EF047E5}"/>
                </a:ext>
              </a:extLst>
            </p:cNvPr>
            <p:cNvSpPr/>
            <p:nvPr/>
          </p:nvSpPr>
          <p:spPr>
            <a:xfrm>
              <a:off x="63500" y="63500"/>
              <a:ext cx="72263" cy="85344"/>
            </a:xfrm>
            <a:custGeom>
              <a:avLst/>
              <a:gdLst/>
              <a:ahLst/>
              <a:cxnLst/>
              <a:rect l="l" t="t" r="r" b="b"/>
              <a:pathLst>
                <a:path w="72263" h="85344">
                  <a:moveTo>
                    <a:pt x="8001" y="21209"/>
                  </a:moveTo>
                  <a:lnTo>
                    <a:pt x="8128" y="20828"/>
                  </a:lnTo>
                  <a:lnTo>
                    <a:pt x="9779" y="20701"/>
                  </a:lnTo>
                  <a:lnTo>
                    <a:pt x="8255" y="20447"/>
                  </a:lnTo>
                  <a:lnTo>
                    <a:pt x="8509" y="19050"/>
                  </a:lnTo>
                  <a:lnTo>
                    <a:pt x="10414" y="17907"/>
                  </a:lnTo>
                  <a:lnTo>
                    <a:pt x="8890" y="17526"/>
                  </a:lnTo>
                  <a:lnTo>
                    <a:pt x="9652" y="14605"/>
                  </a:lnTo>
                  <a:lnTo>
                    <a:pt x="11684" y="13970"/>
                  </a:lnTo>
                  <a:lnTo>
                    <a:pt x="10287" y="13335"/>
                  </a:lnTo>
                  <a:lnTo>
                    <a:pt x="11430" y="10668"/>
                  </a:lnTo>
                  <a:lnTo>
                    <a:pt x="13589" y="9652"/>
                  </a:lnTo>
                  <a:lnTo>
                    <a:pt x="12192" y="9017"/>
                  </a:lnTo>
                  <a:lnTo>
                    <a:pt x="13970" y="5842"/>
                  </a:lnTo>
                  <a:lnTo>
                    <a:pt x="15113" y="4699"/>
                  </a:lnTo>
                  <a:lnTo>
                    <a:pt x="17272" y="2667"/>
                  </a:lnTo>
                  <a:lnTo>
                    <a:pt x="19558" y="2921"/>
                  </a:lnTo>
                  <a:lnTo>
                    <a:pt x="18669" y="1651"/>
                  </a:lnTo>
                  <a:lnTo>
                    <a:pt x="22098" y="0"/>
                  </a:lnTo>
                  <a:lnTo>
                    <a:pt x="23876" y="1778"/>
                  </a:lnTo>
                  <a:lnTo>
                    <a:pt x="23876" y="254"/>
                  </a:lnTo>
                  <a:lnTo>
                    <a:pt x="35687" y="3302"/>
                  </a:lnTo>
                  <a:lnTo>
                    <a:pt x="36195" y="10033"/>
                  </a:lnTo>
                  <a:lnTo>
                    <a:pt x="35179" y="8890"/>
                  </a:lnTo>
                  <a:lnTo>
                    <a:pt x="36449" y="7747"/>
                  </a:lnTo>
                  <a:lnTo>
                    <a:pt x="47371" y="254"/>
                  </a:lnTo>
                  <a:lnTo>
                    <a:pt x="52705" y="1778"/>
                  </a:lnTo>
                  <a:lnTo>
                    <a:pt x="52705" y="254"/>
                  </a:lnTo>
                  <a:lnTo>
                    <a:pt x="63627" y="2413"/>
                  </a:lnTo>
                  <a:lnTo>
                    <a:pt x="67183" y="6858"/>
                  </a:lnTo>
                  <a:lnTo>
                    <a:pt x="72263" y="16510"/>
                  </a:lnTo>
                  <a:lnTo>
                    <a:pt x="70739" y="22606"/>
                  </a:lnTo>
                  <a:lnTo>
                    <a:pt x="72263" y="22606"/>
                  </a:lnTo>
                  <a:cubicBezTo>
                    <a:pt x="72263" y="32258"/>
                    <a:pt x="68834" y="41148"/>
                    <a:pt x="62103" y="49276"/>
                  </a:cubicBezTo>
                  <a:lnTo>
                    <a:pt x="60833" y="48260"/>
                  </a:lnTo>
                  <a:lnTo>
                    <a:pt x="62103" y="49276"/>
                  </a:lnTo>
                  <a:cubicBezTo>
                    <a:pt x="55372" y="57404"/>
                    <a:pt x="47625" y="61595"/>
                    <a:pt x="38735" y="61722"/>
                  </a:cubicBezTo>
                  <a:lnTo>
                    <a:pt x="38735" y="61722"/>
                  </a:lnTo>
                  <a:lnTo>
                    <a:pt x="38735" y="61722"/>
                  </a:lnTo>
                  <a:lnTo>
                    <a:pt x="34798" y="61468"/>
                  </a:lnTo>
                  <a:lnTo>
                    <a:pt x="33020" y="60833"/>
                  </a:lnTo>
                  <a:lnTo>
                    <a:pt x="33020" y="60833"/>
                  </a:lnTo>
                  <a:lnTo>
                    <a:pt x="30861" y="59563"/>
                  </a:lnTo>
                  <a:lnTo>
                    <a:pt x="30734" y="57404"/>
                  </a:lnTo>
                  <a:lnTo>
                    <a:pt x="29718" y="58674"/>
                  </a:lnTo>
                  <a:lnTo>
                    <a:pt x="27813" y="57023"/>
                  </a:lnTo>
                  <a:lnTo>
                    <a:pt x="27178" y="56388"/>
                  </a:lnTo>
                  <a:lnTo>
                    <a:pt x="26289" y="55372"/>
                  </a:lnTo>
                  <a:lnTo>
                    <a:pt x="27432" y="54356"/>
                  </a:lnTo>
                  <a:lnTo>
                    <a:pt x="28575" y="55499"/>
                  </a:lnTo>
                  <a:lnTo>
                    <a:pt x="28956" y="54737"/>
                  </a:lnTo>
                  <a:lnTo>
                    <a:pt x="28829" y="54991"/>
                  </a:lnTo>
                  <a:lnTo>
                    <a:pt x="27813" y="59055"/>
                  </a:lnTo>
                  <a:lnTo>
                    <a:pt x="24638" y="65659"/>
                  </a:lnTo>
                  <a:lnTo>
                    <a:pt x="26162" y="66040"/>
                  </a:lnTo>
                  <a:lnTo>
                    <a:pt x="23495" y="77089"/>
                  </a:lnTo>
                  <a:lnTo>
                    <a:pt x="23495" y="76962"/>
                  </a:lnTo>
                  <a:lnTo>
                    <a:pt x="21971" y="76708"/>
                  </a:lnTo>
                  <a:lnTo>
                    <a:pt x="23495" y="76708"/>
                  </a:lnTo>
                  <a:lnTo>
                    <a:pt x="23114" y="76073"/>
                  </a:lnTo>
                  <a:lnTo>
                    <a:pt x="22987" y="76073"/>
                  </a:lnTo>
                  <a:lnTo>
                    <a:pt x="22987" y="76073"/>
                  </a:lnTo>
                  <a:lnTo>
                    <a:pt x="23114" y="76073"/>
                  </a:lnTo>
                  <a:lnTo>
                    <a:pt x="25273" y="76327"/>
                  </a:lnTo>
                  <a:lnTo>
                    <a:pt x="27686" y="78105"/>
                  </a:lnTo>
                  <a:lnTo>
                    <a:pt x="27686" y="76581"/>
                  </a:lnTo>
                  <a:lnTo>
                    <a:pt x="31623" y="76581"/>
                  </a:lnTo>
                  <a:lnTo>
                    <a:pt x="32131" y="77089"/>
                  </a:lnTo>
                  <a:lnTo>
                    <a:pt x="32766" y="77851"/>
                  </a:lnTo>
                  <a:lnTo>
                    <a:pt x="33020" y="78232"/>
                  </a:lnTo>
                  <a:lnTo>
                    <a:pt x="33274" y="78740"/>
                  </a:lnTo>
                  <a:lnTo>
                    <a:pt x="31750" y="79248"/>
                  </a:lnTo>
                  <a:lnTo>
                    <a:pt x="33274" y="79248"/>
                  </a:lnTo>
                  <a:lnTo>
                    <a:pt x="33274" y="79375"/>
                  </a:lnTo>
                  <a:lnTo>
                    <a:pt x="33274" y="79375"/>
                  </a:lnTo>
                  <a:lnTo>
                    <a:pt x="33147" y="80518"/>
                  </a:lnTo>
                  <a:lnTo>
                    <a:pt x="32893" y="81788"/>
                  </a:lnTo>
                  <a:lnTo>
                    <a:pt x="32893" y="81788"/>
                  </a:lnTo>
                  <a:lnTo>
                    <a:pt x="32385" y="83439"/>
                  </a:lnTo>
                  <a:lnTo>
                    <a:pt x="32004" y="83947"/>
                  </a:lnTo>
                  <a:lnTo>
                    <a:pt x="31750" y="84201"/>
                  </a:lnTo>
                  <a:lnTo>
                    <a:pt x="30480" y="83185"/>
                  </a:lnTo>
                  <a:lnTo>
                    <a:pt x="31623" y="84328"/>
                  </a:lnTo>
                  <a:lnTo>
                    <a:pt x="31115" y="84709"/>
                  </a:lnTo>
                  <a:lnTo>
                    <a:pt x="30861" y="84836"/>
                  </a:lnTo>
                  <a:lnTo>
                    <a:pt x="29591" y="85217"/>
                  </a:lnTo>
                  <a:lnTo>
                    <a:pt x="28829" y="85344"/>
                  </a:lnTo>
                  <a:lnTo>
                    <a:pt x="27305" y="85344"/>
                  </a:lnTo>
                  <a:lnTo>
                    <a:pt x="25019" y="85344"/>
                  </a:lnTo>
                  <a:lnTo>
                    <a:pt x="22860" y="85217"/>
                  </a:lnTo>
                  <a:lnTo>
                    <a:pt x="18161" y="85090"/>
                  </a:lnTo>
                  <a:lnTo>
                    <a:pt x="14986" y="83566"/>
                  </a:lnTo>
                  <a:lnTo>
                    <a:pt x="14986" y="85090"/>
                  </a:lnTo>
                  <a:lnTo>
                    <a:pt x="5207" y="85217"/>
                  </a:lnTo>
                  <a:lnTo>
                    <a:pt x="3556" y="85344"/>
                  </a:lnTo>
                  <a:lnTo>
                    <a:pt x="1778" y="85344"/>
                  </a:lnTo>
                  <a:lnTo>
                    <a:pt x="1270" y="84836"/>
                  </a:lnTo>
                  <a:lnTo>
                    <a:pt x="381" y="83947"/>
                  </a:lnTo>
                  <a:lnTo>
                    <a:pt x="127" y="83439"/>
                  </a:lnTo>
                  <a:lnTo>
                    <a:pt x="0" y="82677"/>
                  </a:lnTo>
                  <a:lnTo>
                    <a:pt x="0" y="82169"/>
                  </a:lnTo>
                  <a:lnTo>
                    <a:pt x="0" y="82169"/>
                  </a:lnTo>
                  <a:lnTo>
                    <a:pt x="762" y="77597"/>
                  </a:lnTo>
                  <a:lnTo>
                    <a:pt x="2794" y="76200"/>
                  </a:lnTo>
                  <a:lnTo>
                    <a:pt x="5842" y="76200"/>
                  </a:lnTo>
                  <a:lnTo>
                    <a:pt x="5842" y="77724"/>
                  </a:lnTo>
                  <a:lnTo>
                    <a:pt x="5842" y="76200"/>
                  </a:lnTo>
                  <a:lnTo>
                    <a:pt x="9398" y="75692"/>
                  </a:lnTo>
                  <a:lnTo>
                    <a:pt x="9525" y="75565"/>
                  </a:lnTo>
                  <a:lnTo>
                    <a:pt x="9525" y="75565"/>
                  </a:lnTo>
                  <a:lnTo>
                    <a:pt x="9525" y="75565"/>
                  </a:lnTo>
                  <a:lnTo>
                    <a:pt x="9525" y="75565"/>
                  </a:lnTo>
                  <a:lnTo>
                    <a:pt x="9525" y="75692"/>
                  </a:lnTo>
                  <a:lnTo>
                    <a:pt x="9525" y="75692"/>
                  </a:lnTo>
                  <a:cubicBezTo>
                    <a:pt x="9906" y="74803"/>
                    <a:pt x="12446" y="64643"/>
                    <a:pt x="17272" y="45212"/>
                  </a:cubicBezTo>
                  <a:lnTo>
                    <a:pt x="17272" y="45212"/>
                  </a:lnTo>
                  <a:cubicBezTo>
                    <a:pt x="22225" y="25146"/>
                    <a:pt x="24892" y="14605"/>
                    <a:pt x="25146" y="13462"/>
                  </a:cubicBezTo>
                  <a:lnTo>
                    <a:pt x="26670" y="13843"/>
                  </a:lnTo>
                  <a:lnTo>
                    <a:pt x="25146" y="13589"/>
                  </a:lnTo>
                  <a:lnTo>
                    <a:pt x="25273" y="12827"/>
                  </a:lnTo>
                  <a:lnTo>
                    <a:pt x="26797" y="12065"/>
                  </a:lnTo>
                  <a:lnTo>
                    <a:pt x="25146" y="12065"/>
                  </a:lnTo>
                  <a:lnTo>
                    <a:pt x="24130" y="8128"/>
                  </a:lnTo>
                  <a:lnTo>
                    <a:pt x="23495" y="6604"/>
                  </a:lnTo>
                  <a:lnTo>
                    <a:pt x="23495" y="8128"/>
                  </a:lnTo>
                  <a:lnTo>
                    <a:pt x="21336" y="8763"/>
                  </a:lnTo>
                  <a:lnTo>
                    <a:pt x="20193" y="10922"/>
                  </a:lnTo>
                  <a:lnTo>
                    <a:pt x="18034" y="15748"/>
                  </a:lnTo>
                  <a:lnTo>
                    <a:pt x="15875" y="18034"/>
                  </a:lnTo>
                  <a:lnTo>
                    <a:pt x="17399" y="18415"/>
                  </a:lnTo>
                  <a:lnTo>
                    <a:pt x="16383" y="22479"/>
                  </a:lnTo>
                  <a:lnTo>
                    <a:pt x="15875" y="23241"/>
                  </a:lnTo>
                  <a:lnTo>
                    <a:pt x="15621" y="23622"/>
                  </a:lnTo>
                  <a:lnTo>
                    <a:pt x="14351" y="22606"/>
                  </a:lnTo>
                  <a:lnTo>
                    <a:pt x="15494" y="23749"/>
                  </a:lnTo>
                  <a:lnTo>
                    <a:pt x="14732" y="24257"/>
                  </a:lnTo>
                  <a:lnTo>
                    <a:pt x="14605" y="24257"/>
                  </a:lnTo>
                  <a:lnTo>
                    <a:pt x="13208" y="24384"/>
                  </a:lnTo>
                  <a:lnTo>
                    <a:pt x="12319" y="22860"/>
                  </a:lnTo>
                  <a:lnTo>
                    <a:pt x="12319" y="24384"/>
                  </a:lnTo>
                  <a:lnTo>
                    <a:pt x="9652" y="24384"/>
                  </a:lnTo>
                  <a:lnTo>
                    <a:pt x="9144" y="23876"/>
                  </a:lnTo>
                  <a:lnTo>
                    <a:pt x="8509" y="23114"/>
                  </a:lnTo>
                  <a:lnTo>
                    <a:pt x="8255" y="22733"/>
                  </a:lnTo>
                  <a:lnTo>
                    <a:pt x="7874" y="22098"/>
                  </a:lnTo>
                  <a:lnTo>
                    <a:pt x="7874" y="21463"/>
                  </a:lnTo>
                  <a:lnTo>
                    <a:pt x="8001" y="21209"/>
                  </a:lnTo>
                  <a:moveTo>
                    <a:pt x="11049" y="22225"/>
                  </a:moveTo>
                  <a:lnTo>
                    <a:pt x="9525" y="21717"/>
                  </a:lnTo>
                  <a:lnTo>
                    <a:pt x="11049" y="21717"/>
                  </a:lnTo>
                  <a:lnTo>
                    <a:pt x="10922" y="21209"/>
                  </a:lnTo>
                  <a:lnTo>
                    <a:pt x="10922" y="21209"/>
                  </a:lnTo>
                  <a:lnTo>
                    <a:pt x="11049" y="21336"/>
                  </a:lnTo>
                  <a:lnTo>
                    <a:pt x="10160" y="22733"/>
                  </a:lnTo>
                  <a:lnTo>
                    <a:pt x="10160" y="21336"/>
                  </a:lnTo>
                  <a:lnTo>
                    <a:pt x="11938" y="21336"/>
                  </a:lnTo>
                  <a:lnTo>
                    <a:pt x="13208" y="21336"/>
                  </a:lnTo>
                  <a:lnTo>
                    <a:pt x="13335" y="21336"/>
                  </a:lnTo>
                  <a:lnTo>
                    <a:pt x="13208" y="21336"/>
                  </a:lnTo>
                  <a:lnTo>
                    <a:pt x="13081" y="21463"/>
                  </a:lnTo>
                  <a:lnTo>
                    <a:pt x="13208" y="21336"/>
                  </a:lnTo>
                  <a:lnTo>
                    <a:pt x="12954" y="21590"/>
                  </a:lnTo>
                  <a:lnTo>
                    <a:pt x="12954" y="21590"/>
                  </a:lnTo>
                  <a:lnTo>
                    <a:pt x="13589" y="20066"/>
                  </a:lnTo>
                  <a:lnTo>
                    <a:pt x="14224" y="17526"/>
                  </a:lnTo>
                  <a:lnTo>
                    <a:pt x="16002" y="11811"/>
                  </a:lnTo>
                  <a:lnTo>
                    <a:pt x="18796" y="10033"/>
                  </a:lnTo>
                  <a:lnTo>
                    <a:pt x="17399" y="9271"/>
                  </a:lnTo>
                  <a:lnTo>
                    <a:pt x="20828" y="4826"/>
                  </a:lnTo>
                  <a:lnTo>
                    <a:pt x="23495" y="4826"/>
                  </a:lnTo>
                  <a:lnTo>
                    <a:pt x="28321" y="8128"/>
                  </a:lnTo>
                  <a:lnTo>
                    <a:pt x="28321" y="11684"/>
                  </a:lnTo>
                  <a:lnTo>
                    <a:pt x="28321" y="13208"/>
                  </a:lnTo>
                  <a:lnTo>
                    <a:pt x="28194" y="13843"/>
                  </a:lnTo>
                  <a:cubicBezTo>
                    <a:pt x="27940" y="15113"/>
                    <a:pt x="25273" y="25654"/>
                    <a:pt x="20320" y="45720"/>
                  </a:cubicBezTo>
                  <a:lnTo>
                    <a:pt x="18796" y="45339"/>
                  </a:lnTo>
                  <a:lnTo>
                    <a:pt x="20320" y="45720"/>
                  </a:lnTo>
                  <a:cubicBezTo>
                    <a:pt x="15494" y="65024"/>
                    <a:pt x="12827" y="75438"/>
                    <a:pt x="12446" y="76581"/>
                  </a:cubicBezTo>
                  <a:lnTo>
                    <a:pt x="12446" y="76708"/>
                  </a:lnTo>
                  <a:lnTo>
                    <a:pt x="10795" y="76200"/>
                  </a:lnTo>
                  <a:lnTo>
                    <a:pt x="12192" y="76835"/>
                  </a:lnTo>
                  <a:lnTo>
                    <a:pt x="11938" y="77343"/>
                  </a:lnTo>
                  <a:lnTo>
                    <a:pt x="11684" y="77597"/>
                  </a:lnTo>
                  <a:lnTo>
                    <a:pt x="8255" y="79248"/>
                  </a:lnTo>
                  <a:lnTo>
                    <a:pt x="5715" y="79375"/>
                  </a:lnTo>
                  <a:lnTo>
                    <a:pt x="3175" y="79375"/>
                  </a:lnTo>
                  <a:lnTo>
                    <a:pt x="3175" y="77851"/>
                  </a:lnTo>
                  <a:lnTo>
                    <a:pt x="4064" y="79121"/>
                  </a:lnTo>
                  <a:lnTo>
                    <a:pt x="3175" y="80137"/>
                  </a:lnTo>
                  <a:lnTo>
                    <a:pt x="1397" y="82296"/>
                  </a:lnTo>
                  <a:lnTo>
                    <a:pt x="2921" y="82296"/>
                  </a:lnTo>
                  <a:lnTo>
                    <a:pt x="2921" y="82042"/>
                  </a:lnTo>
                  <a:lnTo>
                    <a:pt x="2921" y="82042"/>
                  </a:lnTo>
                  <a:lnTo>
                    <a:pt x="3048" y="82296"/>
                  </a:lnTo>
                  <a:lnTo>
                    <a:pt x="2286" y="83820"/>
                  </a:lnTo>
                  <a:lnTo>
                    <a:pt x="2286" y="82296"/>
                  </a:lnTo>
                  <a:lnTo>
                    <a:pt x="3302" y="82296"/>
                  </a:lnTo>
                  <a:lnTo>
                    <a:pt x="3302" y="83820"/>
                  </a:lnTo>
                  <a:lnTo>
                    <a:pt x="3175" y="82296"/>
                  </a:lnTo>
                  <a:lnTo>
                    <a:pt x="8763" y="82042"/>
                  </a:lnTo>
                  <a:lnTo>
                    <a:pt x="14732" y="82042"/>
                  </a:lnTo>
                  <a:lnTo>
                    <a:pt x="20574" y="82042"/>
                  </a:lnTo>
                  <a:lnTo>
                    <a:pt x="22733" y="83693"/>
                  </a:lnTo>
                  <a:lnTo>
                    <a:pt x="22733" y="82169"/>
                  </a:lnTo>
                  <a:lnTo>
                    <a:pt x="26289" y="82296"/>
                  </a:lnTo>
                  <a:lnTo>
                    <a:pt x="28448" y="82296"/>
                  </a:lnTo>
                  <a:lnTo>
                    <a:pt x="28448" y="83820"/>
                  </a:lnTo>
                  <a:lnTo>
                    <a:pt x="28321" y="82296"/>
                  </a:lnTo>
                  <a:lnTo>
                    <a:pt x="29083" y="82169"/>
                  </a:lnTo>
                  <a:lnTo>
                    <a:pt x="29083" y="82169"/>
                  </a:lnTo>
                  <a:lnTo>
                    <a:pt x="29083" y="82169"/>
                  </a:lnTo>
                  <a:lnTo>
                    <a:pt x="28956" y="82296"/>
                  </a:lnTo>
                  <a:lnTo>
                    <a:pt x="28829" y="82423"/>
                  </a:lnTo>
                  <a:lnTo>
                    <a:pt x="28829" y="82423"/>
                  </a:lnTo>
                  <a:lnTo>
                    <a:pt x="29083" y="82042"/>
                  </a:lnTo>
                  <a:lnTo>
                    <a:pt x="30861" y="81534"/>
                  </a:lnTo>
                  <a:lnTo>
                    <a:pt x="29337" y="81280"/>
                  </a:lnTo>
                  <a:lnTo>
                    <a:pt x="29718" y="79375"/>
                  </a:lnTo>
                  <a:lnTo>
                    <a:pt x="29718" y="79248"/>
                  </a:lnTo>
                  <a:lnTo>
                    <a:pt x="29718" y="79248"/>
                  </a:lnTo>
                  <a:lnTo>
                    <a:pt x="29718" y="79248"/>
                  </a:lnTo>
                  <a:lnTo>
                    <a:pt x="29845" y="79883"/>
                  </a:lnTo>
                  <a:lnTo>
                    <a:pt x="29845" y="79756"/>
                  </a:lnTo>
                  <a:lnTo>
                    <a:pt x="29718" y="79502"/>
                  </a:lnTo>
                  <a:lnTo>
                    <a:pt x="30607" y="78105"/>
                  </a:lnTo>
                  <a:lnTo>
                    <a:pt x="30607" y="79629"/>
                  </a:lnTo>
                  <a:lnTo>
                    <a:pt x="27305" y="79629"/>
                  </a:lnTo>
                  <a:lnTo>
                    <a:pt x="23241" y="79375"/>
                  </a:lnTo>
                  <a:lnTo>
                    <a:pt x="22733" y="77724"/>
                  </a:lnTo>
                  <a:lnTo>
                    <a:pt x="22479" y="79248"/>
                  </a:lnTo>
                  <a:lnTo>
                    <a:pt x="21971" y="79121"/>
                  </a:lnTo>
                  <a:lnTo>
                    <a:pt x="21717" y="78994"/>
                  </a:lnTo>
                  <a:lnTo>
                    <a:pt x="19939" y="77851"/>
                  </a:lnTo>
                  <a:lnTo>
                    <a:pt x="19939" y="76708"/>
                  </a:lnTo>
                  <a:lnTo>
                    <a:pt x="19939" y="76327"/>
                  </a:lnTo>
                  <a:lnTo>
                    <a:pt x="19939" y="76327"/>
                  </a:lnTo>
                  <a:lnTo>
                    <a:pt x="20955" y="72136"/>
                  </a:lnTo>
                  <a:lnTo>
                    <a:pt x="25273" y="54483"/>
                  </a:lnTo>
                  <a:lnTo>
                    <a:pt x="25527" y="53848"/>
                  </a:lnTo>
                  <a:lnTo>
                    <a:pt x="25654" y="53467"/>
                  </a:lnTo>
                  <a:lnTo>
                    <a:pt x="27178" y="51943"/>
                  </a:lnTo>
                  <a:lnTo>
                    <a:pt x="29210" y="54229"/>
                  </a:lnTo>
                  <a:lnTo>
                    <a:pt x="28067" y="55245"/>
                  </a:lnTo>
                  <a:lnTo>
                    <a:pt x="29210" y="54102"/>
                  </a:lnTo>
                  <a:lnTo>
                    <a:pt x="30480" y="55372"/>
                  </a:lnTo>
                  <a:lnTo>
                    <a:pt x="31496" y="56261"/>
                  </a:lnTo>
                  <a:lnTo>
                    <a:pt x="33274" y="57658"/>
                  </a:lnTo>
                  <a:lnTo>
                    <a:pt x="33401" y="59436"/>
                  </a:lnTo>
                  <a:lnTo>
                    <a:pt x="33909" y="57912"/>
                  </a:lnTo>
                  <a:lnTo>
                    <a:pt x="36703" y="58547"/>
                  </a:lnTo>
                  <a:lnTo>
                    <a:pt x="38481" y="60071"/>
                  </a:lnTo>
                  <a:lnTo>
                    <a:pt x="38481" y="58547"/>
                  </a:lnTo>
                  <a:lnTo>
                    <a:pt x="53213" y="54610"/>
                  </a:lnTo>
                  <a:lnTo>
                    <a:pt x="59563" y="47117"/>
                  </a:lnTo>
                  <a:cubicBezTo>
                    <a:pt x="65913" y="39624"/>
                    <a:pt x="68961" y="31369"/>
                    <a:pt x="68961" y="22479"/>
                  </a:cubicBezTo>
                  <a:lnTo>
                    <a:pt x="67437" y="12446"/>
                  </a:lnTo>
                  <a:lnTo>
                    <a:pt x="65786" y="7747"/>
                  </a:lnTo>
                  <a:lnTo>
                    <a:pt x="64516" y="8763"/>
                  </a:lnTo>
                  <a:lnTo>
                    <a:pt x="57785" y="3302"/>
                  </a:lnTo>
                  <a:lnTo>
                    <a:pt x="52705" y="3302"/>
                  </a:lnTo>
                  <a:lnTo>
                    <a:pt x="43688" y="5461"/>
                  </a:lnTo>
                  <a:lnTo>
                    <a:pt x="37465" y="8890"/>
                  </a:lnTo>
                  <a:lnTo>
                    <a:pt x="38481" y="10033"/>
                  </a:lnTo>
                  <a:lnTo>
                    <a:pt x="35433" y="12827"/>
                  </a:lnTo>
                  <a:lnTo>
                    <a:pt x="34671" y="10541"/>
                  </a:lnTo>
                  <a:lnTo>
                    <a:pt x="29718" y="3429"/>
                  </a:lnTo>
                  <a:lnTo>
                    <a:pt x="23749" y="3429"/>
                  </a:lnTo>
                  <a:lnTo>
                    <a:pt x="21590" y="3556"/>
                  </a:lnTo>
                  <a:lnTo>
                    <a:pt x="20574" y="4318"/>
                  </a:lnTo>
                  <a:lnTo>
                    <a:pt x="18288" y="6096"/>
                  </a:lnTo>
                  <a:lnTo>
                    <a:pt x="16256" y="5842"/>
                  </a:lnTo>
                  <a:lnTo>
                    <a:pt x="17399" y="6985"/>
                  </a:lnTo>
                  <a:lnTo>
                    <a:pt x="15875" y="8890"/>
                  </a:lnTo>
                  <a:lnTo>
                    <a:pt x="15113" y="10414"/>
                  </a:lnTo>
                  <a:lnTo>
                    <a:pt x="13716" y="13462"/>
                  </a:lnTo>
                  <a:lnTo>
                    <a:pt x="13208" y="14605"/>
                  </a:lnTo>
                  <a:lnTo>
                    <a:pt x="12319" y="16891"/>
                  </a:lnTo>
                  <a:lnTo>
                    <a:pt x="11938" y="18288"/>
                  </a:lnTo>
                  <a:lnTo>
                    <a:pt x="11430" y="20701"/>
                  </a:lnTo>
                  <a:lnTo>
                    <a:pt x="11303" y="21082"/>
                  </a:lnTo>
                  <a:lnTo>
                    <a:pt x="11049" y="21971"/>
                  </a:lnTo>
                  <a:close/>
                  <a:moveTo>
                    <a:pt x="30988" y="45085"/>
                  </a:moveTo>
                  <a:lnTo>
                    <a:pt x="35560" y="53721"/>
                  </a:lnTo>
                  <a:lnTo>
                    <a:pt x="38989" y="55245"/>
                  </a:lnTo>
                  <a:lnTo>
                    <a:pt x="38989" y="53721"/>
                  </a:lnTo>
                  <a:lnTo>
                    <a:pt x="43307" y="52959"/>
                  </a:lnTo>
                  <a:lnTo>
                    <a:pt x="45466" y="51181"/>
                  </a:lnTo>
                  <a:lnTo>
                    <a:pt x="49530" y="46990"/>
                  </a:lnTo>
                  <a:lnTo>
                    <a:pt x="51054" y="44196"/>
                  </a:lnTo>
                  <a:lnTo>
                    <a:pt x="53975" y="36957"/>
                  </a:lnTo>
                  <a:lnTo>
                    <a:pt x="55499" y="30607"/>
                  </a:lnTo>
                  <a:lnTo>
                    <a:pt x="57785" y="19685"/>
                  </a:lnTo>
                  <a:lnTo>
                    <a:pt x="59436" y="16764"/>
                  </a:lnTo>
                  <a:lnTo>
                    <a:pt x="57912" y="16764"/>
                  </a:lnTo>
                  <a:lnTo>
                    <a:pt x="57912" y="16129"/>
                  </a:lnTo>
                  <a:lnTo>
                    <a:pt x="59436" y="16129"/>
                  </a:lnTo>
                  <a:lnTo>
                    <a:pt x="57912" y="16129"/>
                  </a:lnTo>
                  <a:lnTo>
                    <a:pt x="55753" y="8255"/>
                  </a:lnTo>
                  <a:lnTo>
                    <a:pt x="51689" y="6731"/>
                  </a:lnTo>
                  <a:lnTo>
                    <a:pt x="51689" y="8255"/>
                  </a:lnTo>
                  <a:lnTo>
                    <a:pt x="50038" y="8382"/>
                  </a:lnTo>
                  <a:lnTo>
                    <a:pt x="48768" y="7112"/>
                  </a:lnTo>
                  <a:lnTo>
                    <a:pt x="49149" y="8636"/>
                  </a:lnTo>
                  <a:lnTo>
                    <a:pt x="47498" y="9144"/>
                  </a:lnTo>
                  <a:lnTo>
                    <a:pt x="46609" y="9652"/>
                  </a:lnTo>
                  <a:lnTo>
                    <a:pt x="44958" y="10668"/>
                  </a:lnTo>
                  <a:lnTo>
                    <a:pt x="43307" y="9906"/>
                  </a:lnTo>
                  <a:lnTo>
                    <a:pt x="44323" y="11176"/>
                  </a:lnTo>
                  <a:lnTo>
                    <a:pt x="42926" y="12319"/>
                  </a:lnTo>
                  <a:lnTo>
                    <a:pt x="40386" y="14859"/>
                  </a:lnTo>
                  <a:lnTo>
                    <a:pt x="39497" y="15875"/>
                  </a:lnTo>
                  <a:lnTo>
                    <a:pt x="37846" y="15494"/>
                  </a:lnTo>
                  <a:lnTo>
                    <a:pt x="39243" y="16256"/>
                  </a:lnTo>
                  <a:lnTo>
                    <a:pt x="38354" y="17526"/>
                  </a:lnTo>
                  <a:lnTo>
                    <a:pt x="36830" y="16637"/>
                  </a:lnTo>
                  <a:lnTo>
                    <a:pt x="38100" y="17526"/>
                  </a:lnTo>
                  <a:lnTo>
                    <a:pt x="37719" y="18034"/>
                  </a:lnTo>
                  <a:lnTo>
                    <a:pt x="36449" y="17145"/>
                  </a:lnTo>
                  <a:lnTo>
                    <a:pt x="38100" y="17145"/>
                  </a:lnTo>
                  <a:lnTo>
                    <a:pt x="38100" y="17399"/>
                  </a:lnTo>
                  <a:lnTo>
                    <a:pt x="38100" y="17399"/>
                  </a:lnTo>
                  <a:lnTo>
                    <a:pt x="37973" y="18288"/>
                  </a:lnTo>
                  <a:lnTo>
                    <a:pt x="36195" y="18923"/>
                  </a:lnTo>
                  <a:lnTo>
                    <a:pt x="37719" y="19304"/>
                  </a:lnTo>
                  <a:lnTo>
                    <a:pt x="36957" y="22352"/>
                  </a:lnTo>
                  <a:lnTo>
                    <a:pt x="34671" y="24638"/>
                  </a:lnTo>
                  <a:lnTo>
                    <a:pt x="36195" y="25019"/>
                  </a:lnTo>
                  <a:lnTo>
                    <a:pt x="34925" y="29972"/>
                  </a:lnTo>
                  <a:lnTo>
                    <a:pt x="32893" y="31369"/>
                  </a:lnTo>
                  <a:lnTo>
                    <a:pt x="34417" y="31750"/>
                  </a:lnTo>
                  <a:lnTo>
                    <a:pt x="31242" y="45085"/>
                  </a:lnTo>
                  <a:lnTo>
                    <a:pt x="31115" y="45720"/>
                  </a:lnTo>
                  <a:lnTo>
                    <a:pt x="31115" y="45720"/>
                  </a:lnTo>
                  <a:lnTo>
                    <a:pt x="29591" y="45593"/>
                  </a:lnTo>
                  <a:lnTo>
                    <a:pt x="31115" y="45212"/>
                  </a:lnTo>
                  <a:moveTo>
                    <a:pt x="28067" y="46101"/>
                  </a:moveTo>
                  <a:lnTo>
                    <a:pt x="28067" y="45847"/>
                  </a:lnTo>
                  <a:lnTo>
                    <a:pt x="28067" y="45593"/>
                  </a:lnTo>
                  <a:lnTo>
                    <a:pt x="28067" y="45339"/>
                  </a:lnTo>
                  <a:lnTo>
                    <a:pt x="28067" y="45339"/>
                  </a:lnTo>
                  <a:lnTo>
                    <a:pt x="29337" y="39751"/>
                  </a:lnTo>
                  <a:lnTo>
                    <a:pt x="31496" y="31115"/>
                  </a:lnTo>
                  <a:lnTo>
                    <a:pt x="32639" y="27051"/>
                  </a:lnTo>
                  <a:lnTo>
                    <a:pt x="33274" y="24384"/>
                  </a:lnTo>
                  <a:lnTo>
                    <a:pt x="34417" y="19812"/>
                  </a:lnTo>
                  <a:lnTo>
                    <a:pt x="34671" y="18669"/>
                  </a:lnTo>
                  <a:lnTo>
                    <a:pt x="35052" y="17145"/>
                  </a:lnTo>
                  <a:lnTo>
                    <a:pt x="35052" y="17018"/>
                  </a:lnTo>
                  <a:lnTo>
                    <a:pt x="35052" y="17018"/>
                  </a:lnTo>
                  <a:lnTo>
                    <a:pt x="35052" y="16764"/>
                  </a:lnTo>
                  <a:lnTo>
                    <a:pt x="35941" y="15621"/>
                  </a:lnTo>
                  <a:lnTo>
                    <a:pt x="36068" y="15494"/>
                  </a:lnTo>
                  <a:lnTo>
                    <a:pt x="36322" y="15240"/>
                  </a:lnTo>
                  <a:lnTo>
                    <a:pt x="36576" y="14732"/>
                  </a:lnTo>
                  <a:lnTo>
                    <a:pt x="37592" y="13335"/>
                  </a:lnTo>
                  <a:lnTo>
                    <a:pt x="39370" y="13716"/>
                  </a:lnTo>
                  <a:lnTo>
                    <a:pt x="38227" y="12573"/>
                  </a:lnTo>
                  <a:lnTo>
                    <a:pt x="39497" y="11303"/>
                  </a:lnTo>
                  <a:lnTo>
                    <a:pt x="41275" y="11684"/>
                  </a:lnTo>
                  <a:lnTo>
                    <a:pt x="40132" y="10541"/>
                  </a:lnTo>
                  <a:lnTo>
                    <a:pt x="41656" y="9144"/>
                  </a:lnTo>
                  <a:lnTo>
                    <a:pt x="42418" y="8509"/>
                  </a:lnTo>
                  <a:lnTo>
                    <a:pt x="44196" y="7239"/>
                  </a:lnTo>
                  <a:lnTo>
                    <a:pt x="45974" y="8128"/>
                  </a:lnTo>
                  <a:lnTo>
                    <a:pt x="45212" y="6731"/>
                  </a:lnTo>
                  <a:lnTo>
                    <a:pt x="47371" y="5715"/>
                  </a:lnTo>
                  <a:lnTo>
                    <a:pt x="48387" y="5461"/>
                  </a:lnTo>
                  <a:lnTo>
                    <a:pt x="50546" y="5080"/>
                  </a:lnTo>
                  <a:lnTo>
                    <a:pt x="51689" y="5080"/>
                  </a:lnTo>
                  <a:lnTo>
                    <a:pt x="61087" y="9271"/>
                  </a:lnTo>
                  <a:lnTo>
                    <a:pt x="61087" y="17018"/>
                  </a:lnTo>
                  <a:lnTo>
                    <a:pt x="60198" y="25146"/>
                  </a:lnTo>
                  <a:lnTo>
                    <a:pt x="57150" y="31115"/>
                  </a:lnTo>
                  <a:lnTo>
                    <a:pt x="58674" y="31496"/>
                  </a:lnTo>
                  <a:lnTo>
                    <a:pt x="55499" y="42672"/>
                  </a:lnTo>
                  <a:lnTo>
                    <a:pt x="52451" y="45085"/>
                  </a:lnTo>
                  <a:lnTo>
                    <a:pt x="53848" y="45847"/>
                  </a:lnTo>
                  <a:lnTo>
                    <a:pt x="50165" y="51689"/>
                  </a:lnTo>
                  <a:lnTo>
                    <a:pt x="46609" y="52578"/>
                  </a:lnTo>
                  <a:lnTo>
                    <a:pt x="47625" y="53848"/>
                  </a:lnTo>
                  <a:lnTo>
                    <a:pt x="42164" y="57150"/>
                  </a:lnTo>
                  <a:lnTo>
                    <a:pt x="38989" y="57150"/>
                  </a:lnTo>
                  <a:lnTo>
                    <a:pt x="29845" y="529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79472E5E-E6BB-8112-CBA2-A85D6BF54157}"/>
                </a:ext>
              </a:extLst>
            </p:cNvPr>
            <p:cNvSpPr/>
            <p:nvPr/>
          </p:nvSpPr>
          <p:spPr>
            <a:xfrm>
              <a:off x="180594" y="66929"/>
              <a:ext cx="15494" cy="55245"/>
            </a:xfrm>
            <a:custGeom>
              <a:avLst/>
              <a:gdLst/>
              <a:ahLst/>
              <a:cxnLst/>
              <a:rect l="l" t="t" r="r" b="b"/>
              <a:pathLst>
                <a:path w="15494" h="55245">
                  <a:moveTo>
                    <a:pt x="0" y="7620"/>
                  </a:moveTo>
                  <a:lnTo>
                    <a:pt x="762" y="3810"/>
                  </a:lnTo>
                  <a:lnTo>
                    <a:pt x="5461" y="0"/>
                  </a:lnTo>
                  <a:lnTo>
                    <a:pt x="11557" y="635"/>
                  </a:lnTo>
                  <a:lnTo>
                    <a:pt x="15494" y="5207"/>
                  </a:lnTo>
                  <a:lnTo>
                    <a:pt x="14859" y="11557"/>
                  </a:lnTo>
                  <a:lnTo>
                    <a:pt x="10160" y="15367"/>
                  </a:lnTo>
                  <a:lnTo>
                    <a:pt x="3810" y="14605"/>
                  </a:lnTo>
                  <a:lnTo>
                    <a:pt x="127" y="9906"/>
                  </a:lnTo>
                  <a:close/>
                  <a:moveTo>
                    <a:pt x="0" y="47498"/>
                  </a:moveTo>
                  <a:lnTo>
                    <a:pt x="762" y="43688"/>
                  </a:lnTo>
                  <a:lnTo>
                    <a:pt x="5461" y="39878"/>
                  </a:lnTo>
                  <a:lnTo>
                    <a:pt x="11557" y="40513"/>
                  </a:lnTo>
                  <a:lnTo>
                    <a:pt x="15494" y="45085"/>
                  </a:lnTo>
                  <a:lnTo>
                    <a:pt x="14859" y="51435"/>
                  </a:lnTo>
                  <a:lnTo>
                    <a:pt x="10160" y="55245"/>
                  </a:lnTo>
                  <a:lnTo>
                    <a:pt x="3810" y="54483"/>
                  </a:lnTo>
                  <a:lnTo>
                    <a:pt x="127" y="4978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D0F4D558-67FD-7BBD-4703-9D63FCC29DF0}"/>
                </a:ext>
              </a:extLst>
            </p:cNvPr>
            <p:cNvSpPr/>
            <p:nvPr/>
          </p:nvSpPr>
          <p:spPr>
            <a:xfrm>
              <a:off x="179070" y="65151"/>
              <a:ext cx="18796" cy="58801"/>
            </a:xfrm>
            <a:custGeom>
              <a:avLst/>
              <a:gdLst/>
              <a:ahLst/>
              <a:cxnLst/>
              <a:rect l="l" t="t" r="r" b="b"/>
              <a:pathLst>
                <a:path w="18796" h="58801">
                  <a:moveTo>
                    <a:pt x="0" y="9398"/>
                  </a:moveTo>
                  <a:lnTo>
                    <a:pt x="889" y="4699"/>
                  </a:lnTo>
                  <a:lnTo>
                    <a:pt x="3810" y="3937"/>
                  </a:lnTo>
                  <a:lnTo>
                    <a:pt x="2667" y="2794"/>
                  </a:lnTo>
                  <a:lnTo>
                    <a:pt x="6731" y="0"/>
                  </a:lnTo>
                  <a:lnTo>
                    <a:pt x="9398" y="1524"/>
                  </a:lnTo>
                  <a:lnTo>
                    <a:pt x="9398" y="127"/>
                  </a:lnTo>
                  <a:lnTo>
                    <a:pt x="13970" y="1016"/>
                  </a:lnTo>
                  <a:lnTo>
                    <a:pt x="15748" y="2667"/>
                  </a:lnTo>
                  <a:lnTo>
                    <a:pt x="18669" y="6604"/>
                  </a:lnTo>
                  <a:lnTo>
                    <a:pt x="18796" y="9398"/>
                  </a:lnTo>
                  <a:lnTo>
                    <a:pt x="17907" y="14224"/>
                  </a:lnTo>
                  <a:lnTo>
                    <a:pt x="16129" y="16129"/>
                  </a:lnTo>
                  <a:lnTo>
                    <a:pt x="12065" y="18923"/>
                  </a:lnTo>
                  <a:lnTo>
                    <a:pt x="9398" y="17399"/>
                  </a:lnTo>
                  <a:lnTo>
                    <a:pt x="9398" y="18669"/>
                  </a:lnTo>
                  <a:lnTo>
                    <a:pt x="4572" y="17780"/>
                  </a:lnTo>
                  <a:lnTo>
                    <a:pt x="2794" y="16002"/>
                  </a:lnTo>
                  <a:lnTo>
                    <a:pt x="127" y="11938"/>
                  </a:lnTo>
                  <a:lnTo>
                    <a:pt x="0" y="9271"/>
                  </a:lnTo>
                  <a:moveTo>
                    <a:pt x="3175" y="9271"/>
                  </a:moveTo>
                  <a:lnTo>
                    <a:pt x="1651" y="9271"/>
                  </a:lnTo>
                  <a:lnTo>
                    <a:pt x="3175" y="9271"/>
                  </a:lnTo>
                  <a:lnTo>
                    <a:pt x="3937" y="12573"/>
                  </a:lnTo>
                  <a:lnTo>
                    <a:pt x="3937" y="14859"/>
                  </a:lnTo>
                  <a:lnTo>
                    <a:pt x="5080" y="13716"/>
                  </a:lnTo>
                  <a:lnTo>
                    <a:pt x="7620" y="15494"/>
                  </a:lnTo>
                  <a:lnTo>
                    <a:pt x="9525" y="15494"/>
                  </a:lnTo>
                  <a:lnTo>
                    <a:pt x="12700" y="14859"/>
                  </a:lnTo>
                  <a:lnTo>
                    <a:pt x="14986" y="14732"/>
                  </a:lnTo>
                  <a:lnTo>
                    <a:pt x="13843" y="13589"/>
                  </a:lnTo>
                  <a:lnTo>
                    <a:pt x="15621" y="10922"/>
                  </a:lnTo>
                  <a:lnTo>
                    <a:pt x="17145" y="9144"/>
                  </a:lnTo>
                  <a:lnTo>
                    <a:pt x="15621" y="9144"/>
                  </a:lnTo>
                  <a:lnTo>
                    <a:pt x="14859" y="5842"/>
                  </a:lnTo>
                  <a:lnTo>
                    <a:pt x="14732" y="3556"/>
                  </a:lnTo>
                  <a:lnTo>
                    <a:pt x="13716" y="4699"/>
                  </a:lnTo>
                  <a:lnTo>
                    <a:pt x="11049" y="3048"/>
                  </a:lnTo>
                  <a:lnTo>
                    <a:pt x="9398" y="3048"/>
                  </a:lnTo>
                  <a:lnTo>
                    <a:pt x="6223" y="3683"/>
                  </a:lnTo>
                  <a:lnTo>
                    <a:pt x="5080" y="4953"/>
                  </a:lnTo>
                  <a:lnTo>
                    <a:pt x="3302" y="7620"/>
                  </a:lnTo>
                  <a:close/>
                  <a:moveTo>
                    <a:pt x="0" y="49276"/>
                  </a:moveTo>
                  <a:lnTo>
                    <a:pt x="889" y="44577"/>
                  </a:lnTo>
                  <a:lnTo>
                    <a:pt x="3810" y="43815"/>
                  </a:lnTo>
                  <a:lnTo>
                    <a:pt x="2667" y="42672"/>
                  </a:lnTo>
                  <a:lnTo>
                    <a:pt x="6731" y="39878"/>
                  </a:lnTo>
                  <a:lnTo>
                    <a:pt x="9398" y="41402"/>
                  </a:lnTo>
                  <a:lnTo>
                    <a:pt x="9398" y="40005"/>
                  </a:lnTo>
                  <a:lnTo>
                    <a:pt x="13970" y="40894"/>
                  </a:lnTo>
                  <a:lnTo>
                    <a:pt x="15748" y="42545"/>
                  </a:lnTo>
                  <a:lnTo>
                    <a:pt x="18669" y="46482"/>
                  </a:lnTo>
                  <a:lnTo>
                    <a:pt x="18796" y="49276"/>
                  </a:lnTo>
                  <a:lnTo>
                    <a:pt x="17907" y="54102"/>
                  </a:lnTo>
                  <a:lnTo>
                    <a:pt x="14986" y="54864"/>
                  </a:lnTo>
                  <a:lnTo>
                    <a:pt x="16129" y="56007"/>
                  </a:lnTo>
                  <a:lnTo>
                    <a:pt x="12065" y="58801"/>
                  </a:lnTo>
                  <a:lnTo>
                    <a:pt x="9398" y="57277"/>
                  </a:lnTo>
                  <a:lnTo>
                    <a:pt x="9398" y="58801"/>
                  </a:lnTo>
                  <a:lnTo>
                    <a:pt x="4572" y="57912"/>
                  </a:lnTo>
                  <a:lnTo>
                    <a:pt x="3937" y="54991"/>
                  </a:lnTo>
                  <a:lnTo>
                    <a:pt x="2794" y="56134"/>
                  </a:lnTo>
                  <a:lnTo>
                    <a:pt x="127" y="52070"/>
                  </a:lnTo>
                  <a:lnTo>
                    <a:pt x="0" y="49403"/>
                  </a:lnTo>
                  <a:moveTo>
                    <a:pt x="3175" y="49403"/>
                  </a:moveTo>
                  <a:lnTo>
                    <a:pt x="1651" y="49403"/>
                  </a:lnTo>
                  <a:lnTo>
                    <a:pt x="3175" y="49403"/>
                  </a:lnTo>
                  <a:lnTo>
                    <a:pt x="3937" y="52705"/>
                  </a:lnTo>
                  <a:lnTo>
                    <a:pt x="5080" y="53848"/>
                  </a:lnTo>
                  <a:lnTo>
                    <a:pt x="7620" y="55626"/>
                  </a:lnTo>
                  <a:lnTo>
                    <a:pt x="9525" y="55626"/>
                  </a:lnTo>
                  <a:lnTo>
                    <a:pt x="12700" y="54991"/>
                  </a:lnTo>
                  <a:lnTo>
                    <a:pt x="13843" y="53721"/>
                  </a:lnTo>
                  <a:lnTo>
                    <a:pt x="15621" y="51054"/>
                  </a:lnTo>
                  <a:lnTo>
                    <a:pt x="17145" y="49276"/>
                  </a:lnTo>
                  <a:lnTo>
                    <a:pt x="15621" y="49276"/>
                  </a:lnTo>
                  <a:lnTo>
                    <a:pt x="14859" y="45974"/>
                  </a:lnTo>
                  <a:lnTo>
                    <a:pt x="14732" y="43688"/>
                  </a:lnTo>
                  <a:lnTo>
                    <a:pt x="13716" y="44831"/>
                  </a:lnTo>
                  <a:lnTo>
                    <a:pt x="11049" y="43180"/>
                  </a:lnTo>
                  <a:lnTo>
                    <a:pt x="9398" y="43180"/>
                  </a:lnTo>
                  <a:lnTo>
                    <a:pt x="6223" y="43815"/>
                  </a:lnTo>
                  <a:lnTo>
                    <a:pt x="5080" y="45085"/>
                  </a:lnTo>
                  <a:lnTo>
                    <a:pt x="3302" y="4775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2" name="Group 14">
            <a:extLst>
              <a:ext uri="{FF2B5EF4-FFF2-40B4-BE49-F238E27FC236}">
                <a16:creationId xmlns:a16="http://schemas.microsoft.com/office/drawing/2014/main" id="{CD3F48B2-BABC-81B3-0126-D379F5E9AAAC}"/>
              </a:ext>
            </a:extLst>
          </p:cNvPr>
          <p:cNvGrpSpPr>
            <a:grpSpLocks noChangeAspect="1"/>
          </p:cNvGrpSpPr>
          <p:nvPr/>
        </p:nvGrpSpPr>
        <p:grpSpPr>
          <a:xfrm>
            <a:off x="7871939" y="4459692"/>
            <a:ext cx="461162" cy="322661"/>
            <a:chOff x="0" y="0"/>
            <a:chExt cx="269773" cy="188747"/>
          </a:xfrm>
          <a:solidFill>
            <a:srgbClr val="D29500"/>
          </a:solidFill>
        </p:grpSpPr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705E3502-1AAF-D196-4B49-6B2160F275AB}"/>
                </a:ext>
              </a:extLst>
            </p:cNvPr>
            <p:cNvSpPr/>
            <p:nvPr/>
          </p:nvSpPr>
          <p:spPr>
            <a:xfrm>
              <a:off x="65024" y="65151"/>
              <a:ext cx="75819" cy="58420"/>
            </a:xfrm>
            <a:custGeom>
              <a:avLst/>
              <a:gdLst/>
              <a:ahLst/>
              <a:cxnLst/>
              <a:rect l="l" t="t" r="r" b="b"/>
              <a:pathLst>
                <a:path w="75819" h="58420">
                  <a:moveTo>
                    <a:pt x="61849" y="7493"/>
                  </a:moveTo>
                  <a:lnTo>
                    <a:pt x="62611" y="3937"/>
                  </a:lnTo>
                  <a:lnTo>
                    <a:pt x="67691" y="0"/>
                  </a:lnTo>
                  <a:lnTo>
                    <a:pt x="72644" y="635"/>
                  </a:lnTo>
                  <a:lnTo>
                    <a:pt x="75819" y="6350"/>
                  </a:lnTo>
                  <a:lnTo>
                    <a:pt x="75311" y="16256"/>
                  </a:lnTo>
                  <a:cubicBezTo>
                    <a:pt x="73279" y="25908"/>
                    <a:pt x="71628" y="31115"/>
                    <a:pt x="69469" y="36957"/>
                  </a:cubicBezTo>
                  <a:lnTo>
                    <a:pt x="64262" y="47752"/>
                  </a:lnTo>
                  <a:cubicBezTo>
                    <a:pt x="56134" y="56388"/>
                    <a:pt x="51689" y="58420"/>
                    <a:pt x="46609" y="58420"/>
                  </a:cubicBezTo>
                  <a:lnTo>
                    <a:pt x="35052" y="55118"/>
                  </a:lnTo>
                  <a:lnTo>
                    <a:pt x="32131" y="48514"/>
                  </a:lnTo>
                  <a:lnTo>
                    <a:pt x="20701" y="58420"/>
                  </a:lnTo>
                  <a:cubicBezTo>
                    <a:pt x="4699" y="58420"/>
                    <a:pt x="0" y="51943"/>
                    <a:pt x="0" y="39116"/>
                  </a:cubicBezTo>
                  <a:lnTo>
                    <a:pt x="1778" y="23368"/>
                  </a:lnTo>
                  <a:cubicBezTo>
                    <a:pt x="8763" y="7112"/>
                    <a:pt x="11684" y="2413"/>
                    <a:pt x="13970" y="1143"/>
                  </a:cubicBezTo>
                  <a:lnTo>
                    <a:pt x="16002" y="508"/>
                  </a:lnTo>
                  <a:lnTo>
                    <a:pt x="18669" y="2286"/>
                  </a:lnTo>
                  <a:lnTo>
                    <a:pt x="17780" y="5969"/>
                  </a:lnTo>
                  <a:lnTo>
                    <a:pt x="12319" y="13716"/>
                  </a:lnTo>
                  <a:cubicBezTo>
                    <a:pt x="7874" y="21590"/>
                    <a:pt x="6477" y="25781"/>
                    <a:pt x="5969" y="30226"/>
                  </a:cubicBezTo>
                  <a:lnTo>
                    <a:pt x="5842" y="31623"/>
                  </a:lnTo>
                  <a:lnTo>
                    <a:pt x="6858" y="42037"/>
                  </a:lnTo>
                  <a:lnTo>
                    <a:pt x="13462" y="47244"/>
                  </a:lnTo>
                  <a:lnTo>
                    <a:pt x="25781" y="44958"/>
                  </a:lnTo>
                  <a:lnTo>
                    <a:pt x="30607" y="39370"/>
                  </a:lnTo>
                  <a:lnTo>
                    <a:pt x="30607" y="36957"/>
                  </a:lnTo>
                  <a:lnTo>
                    <a:pt x="33782" y="18796"/>
                  </a:lnTo>
                  <a:lnTo>
                    <a:pt x="42799" y="20320"/>
                  </a:lnTo>
                  <a:lnTo>
                    <a:pt x="42418" y="27051"/>
                  </a:lnTo>
                  <a:lnTo>
                    <a:pt x="39878" y="34544"/>
                  </a:lnTo>
                  <a:lnTo>
                    <a:pt x="37719" y="39624"/>
                  </a:lnTo>
                  <a:lnTo>
                    <a:pt x="38354" y="41402"/>
                  </a:lnTo>
                  <a:lnTo>
                    <a:pt x="40259" y="43942"/>
                  </a:lnTo>
                  <a:lnTo>
                    <a:pt x="42799" y="45974"/>
                  </a:lnTo>
                  <a:lnTo>
                    <a:pt x="46863" y="47244"/>
                  </a:lnTo>
                  <a:lnTo>
                    <a:pt x="58674" y="44196"/>
                  </a:lnTo>
                  <a:cubicBezTo>
                    <a:pt x="66421" y="31877"/>
                    <a:pt x="68326" y="26416"/>
                    <a:pt x="68326" y="21844"/>
                  </a:cubicBezTo>
                  <a:lnTo>
                    <a:pt x="67818" y="17018"/>
                  </a:lnTo>
                  <a:lnTo>
                    <a:pt x="64516" y="12192"/>
                  </a:lnTo>
                  <a:lnTo>
                    <a:pt x="61976" y="87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4214D4AE-0C2B-52B2-382D-99824F2BD6FF}"/>
                </a:ext>
              </a:extLst>
            </p:cNvPr>
            <p:cNvSpPr/>
            <p:nvPr/>
          </p:nvSpPr>
          <p:spPr>
            <a:xfrm>
              <a:off x="63500" y="63500"/>
              <a:ext cx="78994" cy="61722"/>
            </a:xfrm>
            <a:custGeom>
              <a:avLst/>
              <a:gdLst/>
              <a:ahLst/>
              <a:cxnLst/>
              <a:rect l="l" t="t" r="r" b="b"/>
              <a:pathLst>
                <a:path w="78994" h="61722">
                  <a:moveTo>
                    <a:pt x="61849" y="9144"/>
                  </a:moveTo>
                  <a:lnTo>
                    <a:pt x="62865" y="4572"/>
                  </a:lnTo>
                  <a:lnTo>
                    <a:pt x="65786" y="3937"/>
                  </a:lnTo>
                  <a:lnTo>
                    <a:pt x="64643" y="2794"/>
                  </a:lnTo>
                  <a:lnTo>
                    <a:pt x="68580" y="0"/>
                  </a:lnTo>
                  <a:lnTo>
                    <a:pt x="71120" y="0"/>
                  </a:lnTo>
                  <a:lnTo>
                    <a:pt x="75184" y="1016"/>
                  </a:lnTo>
                  <a:lnTo>
                    <a:pt x="76708" y="2794"/>
                  </a:lnTo>
                  <a:lnTo>
                    <a:pt x="78994" y="7874"/>
                  </a:lnTo>
                  <a:lnTo>
                    <a:pt x="77470" y="11684"/>
                  </a:lnTo>
                  <a:lnTo>
                    <a:pt x="78994" y="11684"/>
                  </a:lnTo>
                  <a:lnTo>
                    <a:pt x="78486" y="18288"/>
                  </a:lnTo>
                  <a:lnTo>
                    <a:pt x="77470" y="23114"/>
                  </a:lnTo>
                  <a:lnTo>
                    <a:pt x="74803" y="33401"/>
                  </a:lnTo>
                  <a:lnTo>
                    <a:pt x="71120" y="38608"/>
                  </a:lnTo>
                  <a:lnTo>
                    <a:pt x="72644" y="39116"/>
                  </a:lnTo>
                  <a:lnTo>
                    <a:pt x="67183" y="50292"/>
                  </a:lnTo>
                  <a:lnTo>
                    <a:pt x="62992" y="54737"/>
                  </a:lnTo>
                  <a:lnTo>
                    <a:pt x="53721" y="61595"/>
                  </a:lnTo>
                  <a:lnTo>
                    <a:pt x="48133" y="59944"/>
                  </a:lnTo>
                  <a:lnTo>
                    <a:pt x="48133" y="61468"/>
                  </a:lnTo>
                  <a:lnTo>
                    <a:pt x="35306" y="57912"/>
                  </a:lnTo>
                  <a:lnTo>
                    <a:pt x="34036" y="50165"/>
                  </a:lnTo>
                  <a:lnTo>
                    <a:pt x="32639" y="50800"/>
                  </a:lnTo>
                  <a:lnTo>
                    <a:pt x="34417" y="51562"/>
                  </a:lnTo>
                  <a:lnTo>
                    <a:pt x="34544" y="51435"/>
                  </a:lnTo>
                  <a:lnTo>
                    <a:pt x="34671" y="51308"/>
                  </a:lnTo>
                  <a:lnTo>
                    <a:pt x="34671" y="51308"/>
                  </a:lnTo>
                  <a:lnTo>
                    <a:pt x="34544" y="51435"/>
                  </a:lnTo>
                  <a:lnTo>
                    <a:pt x="33147" y="50800"/>
                  </a:lnTo>
                  <a:lnTo>
                    <a:pt x="34417" y="51816"/>
                  </a:lnTo>
                  <a:lnTo>
                    <a:pt x="22860" y="61722"/>
                  </a:lnTo>
                  <a:lnTo>
                    <a:pt x="15748" y="60198"/>
                  </a:lnTo>
                  <a:lnTo>
                    <a:pt x="15748" y="61722"/>
                  </a:lnTo>
                  <a:lnTo>
                    <a:pt x="0" y="53975"/>
                  </a:lnTo>
                  <a:lnTo>
                    <a:pt x="1524" y="40767"/>
                  </a:lnTo>
                  <a:lnTo>
                    <a:pt x="0" y="40767"/>
                  </a:lnTo>
                  <a:lnTo>
                    <a:pt x="1778" y="24511"/>
                  </a:lnTo>
                  <a:lnTo>
                    <a:pt x="6858" y="16764"/>
                  </a:lnTo>
                  <a:lnTo>
                    <a:pt x="5461" y="16129"/>
                  </a:lnTo>
                  <a:lnTo>
                    <a:pt x="11938" y="2794"/>
                  </a:lnTo>
                  <a:lnTo>
                    <a:pt x="15494" y="2667"/>
                  </a:lnTo>
                  <a:lnTo>
                    <a:pt x="14732" y="1270"/>
                  </a:lnTo>
                  <a:lnTo>
                    <a:pt x="17653" y="254"/>
                  </a:lnTo>
                  <a:lnTo>
                    <a:pt x="19304" y="889"/>
                  </a:lnTo>
                  <a:lnTo>
                    <a:pt x="19431" y="889"/>
                  </a:lnTo>
                  <a:lnTo>
                    <a:pt x="21971" y="2921"/>
                  </a:lnTo>
                  <a:lnTo>
                    <a:pt x="20320" y="4699"/>
                  </a:lnTo>
                  <a:lnTo>
                    <a:pt x="21971" y="4699"/>
                  </a:lnTo>
                  <a:lnTo>
                    <a:pt x="20701" y="8382"/>
                  </a:lnTo>
                  <a:lnTo>
                    <a:pt x="17780" y="9652"/>
                  </a:lnTo>
                  <a:lnTo>
                    <a:pt x="19050" y="10541"/>
                  </a:lnTo>
                  <a:lnTo>
                    <a:pt x="15494" y="15875"/>
                  </a:lnTo>
                  <a:lnTo>
                    <a:pt x="11938" y="19050"/>
                  </a:lnTo>
                  <a:lnTo>
                    <a:pt x="13335" y="19812"/>
                  </a:lnTo>
                  <a:lnTo>
                    <a:pt x="9906" y="27559"/>
                  </a:lnTo>
                  <a:lnTo>
                    <a:pt x="9398" y="31877"/>
                  </a:lnTo>
                  <a:lnTo>
                    <a:pt x="9271" y="33020"/>
                  </a:lnTo>
                  <a:lnTo>
                    <a:pt x="7747" y="34290"/>
                  </a:lnTo>
                  <a:lnTo>
                    <a:pt x="9271" y="34290"/>
                  </a:lnTo>
                  <a:lnTo>
                    <a:pt x="10287" y="42799"/>
                  </a:lnTo>
                  <a:lnTo>
                    <a:pt x="10795" y="45466"/>
                  </a:lnTo>
                  <a:lnTo>
                    <a:pt x="11938" y="44323"/>
                  </a:lnTo>
                  <a:lnTo>
                    <a:pt x="15748" y="46990"/>
                  </a:lnTo>
                  <a:lnTo>
                    <a:pt x="18288" y="48514"/>
                  </a:lnTo>
                  <a:lnTo>
                    <a:pt x="18288" y="47244"/>
                  </a:lnTo>
                  <a:lnTo>
                    <a:pt x="26670" y="45212"/>
                  </a:lnTo>
                  <a:lnTo>
                    <a:pt x="30353" y="40894"/>
                  </a:lnTo>
                  <a:lnTo>
                    <a:pt x="31369" y="39878"/>
                  </a:lnTo>
                  <a:lnTo>
                    <a:pt x="32512" y="41021"/>
                  </a:lnTo>
                  <a:lnTo>
                    <a:pt x="30607" y="41021"/>
                  </a:lnTo>
                  <a:lnTo>
                    <a:pt x="30607" y="38481"/>
                  </a:lnTo>
                  <a:lnTo>
                    <a:pt x="33655" y="18796"/>
                  </a:lnTo>
                  <a:lnTo>
                    <a:pt x="40386" y="20320"/>
                  </a:lnTo>
                  <a:lnTo>
                    <a:pt x="40386" y="18796"/>
                  </a:lnTo>
                  <a:lnTo>
                    <a:pt x="45974" y="21336"/>
                  </a:lnTo>
                  <a:lnTo>
                    <a:pt x="44450" y="25019"/>
                  </a:lnTo>
                  <a:lnTo>
                    <a:pt x="45974" y="25019"/>
                  </a:lnTo>
                  <a:lnTo>
                    <a:pt x="45466" y="29083"/>
                  </a:lnTo>
                  <a:lnTo>
                    <a:pt x="44577" y="31750"/>
                  </a:lnTo>
                  <a:lnTo>
                    <a:pt x="42799" y="36703"/>
                  </a:lnTo>
                  <a:lnTo>
                    <a:pt x="41910" y="38989"/>
                  </a:lnTo>
                  <a:lnTo>
                    <a:pt x="40640" y="41910"/>
                  </a:lnTo>
                  <a:lnTo>
                    <a:pt x="39243" y="41275"/>
                  </a:lnTo>
                  <a:lnTo>
                    <a:pt x="40640" y="40513"/>
                  </a:lnTo>
                  <a:lnTo>
                    <a:pt x="40640" y="40513"/>
                  </a:lnTo>
                  <a:lnTo>
                    <a:pt x="40640" y="40513"/>
                  </a:lnTo>
                  <a:lnTo>
                    <a:pt x="40894" y="41148"/>
                  </a:lnTo>
                  <a:lnTo>
                    <a:pt x="39497" y="41910"/>
                  </a:lnTo>
                  <a:lnTo>
                    <a:pt x="41021" y="41529"/>
                  </a:lnTo>
                  <a:lnTo>
                    <a:pt x="41021" y="41529"/>
                  </a:lnTo>
                  <a:lnTo>
                    <a:pt x="41275" y="42037"/>
                  </a:lnTo>
                  <a:lnTo>
                    <a:pt x="41783" y="42799"/>
                  </a:lnTo>
                  <a:lnTo>
                    <a:pt x="42926" y="44196"/>
                  </a:lnTo>
                  <a:lnTo>
                    <a:pt x="43561" y="44831"/>
                  </a:lnTo>
                  <a:lnTo>
                    <a:pt x="44958" y="45847"/>
                  </a:lnTo>
                  <a:lnTo>
                    <a:pt x="46101" y="46355"/>
                  </a:lnTo>
                  <a:lnTo>
                    <a:pt x="48514" y="47117"/>
                  </a:lnTo>
                  <a:lnTo>
                    <a:pt x="50038" y="48768"/>
                  </a:lnTo>
                  <a:lnTo>
                    <a:pt x="50038" y="47244"/>
                  </a:lnTo>
                  <a:lnTo>
                    <a:pt x="58928" y="44577"/>
                  </a:lnTo>
                  <a:lnTo>
                    <a:pt x="62611" y="38735"/>
                  </a:lnTo>
                  <a:lnTo>
                    <a:pt x="68199" y="27559"/>
                  </a:lnTo>
                  <a:lnTo>
                    <a:pt x="69723" y="23368"/>
                  </a:lnTo>
                  <a:lnTo>
                    <a:pt x="68199" y="23368"/>
                  </a:lnTo>
                  <a:lnTo>
                    <a:pt x="67691" y="19050"/>
                  </a:lnTo>
                  <a:lnTo>
                    <a:pt x="66802" y="17653"/>
                  </a:lnTo>
                  <a:lnTo>
                    <a:pt x="64770" y="14732"/>
                  </a:lnTo>
                  <a:lnTo>
                    <a:pt x="65024" y="12700"/>
                  </a:lnTo>
                  <a:lnTo>
                    <a:pt x="63881" y="13843"/>
                  </a:lnTo>
                  <a:lnTo>
                    <a:pt x="61849" y="11049"/>
                  </a:lnTo>
                  <a:lnTo>
                    <a:pt x="61722" y="9271"/>
                  </a:lnTo>
                  <a:lnTo>
                    <a:pt x="61722" y="9271"/>
                  </a:lnTo>
                  <a:moveTo>
                    <a:pt x="64897" y="9271"/>
                  </a:moveTo>
                  <a:lnTo>
                    <a:pt x="63373" y="9271"/>
                  </a:lnTo>
                  <a:lnTo>
                    <a:pt x="64897" y="9144"/>
                  </a:lnTo>
                  <a:lnTo>
                    <a:pt x="65278" y="10795"/>
                  </a:lnTo>
                  <a:lnTo>
                    <a:pt x="66040" y="11557"/>
                  </a:lnTo>
                  <a:lnTo>
                    <a:pt x="68326" y="14097"/>
                  </a:lnTo>
                  <a:lnTo>
                    <a:pt x="68199" y="16764"/>
                  </a:lnTo>
                  <a:lnTo>
                    <a:pt x="69469" y="15875"/>
                  </a:lnTo>
                  <a:lnTo>
                    <a:pt x="71374" y="20447"/>
                  </a:lnTo>
                  <a:lnTo>
                    <a:pt x="71374" y="23368"/>
                  </a:lnTo>
                  <a:lnTo>
                    <a:pt x="69215" y="34163"/>
                  </a:lnTo>
                  <a:lnTo>
                    <a:pt x="63881" y="39624"/>
                  </a:lnTo>
                  <a:lnTo>
                    <a:pt x="65278" y="40513"/>
                  </a:lnTo>
                  <a:lnTo>
                    <a:pt x="56134" y="50546"/>
                  </a:lnTo>
                  <a:lnTo>
                    <a:pt x="49911" y="50546"/>
                  </a:lnTo>
                  <a:lnTo>
                    <a:pt x="46355" y="50165"/>
                  </a:lnTo>
                  <a:lnTo>
                    <a:pt x="45466" y="48133"/>
                  </a:lnTo>
                  <a:lnTo>
                    <a:pt x="44831" y="49657"/>
                  </a:lnTo>
                  <a:lnTo>
                    <a:pt x="42164" y="48387"/>
                  </a:lnTo>
                  <a:lnTo>
                    <a:pt x="42291" y="46355"/>
                  </a:lnTo>
                  <a:lnTo>
                    <a:pt x="41275" y="47498"/>
                  </a:lnTo>
                  <a:lnTo>
                    <a:pt x="39624" y="45847"/>
                  </a:lnTo>
                  <a:lnTo>
                    <a:pt x="40259" y="43942"/>
                  </a:lnTo>
                  <a:lnTo>
                    <a:pt x="38989" y="44831"/>
                  </a:lnTo>
                  <a:lnTo>
                    <a:pt x="37973" y="43307"/>
                  </a:lnTo>
                  <a:lnTo>
                    <a:pt x="38100" y="42672"/>
                  </a:lnTo>
                  <a:lnTo>
                    <a:pt x="38100" y="42545"/>
                  </a:lnTo>
                  <a:lnTo>
                    <a:pt x="38100" y="42418"/>
                  </a:lnTo>
                  <a:lnTo>
                    <a:pt x="37973" y="42037"/>
                  </a:lnTo>
                  <a:lnTo>
                    <a:pt x="37973" y="42037"/>
                  </a:lnTo>
                  <a:lnTo>
                    <a:pt x="37592" y="41402"/>
                  </a:lnTo>
                  <a:lnTo>
                    <a:pt x="39116" y="37719"/>
                  </a:lnTo>
                  <a:lnTo>
                    <a:pt x="40513" y="38354"/>
                  </a:lnTo>
                  <a:lnTo>
                    <a:pt x="38989" y="37719"/>
                  </a:lnTo>
                  <a:lnTo>
                    <a:pt x="40640" y="33274"/>
                  </a:lnTo>
                  <a:lnTo>
                    <a:pt x="43053" y="31242"/>
                  </a:lnTo>
                  <a:lnTo>
                    <a:pt x="41529" y="30734"/>
                  </a:lnTo>
                  <a:lnTo>
                    <a:pt x="42799" y="26289"/>
                  </a:lnTo>
                  <a:lnTo>
                    <a:pt x="42799" y="25019"/>
                  </a:lnTo>
                  <a:lnTo>
                    <a:pt x="41910" y="21971"/>
                  </a:lnTo>
                  <a:lnTo>
                    <a:pt x="40513" y="21971"/>
                  </a:lnTo>
                  <a:lnTo>
                    <a:pt x="34290" y="26035"/>
                  </a:lnTo>
                  <a:lnTo>
                    <a:pt x="32258" y="38481"/>
                  </a:lnTo>
                  <a:lnTo>
                    <a:pt x="33782" y="38481"/>
                  </a:lnTo>
                  <a:lnTo>
                    <a:pt x="33782" y="41529"/>
                  </a:lnTo>
                  <a:lnTo>
                    <a:pt x="32258" y="43053"/>
                  </a:lnTo>
                  <a:lnTo>
                    <a:pt x="31115" y="41910"/>
                  </a:lnTo>
                  <a:lnTo>
                    <a:pt x="32385" y="42926"/>
                  </a:lnTo>
                  <a:lnTo>
                    <a:pt x="23622" y="50292"/>
                  </a:lnTo>
                  <a:lnTo>
                    <a:pt x="18034" y="50292"/>
                  </a:lnTo>
                  <a:lnTo>
                    <a:pt x="11811" y="49149"/>
                  </a:lnTo>
                  <a:lnTo>
                    <a:pt x="9398" y="46736"/>
                  </a:lnTo>
                  <a:lnTo>
                    <a:pt x="5842" y="39878"/>
                  </a:lnTo>
                  <a:lnTo>
                    <a:pt x="5842" y="34544"/>
                  </a:lnTo>
                  <a:lnTo>
                    <a:pt x="5842" y="32258"/>
                  </a:lnTo>
                  <a:lnTo>
                    <a:pt x="7493" y="31877"/>
                  </a:lnTo>
                  <a:lnTo>
                    <a:pt x="5969" y="31750"/>
                  </a:lnTo>
                  <a:lnTo>
                    <a:pt x="8001" y="22606"/>
                  </a:lnTo>
                  <a:lnTo>
                    <a:pt x="10287" y="18415"/>
                  </a:lnTo>
                  <a:lnTo>
                    <a:pt x="14605" y="11303"/>
                  </a:lnTo>
                  <a:lnTo>
                    <a:pt x="16383" y="8890"/>
                  </a:lnTo>
                  <a:lnTo>
                    <a:pt x="18669" y="5207"/>
                  </a:lnTo>
                  <a:lnTo>
                    <a:pt x="18669" y="4826"/>
                  </a:lnTo>
                  <a:lnTo>
                    <a:pt x="18669" y="4318"/>
                  </a:lnTo>
                  <a:lnTo>
                    <a:pt x="18669" y="2540"/>
                  </a:lnTo>
                  <a:lnTo>
                    <a:pt x="18034" y="4064"/>
                  </a:lnTo>
                  <a:lnTo>
                    <a:pt x="17018" y="3810"/>
                  </a:lnTo>
                  <a:lnTo>
                    <a:pt x="16383" y="4191"/>
                  </a:lnTo>
                  <a:lnTo>
                    <a:pt x="12065" y="9144"/>
                  </a:lnTo>
                  <a:lnTo>
                    <a:pt x="8509" y="17526"/>
                  </a:lnTo>
                  <a:cubicBezTo>
                    <a:pt x="5080" y="25527"/>
                    <a:pt x="3302" y="33274"/>
                    <a:pt x="3302" y="40894"/>
                  </a:cubicBezTo>
                  <a:lnTo>
                    <a:pt x="7620" y="58420"/>
                  </a:lnTo>
                  <a:lnTo>
                    <a:pt x="15748" y="58420"/>
                  </a:lnTo>
                  <a:cubicBezTo>
                    <a:pt x="21717" y="58420"/>
                    <a:pt x="27051" y="55626"/>
                    <a:pt x="31877" y="49784"/>
                  </a:cubicBezTo>
                  <a:lnTo>
                    <a:pt x="31877" y="49784"/>
                  </a:lnTo>
                  <a:lnTo>
                    <a:pt x="31877" y="49784"/>
                  </a:lnTo>
                  <a:lnTo>
                    <a:pt x="32385" y="49276"/>
                  </a:lnTo>
                  <a:lnTo>
                    <a:pt x="32639" y="49022"/>
                  </a:lnTo>
                  <a:lnTo>
                    <a:pt x="32893" y="48768"/>
                  </a:lnTo>
                  <a:lnTo>
                    <a:pt x="33020" y="48641"/>
                  </a:lnTo>
                  <a:lnTo>
                    <a:pt x="34671" y="48133"/>
                  </a:lnTo>
                  <a:lnTo>
                    <a:pt x="35306" y="49530"/>
                  </a:lnTo>
                  <a:lnTo>
                    <a:pt x="35306" y="49657"/>
                  </a:lnTo>
                  <a:lnTo>
                    <a:pt x="41783" y="58547"/>
                  </a:lnTo>
                  <a:lnTo>
                    <a:pt x="48006" y="58547"/>
                  </a:lnTo>
                  <a:lnTo>
                    <a:pt x="56642" y="56769"/>
                  </a:lnTo>
                  <a:lnTo>
                    <a:pt x="61595" y="53848"/>
                  </a:lnTo>
                  <a:lnTo>
                    <a:pt x="60452" y="52705"/>
                  </a:lnTo>
                  <a:lnTo>
                    <a:pt x="67310" y="43688"/>
                  </a:lnTo>
                  <a:lnTo>
                    <a:pt x="69342" y="38100"/>
                  </a:lnTo>
                  <a:lnTo>
                    <a:pt x="73025" y="27178"/>
                  </a:lnTo>
                  <a:lnTo>
                    <a:pt x="75565" y="22733"/>
                  </a:lnTo>
                  <a:lnTo>
                    <a:pt x="74041" y="22352"/>
                  </a:lnTo>
                  <a:lnTo>
                    <a:pt x="75565" y="13970"/>
                  </a:lnTo>
                  <a:lnTo>
                    <a:pt x="75565" y="11811"/>
                  </a:lnTo>
                  <a:lnTo>
                    <a:pt x="74930" y="6096"/>
                  </a:lnTo>
                  <a:lnTo>
                    <a:pt x="75184" y="3937"/>
                  </a:lnTo>
                  <a:lnTo>
                    <a:pt x="73914" y="4953"/>
                  </a:lnTo>
                  <a:lnTo>
                    <a:pt x="71755" y="3175"/>
                  </a:lnTo>
                  <a:lnTo>
                    <a:pt x="70739" y="1651"/>
                  </a:lnTo>
                  <a:lnTo>
                    <a:pt x="70866" y="3175"/>
                  </a:lnTo>
                  <a:lnTo>
                    <a:pt x="68072" y="3810"/>
                  </a:lnTo>
                  <a:lnTo>
                    <a:pt x="66675" y="5207"/>
                  </a:lnTo>
                  <a:lnTo>
                    <a:pt x="64770" y="787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22070139-2027-9FDF-85D2-0615C28EE871}"/>
                </a:ext>
              </a:extLst>
            </p:cNvPr>
            <p:cNvSpPr/>
            <p:nvPr/>
          </p:nvSpPr>
          <p:spPr>
            <a:xfrm>
              <a:off x="189103" y="66929"/>
              <a:ext cx="15621" cy="55245"/>
            </a:xfrm>
            <a:custGeom>
              <a:avLst/>
              <a:gdLst/>
              <a:ahLst/>
              <a:cxnLst/>
              <a:rect l="l" t="t" r="r" b="b"/>
              <a:pathLst>
                <a:path w="15621" h="55245">
                  <a:moveTo>
                    <a:pt x="0" y="7620"/>
                  </a:moveTo>
                  <a:lnTo>
                    <a:pt x="762" y="3810"/>
                  </a:lnTo>
                  <a:lnTo>
                    <a:pt x="5588" y="0"/>
                  </a:lnTo>
                  <a:lnTo>
                    <a:pt x="11684" y="635"/>
                  </a:lnTo>
                  <a:lnTo>
                    <a:pt x="15621" y="5207"/>
                  </a:lnTo>
                  <a:lnTo>
                    <a:pt x="14986" y="11557"/>
                  </a:lnTo>
                  <a:lnTo>
                    <a:pt x="10160" y="15367"/>
                  </a:lnTo>
                  <a:lnTo>
                    <a:pt x="3810" y="14605"/>
                  </a:lnTo>
                  <a:lnTo>
                    <a:pt x="127" y="9779"/>
                  </a:lnTo>
                  <a:close/>
                  <a:moveTo>
                    <a:pt x="0" y="47498"/>
                  </a:moveTo>
                  <a:lnTo>
                    <a:pt x="762" y="43688"/>
                  </a:lnTo>
                  <a:lnTo>
                    <a:pt x="5588" y="39878"/>
                  </a:lnTo>
                  <a:lnTo>
                    <a:pt x="11684" y="40513"/>
                  </a:lnTo>
                  <a:lnTo>
                    <a:pt x="15621" y="45085"/>
                  </a:lnTo>
                  <a:lnTo>
                    <a:pt x="14986" y="51435"/>
                  </a:lnTo>
                  <a:lnTo>
                    <a:pt x="10160" y="55245"/>
                  </a:lnTo>
                  <a:lnTo>
                    <a:pt x="3810" y="54483"/>
                  </a:lnTo>
                  <a:lnTo>
                    <a:pt x="127" y="4965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66C78FEB-DCB2-5999-BED9-ABDAE356A5FD}"/>
                </a:ext>
              </a:extLst>
            </p:cNvPr>
            <p:cNvSpPr/>
            <p:nvPr/>
          </p:nvSpPr>
          <p:spPr>
            <a:xfrm>
              <a:off x="187452" y="65151"/>
              <a:ext cx="18796" cy="58801"/>
            </a:xfrm>
            <a:custGeom>
              <a:avLst/>
              <a:gdLst/>
              <a:ahLst/>
              <a:cxnLst/>
              <a:rect l="l" t="t" r="r" b="b"/>
              <a:pathLst>
                <a:path w="18796" h="58801">
                  <a:moveTo>
                    <a:pt x="0" y="9398"/>
                  </a:moveTo>
                  <a:lnTo>
                    <a:pt x="889" y="4699"/>
                  </a:lnTo>
                  <a:lnTo>
                    <a:pt x="2667" y="2921"/>
                  </a:lnTo>
                  <a:lnTo>
                    <a:pt x="6731" y="127"/>
                  </a:lnTo>
                  <a:lnTo>
                    <a:pt x="9398" y="1651"/>
                  </a:lnTo>
                  <a:lnTo>
                    <a:pt x="9398" y="0"/>
                  </a:lnTo>
                  <a:lnTo>
                    <a:pt x="13970" y="889"/>
                  </a:lnTo>
                  <a:lnTo>
                    <a:pt x="14732" y="3683"/>
                  </a:lnTo>
                  <a:lnTo>
                    <a:pt x="15748" y="2540"/>
                  </a:lnTo>
                  <a:lnTo>
                    <a:pt x="18669" y="6477"/>
                  </a:lnTo>
                  <a:lnTo>
                    <a:pt x="18796" y="9271"/>
                  </a:lnTo>
                  <a:lnTo>
                    <a:pt x="17907" y="14097"/>
                  </a:lnTo>
                  <a:lnTo>
                    <a:pt x="16129" y="16002"/>
                  </a:lnTo>
                  <a:lnTo>
                    <a:pt x="12065" y="18796"/>
                  </a:lnTo>
                  <a:lnTo>
                    <a:pt x="9398" y="17272"/>
                  </a:lnTo>
                  <a:lnTo>
                    <a:pt x="9398" y="18669"/>
                  </a:lnTo>
                  <a:lnTo>
                    <a:pt x="4572" y="17780"/>
                  </a:lnTo>
                  <a:lnTo>
                    <a:pt x="2794" y="16002"/>
                  </a:lnTo>
                  <a:lnTo>
                    <a:pt x="127" y="11938"/>
                  </a:lnTo>
                  <a:lnTo>
                    <a:pt x="0" y="9271"/>
                  </a:lnTo>
                  <a:moveTo>
                    <a:pt x="3175" y="9271"/>
                  </a:moveTo>
                  <a:lnTo>
                    <a:pt x="1651" y="9271"/>
                  </a:lnTo>
                  <a:lnTo>
                    <a:pt x="3175" y="9271"/>
                  </a:lnTo>
                  <a:lnTo>
                    <a:pt x="3937" y="12573"/>
                  </a:lnTo>
                  <a:lnTo>
                    <a:pt x="3937" y="14859"/>
                  </a:lnTo>
                  <a:lnTo>
                    <a:pt x="5080" y="13716"/>
                  </a:lnTo>
                  <a:lnTo>
                    <a:pt x="7620" y="15494"/>
                  </a:lnTo>
                  <a:lnTo>
                    <a:pt x="9525" y="15494"/>
                  </a:lnTo>
                  <a:lnTo>
                    <a:pt x="12827" y="14859"/>
                  </a:lnTo>
                  <a:lnTo>
                    <a:pt x="15113" y="14732"/>
                  </a:lnTo>
                  <a:lnTo>
                    <a:pt x="13970" y="13589"/>
                  </a:lnTo>
                  <a:lnTo>
                    <a:pt x="15748" y="10922"/>
                  </a:lnTo>
                  <a:lnTo>
                    <a:pt x="17272" y="9144"/>
                  </a:lnTo>
                  <a:lnTo>
                    <a:pt x="15748" y="9144"/>
                  </a:lnTo>
                  <a:lnTo>
                    <a:pt x="14986" y="5842"/>
                  </a:lnTo>
                  <a:lnTo>
                    <a:pt x="13843" y="4826"/>
                  </a:lnTo>
                  <a:lnTo>
                    <a:pt x="11176" y="3175"/>
                  </a:lnTo>
                  <a:lnTo>
                    <a:pt x="9398" y="3175"/>
                  </a:lnTo>
                  <a:lnTo>
                    <a:pt x="6096" y="3810"/>
                  </a:lnTo>
                  <a:lnTo>
                    <a:pt x="3810" y="3937"/>
                  </a:lnTo>
                  <a:lnTo>
                    <a:pt x="4953" y="5080"/>
                  </a:lnTo>
                  <a:lnTo>
                    <a:pt x="3175" y="7747"/>
                  </a:lnTo>
                  <a:close/>
                  <a:moveTo>
                    <a:pt x="0" y="49149"/>
                  </a:moveTo>
                  <a:lnTo>
                    <a:pt x="889" y="44450"/>
                  </a:lnTo>
                  <a:lnTo>
                    <a:pt x="2667" y="42672"/>
                  </a:lnTo>
                  <a:lnTo>
                    <a:pt x="6731" y="39878"/>
                  </a:lnTo>
                  <a:lnTo>
                    <a:pt x="9398" y="41402"/>
                  </a:lnTo>
                  <a:lnTo>
                    <a:pt x="9398" y="40005"/>
                  </a:lnTo>
                  <a:lnTo>
                    <a:pt x="13970" y="40894"/>
                  </a:lnTo>
                  <a:lnTo>
                    <a:pt x="14732" y="43688"/>
                  </a:lnTo>
                  <a:lnTo>
                    <a:pt x="15748" y="42545"/>
                  </a:lnTo>
                  <a:lnTo>
                    <a:pt x="18669" y="46482"/>
                  </a:lnTo>
                  <a:lnTo>
                    <a:pt x="18796" y="49276"/>
                  </a:lnTo>
                  <a:lnTo>
                    <a:pt x="17907" y="54102"/>
                  </a:lnTo>
                  <a:lnTo>
                    <a:pt x="16129" y="56007"/>
                  </a:lnTo>
                  <a:lnTo>
                    <a:pt x="12065" y="58801"/>
                  </a:lnTo>
                  <a:lnTo>
                    <a:pt x="9398" y="57277"/>
                  </a:lnTo>
                  <a:lnTo>
                    <a:pt x="9398" y="58801"/>
                  </a:lnTo>
                  <a:lnTo>
                    <a:pt x="4572" y="57912"/>
                  </a:lnTo>
                  <a:lnTo>
                    <a:pt x="2794" y="56134"/>
                  </a:lnTo>
                  <a:lnTo>
                    <a:pt x="127" y="52070"/>
                  </a:lnTo>
                  <a:lnTo>
                    <a:pt x="0" y="49403"/>
                  </a:lnTo>
                  <a:moveTo>
                    <a:pt x="3175" y="49403"/>
                  </a:moveTo>
                  <a:lnTo>
                    <a:pt x="1651" y="49403"/>
                  </a:lnTo>
                  <a:lnTo>
                    <a:pt x="3175" y="49403"/>
                  </a:lnTo>
                  <a:lnTo>
                    <a:pt x="3937" y="52705"/>
                  </a:lnTo>
                  <a:lnTo>
                    <a:pt x="3937" y="54991"/>
                  </a:lnTo>
                  <a:lnTo>
                    <a:pt x="5080" y="53848"/>
                  </a:lnTo>
                  <a:lnTo>
                    <a:pt x="7620" y="55626"/>
                  </a:lnTo>
                  <a:lnTo>
                    <a:pt x="9525" y="55626"/>
                  </a:lnTo>
                  <a:lnTo>
                    <a:pt x="12827" y="54991"/>
                  </a:lnTo>
                  <a:lnTo>
                    <a:pt x="15113" y="54864"/>
                  </a:lnTo>
                  <a:lnTo>
                    <a:pt x="13970" y="53721"/>
                  </a:lnTo>
                  <a:lnTo>
                    <a:pt x="15748" y="51054"/>
                  </a:lnTo>
                  <a:lnTo>
                    <a:pt x="17272" y="49276"/>
                  </a:lnTo>
                  <a:lnTo>
                    <a:pt x="15748" y="49276"/>
                  </a:lnTo>
                  <a:lnTo>
                    <a:pt x="14986" y="45974"/>
                  </a:lnTo>
                  <a:lnTo>
                    <a:pt x="13843" y="44958"/>
                  </a:lnTo>
                  <a:lnTo>
                    <a:pt x="11176" y="43307"/>
                  </a:lnTo>
                  <a:lnTo>
                    <a:pt x="9398" y="43307"/>
                  </a:lnTo>
                  <a:lnTo>
                    <a:pt x="6096" y="43942"/>
                  </a:lnTo>
                  <a:lnTo>
                    <a:pt x="3810" y="44069"/>
                  </a:lnTo>
                  <a:lnTo>
                    <a:pt x="4953" y="45212"/>
                  </a:lnTo>
                  <a:lnTo>
                    <a:pt x="3175" y="4787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8" name="Group 19">
            <a:extLst>
              <a:ext uri="{FF2B5EF4-FFF2-40B4-BE49-F238E27FC236}">
                <a16:creationId xmlns:a16="http://schemas.microsoft.com/office/drawing/2014/main" id="{324445FF-2A47-23E8-499C-B3D5F6FC4B0B}"/>
              </a:ext>
            </a:extLst>
          </p:cNvPr>
          <p:cNvGrpSpPr>
            <a:grpSpLocks noChangeAspect="1"/>
          </p:cNvGrpSpPr>
          <p:nvPr/>
        </p:nvGrpSpPr>
        <p:grpSpPr>
          <a:xfrm>
            <a:off x="7856233" y="2532862"/>
            <a:ext cx="502635" cy="365094"/>
            <a:chOff x="0" y="0"/>
            <a:chExt cx="294018" cy="213563"/>
          </a:xfrm>
          <a:solidFill>
            <a:srgbClr val="D29500"/>
          </a:solidFill>
        </p:grpSpPr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6A417499-7E5F-6280-E443-5FC4EFB63CD6}"/>
                </a:ext>
              </a:extLst>
            </p:cNvPr>
            <p:cNvSpPr/>
            <p:nvPr/>
          </p:nvSpPr>
          <p:spPr>
            <a:xfrm>
              <a:off x="65151" y="65024"/>
              <a:ext cx="61214" cy="83693"/>
            </a:xfrm>
            <a:custGeom>
              <a:avLst/>
              <a:gdLst/>
              <a:ahLst/>
              <a:cxnLst/>
              <a:rect l="l" t="t" r="r" b="b"/>
              <a:pathLst>
                <a:path w="61214" h="83693">
                  <a:moveTo>
                    <a:pt x="0" y="20066"/>
                  </a:moveTo>
                  <a:lnTo>
                    <a:pt x="635" y="16764"/>
                  </a:lnTo>
                  <a:lnTo>
                    <a:pt x="5207" y="7874"/>
                  </a:lnTo>
                  <a:lnTo>
                    <a:pt x="14097" y="0"/>
                  </a:lnTo>
                  <a:lnTo>
                    <a:pt x="24003" y="1016"/>
                  </a:lnTo>
                  <a:lnTo>
                    <a:pt x="29464" y="7747"/>
                  </a:lnTo>
                  <a:lnTo>
                    <a:pt x="29210" y="13843"/>
                  </a:lnTo>
                  <a:lnTo>
                    <a:pt x="28448" y="16256"/>
                  </a:lnTo>
                  <a:lnTo>
                    <a:pt x="24257" y="27813"/>
                  </a:lnTo>
                  <a:cubicBezTo>
                    <a:pt x="21336" y="37084"/>
                    <a:pt x="20701" y="40767"/>
                    <a:pt x="20701" y="43561"/>
                  </a:cubicBezTo>
                  <a:lnTo>
                    <a:pt x="21336" y="49784"/>
                  </a:lnTo>
                  <a:lnTo>
                    <a:pt x="25527" y="53467"/>
                  </a:lnTo>
                  <a:lnTo>
                    <a:pt x="31750" y="53086"/>
                  </a:lnTo>
                  <a:lnTo>
                    <a:pt x="36449" y="50292"/>
                  </a:lnTo>
                  <a:lnTo>
                    <a:pt x="39497" y="46863"/>
                  </a:lnTo>
                  <a:lnTo>
                    <a:pt x="41148" y="44069"/>
                  </a:lnTo>
                  <a:lnTo>
                    <a:pt x="42545" y="38227"/>
                  </a:lnTo>
                  <a:lnTo>
                    <a:pt x="44958" y="28194"/>
                  </a:lnTo>
                  <a:cubicBezTo>
                    <a:pt x="49022" y="12446"/>
                    <a:pt x="50927" y="5715"/>
                    <a:pt x="51181" y="5080"/>
                  </a:cubicBezTo>
                  <a:lnTo>
                    <a:pt x="54102" y="1651"/>
                  </a:lnTo>
                  <a:lnTo>
                    <a:pt x="58674" y="1905"/>
                  </a:lnTo>
                  <a:lnTo>
                    <a:pt x="60579" y="3683"/>
                  </a:lnTo>
                  <a:lnTo>
                    <a:pt x="61214" y="4953"/>
                  </a:lnTo>
                  <a:cubicBezTo>
                    <a:pt x="61087" y="6350"/>
                    <a:pt x="59055" y="15367"/>
                    <a:pt x="54864" y="32385"/>
                  </a:cubicBezTo>
                  <a:cubicBezTo>
                    <a:pt x="50673" y="49403"/>
                    <a:pt x="48260" y="58547"/>
                    <a:pt x="47625" y="60198"/>
                  </a:cubicBezTo>
                  <a:lnTo>
                    <a:pt x="41021" y="73025"/>
                  </a:lnTo>
                  <a:cubicBezTo>
                    <a:pt x="29210" y="81407"/>
                    <a:pt x="23241" y="83566"/>
                    <a:pt x="17272" y="83693"/>
                  </a:cubicBezTo>
                  <a:lnTo>
                    <a:pt x="10033" y="82804"/>
                  </a:lnTo>
                  <a:lnTo>
                    <a:pt x="2794" y="76200"/>
                  </a:lnTo>
                  <a:lnTo>
                    <a:pt x="3048" y="68961"/>
                  </a:lnTo>
                  <a:lnTo>
                    <a:pt x="5080" y="65405"/>
                  </a:lnTo>
                  <a:lnTo>
                    <a:pt x="8001" y="63754"/>
                  </a:lnTo>
                  <a:lnTo>
                    <a:pt x="10160" y="63119"/>
                  </a:lnTo>
                  <a:lnTo>
                    <a:pt x="16637" y="64897"/>
                  </a:lnTo>
                  <a:lnTo>
                    <a:pt x="16129" y="71755"/>
                  </a:lnTo>
                  <a:lnTo>
                    <a:pt x="13081" y="75184"/>
                  </a:lnTo>
                  <a:lnTo>
                    <a:pt x="10668" y="76200"/>
                  </a:lnTo>
                  <a:lnTo>
                    <a:pt x="10160" y="76327"/>
                  </a:lnTo>
                  <a:lnTo>
                    <a:pt x="11176" y="77216"/>
                  </a:lnTo>
                  <a:lnTo>
                    <a:pt x="15494" y="78740"/>
                  </a:lnTo>
                  <a:lnTo>
                    <a:pt x="18034" y="78740"/>
                  </a:lnTo>
                  <a:lnTo>
                    <a:pt x="20574" y="78613"/>
                  </a:lnTo>
                  <a:lnTo>
                    <a:pt x="26797" y="76073"/>
                  </a:lnTo>
                  <a:lnTo>
                    <a:pt x="33401" y="68453"/>
                  </a:lnTo>
                  <a:lnTo>
                    <a:pt x="36957" y="60325"/>
                  </a:lnTo>
                  <a:lnTo>
                    <a:pt x="38735" y="55118"/>
                  </a:lnTo>
                  <a:lnTo>
                    <a:pt x="37973" y="54991"/>
                  </a:lnTo>
                  <a:lnTo>
                    <a:pt x="36703" y="55753"/>
                  </a:lnTo>
                  <a:lnTo>
                    <a:pt x="33401" y="57531"/>
                  </a:lnTo>
                  <a:lnTo>
                    <a:pt x="28956" y="58547"/>
                  </a:lnTo>
                  <a:lnTo>
                    <a:pt x="19939" y="57658"/>
                  </a:lnTo>
                  <a:lnTo>
                    <a:pt x="11938" y="50800"/>
                  </a:lnTo>
                  <a:lnTo>
                    <a:pt x="10922" y="44704"/>
                  </a:lnTo>
                  <a:cubicBezTo>
                    <a:pt x="10922" y="37719"/>
                    <a:pt x="12446" y="31369"/>
                    <a:pt x="15367" y="23495"/>
                  </a:cubicBezTo>
                  <a:lnTo>
                    <a:pt x="19812" y="10541"/>
                  </a:lnTo>
                  <a:lnTo>
                    <a:pt x="19812" y="6731"/>
                  </a:lnTo>
                  <a:lnTo>
                    <a:pt x="19685" y="5969"/>
                  </a:lnTo>
                  <a:lnTo>
                    <a:pt x="18542" y="5080"/>
                  </a:lnTo>
                  <a:lnTo>
                    <a:pt x="17018" y="5080"/>
                  </a:lnTo>
                  <a:lnTo>
                    <a:pt x="13208" y="5842"/>
                  </a:lnTo>
                  <a:lnTo>
                    <a:pt x="8636" y="10922"/>
                  </a:lnTo>
                  <a:lnTo>
                    <a:pt x="5969" y="16510"/>
                  </a:lnTo>
                  <a:lnTo>
                    <a:pt x="4572" y="20828"/>
                  </a:lnTo>
                  <a:lnTo>
                    <a:pt x="3556" y="21209"/>
                  </a:lnTo>
                  <a:lnTo>
                    <a:pt x="762" y="21209"/>
                  </a:lnTo>
                  <a:lnTo>
                    <a:pt x="0" y="2032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47DFD9B5-1B1A-63D2-2719-A6369777FA09}"/>
                </a:ext>
              </a:extLst>
            </p:cNvPr>
            <p:cNvSpPr/>
            <p:nvPr/>
          </p:nvSpPr>
          <p:spPr>
            <a:xfrm>
              <a:off x="63500" y="63500"/>
              <a:ext cx="64389" cy="86741"/>
            </a:xfrm>
            <a:custGeom>
              <a:avLst/>
              <a:gdLst/>
              <a:ahLst/>
              <a:cxnLst/>
              <a:rect l="l" t="t" r="r" b="b"/>
              <a:pathLst>
                <a:path w="64389" h="86741">
                  <a:moveTo>
                    <a:pt x="0" y="21590"/>
                  </a:moveTo>
                  <a:lnTo>
                    <a:pt x="762" y="17653"/>
                  </a:lnTo>
                  <a:lnTo>
                    <a:pt x="2032" y="14732"/>
                  </a:lnTo>
                  <a:lnTo>
                    <a:pt x="5588" y="8382"/>
                  </a:lnTo>
                  <a:lnTo>
                    <a:pt x="9652" y="6223"/>
                  </a:lnTo>
                  <a:lnTo>
                    <a:pt x="8509" y="5207"/>
                  </a:lnTo>
                  <a:lnTo>
                    <a:pt x="15240" y="0"/>
                  </a:lnTo>
                  <a:lnTo>
                    <a:pt x="19304" y="1651"/>
                  </a:lnTo>
                  <a:lnTo>
                    <a:pt x="19304" y="127"/>
                  </a:lnTo>
                  <a:lnTo>
                    <a:pt x="26416" y="1270"/>
                  </a:lnTo>
                  <a:lnTo>
                    <a:pt x="27813" y="4699"/>
                  </a:lnTo>
                  <a:lnTo>
                    <a:pt x="28829" y="3556"/>
                  </a:lnTo>
                  <a:lnTo>
                    <a:pt x="32639" y="9017"/>
                  </a:lnTo>
                  <a:lnTo>
                    <a:pt x="32766" y="12954"/>
                  </a:lnTo>
                  <a:lnTo>
                    <a:pt x="32766" y="13081"/>
                  </a:lnTo>
                  <a:lnTo>
                    <a:pt x="32512" y="15494"/>
                  </a:lnTo>
                  <a:lnTo>
                    <a:pt x="32385" y="16002"/>
                  </a:lnTo>
                  <a:lnTo>
                    <a:pt x="32258" y="16256"/>
                  </a:lnTo>
                  <a:lnTo>
                    <a:pt x="30734" y="15748"/>
                  </a:lnTo>
                  <a:lnTo>
                    <a:pt x="32258" y="15748"/>
                  </a:lnTo>
                  <a:lnTo>
                    <a:pt x="32258" y="16129"/>
                  </a:lnTo>
                  <a:lnTo>
                    <a:pt x="32258" y="16129"/>
                  </a:lnTo>
                  <a:lnTo>
                    <a:pt x="31369" y="18923"/>
                  </a:lnTo>
                  <a:lnTo>
                    <a:pt x="30099" y="22225"/>
                  </a:lnTo>
                  <a:lnTo>
                    <a:pt x="27305" y="29972"/>
                  </a:lnTo>
                  <a:lnTo>
                    <a:pt x="25908" y="34544"/>
                  </a:lnTo>
                  <a:lnTo>
                    <a:pt x="23876" y="42545"/>
                  </a:lnTo>
                  <a:lnTo>
                    <a:pt x="24003" y="45085"/>
                  </a:lnTo>
                  <a:lnTo>
                    <a:pt x="24638" y="50800"/>
                  </a:lnTo>
                  <a:lnTo>
                    <a:pt x="25527" y="51816"/>
                  </a:lnTo>
                  <a:lnTo>
                    <a:pt x="27686" y="53467"/>
                  </a:lnTo>
                  <a:lnTo>
                    <a:pt x="29718" y="55118"/>
                  </a:lnTo>
                  <a:lnTo>
                    <a:pt x="29718" y="53467"/>
                  </a:lnTo>
                  <a:lnTo>
                    <a:pt x="33020" y="53086"/>
                  </a:lnTo>
                  <a:lnTo>
                    <a:pt x="34544" y="52324"/>
                  </a:lnTo>
                  <a:lnTo>
                    <a:pt x="37338" y="50546"/>
                  </a:lnTo>
                  <a:lnTo>
                    <a:pt x="38100" y="49657"/>
                  </a:lnTo>
                  <a:lnTo>
                    <a:pt x="40132" y="47244"/>
                  </a:lnTo>
                  <a:lnTo>
                    <a:pt x="42799" y="46482"/>
                  </a:lnTo>
                  <a:lnTo>
                    <a:pt x="40894" y="46482"/>
                  </a:lnTo>
                  <a:lnTo>
                    <a:pt x="40894" y="46101"/>
                  </a:lnTo>
                  <a:lnTo>
                    <a:pt x="41148" y="44831"/>
                  </a:lnTo>
                  <a:lnTo>
                    <a:pt x="41529" y="43434"/>
                  </a:lnTo>
                  <a:lnTo>
                    <a:pt x="42545" y="39370"/>
                  </a:lnTo>
                  <a:lnTo>
                    <a:pt x="44831" y="36322"/>
                  </a:lnTo>
                  <a:lnTo>
                    <a:pt x="43307" y="35941"/>
                  </a:lnTo>
                  <a:lnTo>
                    <a:pt x="44958" y="29210"/>
                  </a:lnTo>
                  <a:lnTo>
                    <a:pt x="47371" y="26670"/>
                  </a:lnTo>
                  <a:lnTo>
                    <a:pt x="45847" y="26289"/>
                  </a:lnTo>
                  <a:lnTo>
                    <a:pt x="50800" y="7112"/>
                  </a:lnTo>
                  <a:lnTo>
                    <a:pt x="51308" y="5842"/>
                  </a:lnTo>
                  <a:lnTo>
                    <a:pt x="52705" y="6604"/>
                  </a:lnTo>
                  <a:lnTo>
                    <a:pt x="51308" y="5969"/>
                  </a:lnTo>
                  <a:lnTo>
                    <a:pt x="55118" y="1651"/>
                  </a:lnTo>
                  <a:lnTo>
                    <a:pt x="58293" y="3175"/>
                  </a:lnTo>
                  <a:lnTo>
                    <a:pt x="58293" y="1524"/>
                  </a:lnTo>
                  <a:lnTo>
                    <a:pt x="60960" y="1905"/>
                  </a:lnTo>
                  <a:lnTo>
                    <a:pt x="60960" y="4064"/>
                  </a:lnTo>
                  <a:lnTo>
                    <a:pt x="61976" y="2921"/>
                  </a:lnTo>
                  <a:lnTo>
                    <a:pt x="63373" y="4191"/>
                  </a:lnTo>
                  <a:lnTo>
                    <a:pt x="62357" y="5588"/>
                  </a:lnTo>
                  <a:lnTo>
                    <a:pt x="63754" y="4826"/>
                  </a:lnTo>
                  <a:lnTo>
                    <a:pt x="64135" y="5461"/>
                  </a:lnTo>
                  <a:lnTo>
                    <a:pt x="64262" y="5842"/>
                  </a:lnTo>
                  <a:lnTo>
                    <a:pt x="64389" y="6731"/>
                  </a:lnTo>
                  <a:lnTo>
                    <a:pt x="62738" y="6858"/>
                  </a:lnTo>
                  <a:lnTo>
                    <a:pt x="64262" y="6858"/>
                  </a:lnTo>
                  <a:lnTo>
                    <a:pt x="64262" y="6985"/>
                  </a:lnTo>
                  <a:lnTo>
                    <a:pt x="64262" y="6985"/>
                  </a:lnTo>
                  <a:cubicBezTo>
                    <a:pt x="64135" y="8509"/>
                    <a:pt x="61976" y="17780"/>
                    <a:pt x="57912" y="34290"/>
                  </a:cubicBezTo>
                  <a:lnTo>
                    <a:pt x="57912" y="34290"/>
                  </a:lnTo>
                  <a:lnTo>
                    <a:pt x="57912" y="34290"/>
                  </a:lnTo>
                  <a:cubicBezTo>
                    <a:pt x="53721" y="51181"/>
                    <a:pt x="51308" y="60579"/>
                    <a:pt x="50673" y="62230"/>
                  </a:cubicBezTo>
                  <a:lnTo>
                    <a:pt x="49149" y="61722"/>
                  </a:lnTo>
                  <a:lnTo>
                    <a:pt x="50673" y="62230"/>
                  </a:lnTo>
                  <a:lnTo>
                    <a:pt x="43815" y="75565"/>
                  </a:lnTo>
                  <a:lnTo>
                    <a:pt x="37592" y="80010"/>
                  </a:lnTo>
                  <a:cubicBezTo>
                    <a:pt x="31496" y="84328"/>
                    <a:pt x="25273" y="86614"/>
                    <a:pt x="18923" y="86741"/>
                  </a:cubicBezTo>
                  <a:lnTo>
                    <a:pt x="18923" y="86741"/>
                  </a:lnTo>
                  <a:lnTo>
                    <a:pt x="18923" y="86741"/>
                  </a:lnTo>
                  <a:lnTo>
                    <a:pt x="11049" y="85725"/>
                  </a:lnTo>
                  <a:lnTo>
                    <a:pt x="7874" y="83693"/>
                  </a:lnTo>
                  <a:lnTo>
                    <a:pt x="2794" y="78105"/>
                  </a:lnTo>
                  <a:lnTo>
                    <a:pt x="4318" y="73787"/>
                  </a:lnTo>
                  <a:lnTo>
                    <a:pt x="2794" y="73787"/>
                  </a:lnTo>
                  <a:lnTo>
                    <a:pt x="3175" y="69850"/>
                  </a:lnTo>
                  <a:lnTo>
                    <a:pt x="5334" y="68961"/>
                  </a:lnTo>
                  <a:lnTo>
                    <a:pt x="3937" y="68326"/>
                  </a:lnTo>
                  <a:lnTo>
                    <a:pt x="5715" y="65532"/>
                  </a:lnTo>
                  <a:lnTo>
                    <a:pt x="7874" y="66167"/>
                  </a:lnTo>
                  <a:lnTo>
                    <a:pt x="7112" y="64770"/>
                  </a:lnTo>
                  <a:lnTo>
                    <a:pt x="9144" y="63627"/>
                  </a:lnTo>
                  <a:lnTo>
                    <a:pt x="10541" y="64770"/>
                  </a:lnTo>
                  <a:lnTo>
                    <a:pt x="10033" y="63246"/>
                  </a:lnTo>
                  <a:lnTo>
                    <a:pt x="11811" y="62738"/>
                  </a:lnTo>
                  <a:lnTo>
                    <a:pt x="12700" y="64262"/>
                  </a:lnTo>
                  <a:lnTo>
                    <a:pt x="12700" y="62738"/>
                  </a:lnTo>
                  <a:lnTo>
                    <a:pt x="19939" y="65151"/>
                  </a:lnTo>
                  <a:lnTo>
                    <a:pt x="18415" y="69723"/>
                  </a:lnTo>
                  <a:lnTo>
                    <a:pt x="19939" y="69723"/>
                  </a:lnTo>
                  <a:lnTo>
                    <a:pt x="19304" y="73660"/>
                  </a:lnTo>
                  <a:lnTo>
                    <a:pt x="16764" y="74295"/>
                  </a:lnTo>
                  <a:lnTo>
                    <a:pt x="18034" y="75311"/>
                  </a:lnTo>
                  <a:lnTo>
                    <a:pt x="15748" y="77724"/>
                  </a:lnTo>
                  <a:lnTo>
                    <a:pt x="13843" y="76835"/>
                  </a:lnTo>
                  <a:lnTo>
                    <a:pt x="14478" y="78232"/>
                  </a:lnTo>
                  <a:lnTo>
                    <a:pt x="13081" y="78867"/>
                  </a:lnTo>
                  <a:lnTo>
                    <a:pt x="12700" y="78994"/>
                  </a:lnTo>
                  <a:lnTo>
                    <a:pt x="12446" y="79121"/>
                  </a:lnTo>
                  <a:lnTo>
                    <a:pt x="12192" y="77597"/>
                  </a:lnTo>
                  <a:lnTo>
                    <a:pt x="12700" y="79121"/>
                  </a:lnTo>
                  <a:lnTo>
                    <a:pt x="12319" y="79248"/>
                  </a:lnTo>
                  <a:lnTo>
                    <a:pt x="11811" y="77724"/>
                  </a:lnTo>
                  <a:lnTo>
                    <a:pt x="13335" y="77089"/>
                  </a:lnTo>
                  <a:lnTo>
                    <a:pt x="13208" y="76835"/>
                  </a:lnTo>
                  <a:lnTo>
                    <a:pt x="13208" y="76835"/>
                  </a:lnTo>
                  <a:lnTo>
                    <a:pt x="13716" y="77216"/>
                  </a:lnTo>
                  <a:lnTo>
                    <a:pt x="14859" y="77724"/>
                  </a:lnTo>
                  <a:lnTo>
                    <a:pt x="17399" y="78486"/>
                  </a:lnTo>
                  <a:lnTo>
                    <a:pt x="18669" y="80010"/>
                  </a:lnTo>
                  <a:lnTo>
                    <a:pt x="18669" y="78486"/>
                  </a:lnTo>
                  <a:lnTo>
                    <a:pt x="19685" y="78486"/>
                  </a:lnTo>
                  <a:lnTo>
                    <a:pt x="19685" y="80010"/>
                  </a:lnTo>
                  <a:lnTo>
                    <a:pt x="19685" y="78486"/>
                  </a:lnTo>
                  <a:lnTo>
                    <a:pt x="22098" y="78359"/>
                  </a:lnTo>
                  <a:lnTo>
                    <a:pt x="22987" y="79756"/>
                  </a:lnTo>
                  <a:lnTo>
                    <a:pt x="22606" y="78232"/>
                  </a:lnTo>
                  <a:lnTo>
                    <a:pt x="27432" y="76073"/>
                  </a:lnTo>
                  <a:lnTo>
                    <a:pt x="30861" y="74803"/>
                  </a:lnTo>
                  <a:lnTo>
                    <a:pt x="29718" y="73660"/>
                  </a:lnTo>
                  <a:lnTo>
                    <a:pt x="33782" y="68834"/>
                  </a:lnTo>
                  <a:lnTo>
                    <a:pt x="36449" y="66802"/>
                  </a:lnTo>
                  <a:lnTo>
                    <a:pt x="35052" y="66167"/>
                  </a:lnTo>
                  <a:lnTo>
                    <a:pt x="37338" y="60960"/>
                  </a:lnTo>
                  <a:lnTo>
                    <a:pt x="39497" y="59563"/>
                  </a:lnTo>
                  <a:lnTo>
                    <a:pt x="37973" y="59055"/>
                  </a:lnTo>
                  <a:lnTo>
                    <a:pt x="38862" y="56007"/>
                  </a:lnTo>
                  <a:lnTo>
                    <a:pt x="38862" y="55753"/>
                  </a:lnTo>
                  <a:lnTo>
                    <a:pt x="40386" y="55753"/>
                  </a:lnTo>
                  <a:lnTo>
                    <a:pt x="41275" y="57023"/>
                  </a:lnTo>
                  <a:lnTo>
                    <a:pt x="40513" y="57531"/>
                  </a:lnTo>
                  <a:lnTo>
                    <a:pt x="39624" y="56261"/>
                  </a:lnTo>
                  <a:lnTo>
                    <a:pt x="40513" y="57531"/>
                  </a:lnTo>
                  <a:lnTo>
                    <a:pt x="39116" y="58420"/>
                  </a:lnTo>
                  <a:lnTo>
                    <a:pt x="37973" y="59055"/>
                  </a:lnTo>
                  <a:lnTo>
                    <a:pt x="35687" y="60198"/>
                  </a:lnTo>
                  <a:lnTo>
                    <a:pt x="34417" y="60706"/>
                  </a:lnTo>
                  <a:lnTo>
                    <a:pt x="34290" y="60706"/>
                  </a:lnTo>
                  <a:lnTo>
                    <a:pt x="30607" y="61341"/>
                  </a:lnTo>
                  <a:lnTo>
                    <a:pt x="28829" y="59817"/>
                  </a:lnTo>
                  <a:lnTo>
                    <a:pt x="28829" y="61341"/>
                  </a:lnTo>
                  <a:lnTo>
                    <a:pt x="20828" y="60325"/>
                  </a:lnTo>
                  <a:lnTo>
                    <a:pt x="18415" y="56896"/>
                  </a:lnTo>
                  <a:lnTo>
                    <a:pt x="17526" y="58293"/>
                  </a:lnTo>
                  <a:lnTo>
                    <a:pt x="11938" y="52705"/>
                  </a:lnTo>
                  <a:lnTo>
                    <a:pt x="10922" y="48006"/>
                  </a:lnTo>
                  <a:lnTo>
                    <a:pt x="10795" y="45847"/>
                  </a:lnTo>
                  <a:lnTo>
                    <a:pt x="12319" y="43815"/>
                  </a:lnTo>
                  <a:lnTo>
                    <a:pt x="10541" y="43815"/>
                  </a:lnTo>
                  <a:lnTo>
                    <a:pt x="12065" y="32004"/>
                  </a:lnTo>
                  <a:lnTo>
                    <a:pt x="15113" y="24003"/>
                  </a:lnTo>
                  <a:lnTo>
                    <a:pt x="19558" y="11303"/>
                  </a:lnTo>
                  <a:lnTo>
                    <a:pt x="21082" y="9525"/>
                  </a:lnTo>
                  <a:lnTo>
                    <a:pt x="19558" y="9525"/>
                  </a:lnTo>
                  <a:lnTo>
                    <a:pt x="19558" y="9525"/>
                  </a:lnTo>
                  <a:lnTo>
                    <a:pt x="21082" y="9525"/>
                  </a:lnTo>
                  <a:lnTo>
                    <a:pt x="19558" y="9525"/>
                  </a:lnTo>
                  <a:lnTo>
                    <a:pt x="19558" y="8001"/>
                  </a:lnTo>
                  <a:lnTo>
                    <a:pt x="21082" y="8001"/>
                  </a:lnTo>
                  <a:lnTo>
                    <a:pt x="19558" y="8001"/>
                  </a:lnTo>
                  <a:lnTo>
                    <a:pt x="19685" y="8382"/>
                  </a:lnTo>
                  <a:lnTo>
                    <a:pt x="19685" y="8382"/>
                  </a:lnTo>
                  <a:lnTo>
                    <a:pt x="19685" y="8382"/>
                  </a:lnTo>
                  <a:lnTo>
                    <a:pt x="20701" y="7112"/>
                  </a:lnTo>
                  <a:lnTo>
                    <a:pt x="19558" y="8255"/>
                  </a:lnTo>
                  <a:lnTo>
                    <a:pt x="19558" y="8255"/>
                  </a:lnTo>
                  <a:lnTo>
                    <a:pt x="19304" y="6731"/>
                  </a:lnTo>
                  <a:lnTo>
                    <a:pt x="19304" y="8255"/>
                  </a:lnTo>
                  <a:lnTo>
                    <a:pt x="18669" y="8255"/>
                  </a:lnTo>
                  <a:lnTo>
                    <a:pt x="15748" y="8890"/>
                  </a:lnTo>
                  <a:lnTo>
                    <a:pt x="13208" y="9144"/>
                  </a:lnTo>
                  <a:lnTo>
                    <a:pt x="14351" y="10287"/>
                  </a:lnTo>
                  <a:lnTo>
                    <a:pt x="11684" y="13462"/>
                  </a:lnTo>
                  <a:lnTo>
                    <a:pt x="9398" y="14478"/>
                  </a:lnTo>
                  <a:lnTo>
                    <a:pt x="10795" y="15240"/>
                  </a:lnTo>
                  <a:lnTo>
                    <a:pt x="9144" y="18796"/>
                  </a:lnTo>
                  <a:lnTo>
                    <a:pt x="8636" y="20447"/>
                  </a:lnTo>
                  <a:lnTo>
                    <a:pt x="7874" y="22860"/>
                  </a:lnTo>
                  <a:lnTo>
                    <a:pt x="7620" y="23368"/>
                  </a:lnTo>
                  <a:lnTo>
                    <a:pt x="7493" y="23622"/>
                  </a:lnTo>
                  <a:lnTo>
                    <a:pt x="7239" y="23876"/>
                  </a:lnTo>
                  <a:lnTo>
                    <a:pt x="6477" y="24384"/>
                  </a:lnTo>
                  <a:lnTo>
                    <a:pt x="6350" y="24384"/>
                  </a:lnTo>
                  <a:lnTo>
                    <a:pt x="4953" y="24511"/>
                  </a:lnTo>
                  <a:lnTo>
                    <a:pt x="4064" y="22987"/>
                  </a:lnTo>
                  <a:lnTo>
                    <a:pt x="4064" y="24511"/>
                  </a:lnTo>
                  <a:lnTo>
                    <a:pt x="1651" y="24511"/>
                  </a:lnTo>
                  <a:lnTo>
                    <a:pt x="1270" y="23876"/>
                  </a:lnTo>
                  <a:lnTo>
                    <a:pt x="635" y="23114"/>
                  </a:lnTo>
                  <a:lnTo>
                    <a:pt x="381" y="22733"/>
                  </a:lnTo>
                  <a:lnTo>
                    <a:pt x="0" y="22098"/>
                  </a:lnTo>
                  <a:lnTo>
                    <a:pt x="1524" y="21590"/>
                  </a:lnTo>
                  <a:lnTo>
                    <a:pt x="0" y="21590"/>
                  </a:lnTo>
                  <a:moveTo>
                    <a:pt x="3175" y="21590"/>
                  </a:moveTo>
                  <a:lnTo>
                    <a:pt x="3048" y="21082"/>
                  </a:lnTo>
                  <a:lnTo>
                    <a:pt x="3048" y="21082"/>
                  </a:lnTo>
                  <a:lnTo>
                    <a:pt x="3175" y="21209"/>
                  </a:lnTo>
                  <a:lnTo>
                    <a:pt x="2286" y="22606"/>
                  </a:lnTo>
                  <a:lnTo>
                    <a:pt x="2286" y="21209"/>
                  </a:lnTo>
                  <a:lnTo>
                    <a:pt x="4064" y="21209"/>
                  </a:lnTo>
                  <a:lnTo>
                    <a:pt x="5334" y="21209"/>
                  </a:lnTo>
                  <a:lnTo>
                    <a:pt x="5461" y="21209"/>
                  </a:lnTo>
                  <a:lnTo>
                    <a:pt x="5334" y="21209"/>
                  </a:lnTo>
                  <a:lnTo>
                    <a:pt x="6223" y="22606"/>
                  </a:lnTo>
                  <a:lnTo>
                    <a:pt x="5080" y="21463"/>
                  </a:lnTo>
                  <a:lnTo>
                    <a:pt x="4826" y="21717"/>
                  </a:lnTo>
                  <a:lnTo>
                    <a:pt x="4826" y="21717"/>
                  </a:lnTo>
                  <a:lnTo>
                    <a:pt x="5207" y="20828"/>
                  </a:lnTo>
                  <a:lnTo>
                    <a:pt x="7112" y="19812"/>
                  </a:lnTo>
                  <a:lnTo>
                    <a:pt x="5588" y="19304"/>
                  </a:lnTo>
                  <a:lnTo>
                    <a:pt x="6858" y="15621"/>
                  </a:lnTo>
                  <a:lnTo>
                    <a:pt x="7874" y="13716"/>
                  </a:lnTo>
                  <a:lnTo>
                    <a:pt x="10287" y="9779"/>
                  </a:lnTo>
                  <a:lnTo>
                    <a:pt x="12065" y="8001"/>
                  </a:lnTo>
                  <a:lnTo>
                    <a:pt x="16129" y="5080"/>
                  </a:lnTo>
                  <a:lnTo>
                    <a:pt x="19050" y="5080"/>
                  </a:lnTo>
                  <a:lnTo>
                    <a:pt x="20828" y="5334"/>
                  </a:lnTo>
                  <a:lnTo>
                    <a:pt x="21590" y="6096"/>
                  </a:lnTo>
                  <a:lnTo>
                    <a:pt x="21971" y="6604"/>
                  </a:lnTo>
                  <a:lnTo>
                    <a:pt x="22098" y="6858"/>
                  </a:lnTo>
                  <a:lnTo>
                    <a:pt x="22479" y="7620"/>
                  </a:lnTo>
                  <a:lnTo>
                    <a:pt x="22479" y="9906"/>
                  </a:lnTo>
                  <a:lnTo>
                    <a:pt x="20828" y="17780"/>
                  </a:lnTo>
                  <a:lnTo>
                    <a:pt x="16383" y="25019"/>
                  </a:lnTo>
                  <a:lnTo>
                    <a:pt x="17907" y="25527"/>
                  </a:lnTo>
                  <a:lnTo>
                    <a:pt x="13462" y="39497"/>
                  </a:lnTo>
                  <a:lnTo>
                    <a:pt x="13462" y="44069"/>
                  </a:lnTo>
                  <a:lnTo>
                    <a:pt x="13462" y="47371"/>
                  </a:lnTo>
                  <a:lnTo>
                    <a:pt x="11938" y="48006"/>
                  </a:lnTo>
                  <a:lnTo>
                    <a:pt x="13462" y="47625"/>
                  </a:lnTo>
                  <a:lnTo>
                    <a:pt x="16129" y="54102"/>
                  </a:lnTo>
                  <a:lnTo>
                    <a:pt x="18669" y="55753"/>
                  </a:lnTo>
                  <a:lnTo>
                    <a:pt x="24511" y="58293"/>
                  </a:lnTo>
                  <a:lnTo>
                    <a:pt x="28194" y="58293"/>
                  </a:lnTo>
                  <a:lnTo>
                    <a:pt x="31242" y="58039"/>
                  </a:lnTo>
                  <a:lnTo>
                    <a:pt x="33274" y="59182"/>
                  </a:lnTo>
                  <a:lnTo>
                    <a:pt x="32766" y="57658"/>
                  </a:lnTo>
                  <a:lnTo>
                    <a:pt x="34925" y="56769"/>
                  </a:lnTo>
                  <a:lnTo>
                    <a:pt x="36703" y="57658"/>
                  </a:lnTo>
                  <a:lnTo>
                    <a:pt x="35941" y="56261"/>
                  </a:lnTo>
                  <a:lnTo>
                    <a:pt x="38100" y="55372"/>
                  </a:lnTo>
                  <a:lnTo>
                    <a:pt x="41783" y="52959"/>
                  </a:lnTo>
                  <a:lnTo>
                    <a:pt x="41783" y="55880"/>
                  </a:lnTo>
                  <a:lnTo>
                    <a:pt x="41275" y="58420"/>
                  </a:lnTo>
                  <a:lnTo>
                    <a:pt x="40640" y="60325"/>
                  </a:lnTo>
                  <a:lnTo>
                    <a:pt x="38862" y="64770"/>
                  </a:lnTo>
                  <a:lnTo>
                    <a:pt x="37592" y="67564"/>
                  </a:lnTo>
                  <a:lnTo>
                    <a:pt x="34290" y="73406"/>
                  </a:lnTo>
                  <a:lnTo>
                    <a:pt x="31750" y="76073"/>
                  </a:lnTo>
                  <a:lnTo>
                    <a:pt x="26289" y="80518"/>
                  </a:lnTo>
                  <a:lnTo>
                    <a:pt x="23114" y="81407"/>
                  </a:lnTo>
                  <a:lnTo>
                    <a:pt x="20955" y="81661"/>
                  </a:lnTo>
                  <a:lnTo>
                    <a:pt x="18415" y="81661"/>
                  </a:lnTo>
                  <a:lnTo>
                    <a:pt x="15113" y="81280"/>
                  </a:lnTo>
                  <a:lnTo>
                    <a:pt x="14097" y="79121"/>
                  </a:lnTo>
                  <a:lnTo>
                    <a:pt x="13462" y="80645"/>
                  </a:lnTo>
                  <a:lnTo>
                    <a:pt x="11303" y="79629"/>
                  </a:lnTo>
                  <a:lnTo>
                    <a:pt x="10668" y="78994"/>
                  </a:lnTo>
                  <a:lnTo>
                    <a:pt x="10287" y="78486"/>
                  </a:lnTo>
                  <a:lnTo>
                    <a:pt x="9525" y="76581"/>
                  </a:lnTo>
                  <a:lnTo>
                    <a:pt x="11811" y="75819"/>
                  </a:lnTo>
                  <a:lnTo>
                    <a:pt x="12065" y="75819"/>
                  </a:lnTo>
                  <a:lnTo>
                    <a:pt x="11811" y="75819"/>
                  </a:lnTo>
                  <a:lnTo>
                    <a:pt x="11811" y="75819"/>
                  </a:lnTo>
                  <a:lnTo>
                    <a:pt x="12319" y="75692"/>
                  </a:lnTo>
                  <a:lnTo>
                    <a:pt x="13081" y="75311"/>
                  </a:lnTo>
                  <a:lnTo>
                    <a:pt x="14478" y="74422"/>
                  </a:lnTo>
                  <a:lnTo>
                    <a:pt x="15494" y="73279"/>
                  </a:lnTo>
                  <a:lnTo>
                    <a:pt x="16637" y="71120"/>
                  </a:lnTo>
                  <a:lnTo>
                    <a:pt x="16637" y="69850"/>
                  </a:lnTo>
                  <a:lnTo>
                    <a:pt x="15494" y="66040"/>
                  </a:lnTo>
                  <a:lnTo>
                    <a:pt x="12573" y="66040"/>
                  </a:lnTo>
                  <a:lnTo>
                    <a:pt x="11430" y="66167"/>
                  </a:lnTo>
                  <a:lnTo>
                    <a:pt x="10922" y="66294"/>
                  </a:lnTo>
                  <a:lnTo>
                    <a:pt x="9525" y="66929"/>
                  </a:lnTo>
                  <a:lnTo>
                    <a:pt x="8509" y="67564"/>
                  </a:lnTo>
                  <a:lnTo>
                    <a:pt x="7239" y="68707"/>
                  </a:lnTo>
                  <a:lnTo>
                    <a:pt x="6731" y="69723"/>
                  </a:lnTo>
                  <a:lnTo>
                    <a:pt x="5969" y="72136"/>
                  </a:lnTo>
                  <a:lnTo>
                    <a:pt x="5969" y="73914"/>
                  </a:lnTo>
                  <a:lnTo>
                    <a:pt x="7239" y="79502"/>
                  </a:lnTo>
                  <a:lnTo>
                    <a:pt x="8763" y="82423"/>
                  </a:lnTo>
                  <a:lnTo>
                    <a:pt x="9652" y="81153"/>
                  </a:lnTo>
                  <a:lnTo>
                    <a:pt x="15367" y="83693"/>
                  </a:lnTo>
                  <a:lnTo>
                    <a:pt x="18923" y="85217"/>
                  </a:lnTo>
                  <a:lnTo>
                    <a:pt x="18923" y="83693"/>
                  </a:lnTo>
                  <a:lnTo>
                    <a:pt x="30099" y="81661"/>
                  </a:lnTo>
                  <a:lnTo>
                    <a:pt x="36703" y="78867"/>
                  </a:lnTo>
                  <a:lnTo>
                    <a:pt x="35814" y="77597"/>
                  </a:lnTo>
                  <a:lnTo>
                    <a:pt x="45466" y="68199"/>
                  </a:lnTo>
                  <a:lnTo>
                    <a:pt x="47752" y="61341"/>
                  </a:lnTo>
                  <a:cubicBezTo>
                    <a:pt x="48260" y="59817"/>
                    <a:pt x="50673" y="50673"/>
                    <a:pt x="54864" y="33655"/>
                  </a:cubicBezTo>
                  <a:lnTo>
                    <a:pt x="56388" y="34036"/>
                  </a:lnTo>
                  <a:lnTo>
                    <a:pt x="54864" y="33655"/>
                  </a:lnTo>
                  <a:cubicBezTo>
                    <a:pt x="59055" y="16891"/>
                    <a:pt x="61087" y="8128"/>
                    <a:pt x="61087" y="6985"/>
                  </a:cubicBezTo>
                  <a:lnTo>
                    <a:pt x="61087" y="6985"/>
                  </a:lnTo>
                  <a:lnTo>
                    <a:pt x="61087" y="6477"/>
                  </a:lnTo>
                  <a:lnTo>
                    <a:pt x="61087" y="6350"/>
                  </a:lnTo>
                  <a:lnTo>
                    <a:pt x="61087" y="6477"/>
                  </a:lnTo>
                  <a:lnTo>
                    <a:pt x="61087" y="6477"/>
                  </a:lnTo>
                  <a:lnTo>
                    <a:pt x="61087" y="6477"/>
                  </a:lnTo>
                  <a:lnTo>
                    <a:pt x="61087" y="6350"/>
                  </a:lnTo>
                  <a:lnTo>
                    <a:pt x="60579" y="5715"/>
                  </a:lnTo>
                  <a:lnTo>
                    <a:pt x="59944" y="5207"/>
                  </a:lnTo>
                  <a:lnTo>
                    <a:pt x="59055" y="4699"/>
                  </a:lnTo>
                  <a:lnTo>
                    <a:pt x="58420" y="4699"/>
                  </a:lnTo>
                  <a:lnTo>
                    <a:pt x="55118" y="5461"/>
                  </a:lnTo>
                  <a:lnTo>
                    <a:pt x="54229" y="7239"/>
                  </a:lnTo>
                  <a:lnTo>
                    <a:pt x="54229" y="7239"/>
                  </a:lnTo>
                  <a:lnTo>
                    <a:pt x="54229" y="7112"/>
                  </a:lnTo>
                  <a:lnTo>
                    <a:pt x="54229" y="7112"/>
                  </a:lnTo>
                  <a:lnTo>
                    <a:pt x="52070" y="14478"/>
                  </a:lnTo>
                  <a:lnTo>
                    <a:pt x="48895" y="27051"/>
                  </a:lnTo>
                  <a:lnTo>
                    <a:pt x="47244" y="33020"/>
                  </a:lnTo>
                  <a:lnTo>
                    <a:pt x="46482" y="36449"/>
                  </a:lnTo>
                  <a:lnTo>
                    <a:pt x="45085" y="42418"/>
                  </a:lnTo>
                  <a:lnTo>
                    <a:pt x="43053" y="43688"/>
                  </a:lnTo>
                  <a:lnTo>
                    <a:pt x="44577" y="44069"/>
                  </a:lnTo>
                  <a:lnTo>
                    <a:pt x="43942" y="46355"/>
                  </a:lnTo>
                  <a:lnTo>
                    <a:pt x="43942" y="46482"/>
                  </a:lnTo>
                  <a:lnTo>
                    <a:pt x="43942" y="46355"/>
                  </a:lnTo>
                  <a:lnTo>
                    <a:pt x="43942" y="46990"/>
                  </a:lnTo>
                  <a:lnTo>
                    <a:pt x="43561" y="47371"/>
                  </a:lnTo>
                  <a:lnTo>
                    <a:pt x="41021" y="50673"/>
                  </a:lnTo>
                  <a:lnTo>
                    <a:pt x="38862" y="50673"/>
                  </a:lnTo>
                  <a:lnTo>
                    <a:pt x="40005" y="51689"/>
                  </a:lnTo>
                  <a:lnTo>
                    <a:pt x="37465" y="53975"/>
                  </a:lnTo>
                  <a:lnTo>
                    <a:pt x="34925" y="53594"/>
                  </a:lnTo>
                  <a:lnTo>
                    <a:pt x="35687" y="54991"/>
                  </a:lnTo>
                  <a:lnTo>
                    <a:pt x="31623" y="56642"/>
                  </a:lnTo>
                  <a:lnTo>
                    <a:pt x="29337" y="56642"/>
                  </a:lnTo>
                  <a:lnTo>
                    <a:pt x="24384" y="55626"/>
                  </a:lnTo>
                  <a:lnTo>
                    <a:pt x="24003" y="52705"/>
                  </a:lnTo>
                  <a:lnTo>
                    <a:pt x="22733" y="53721"/>
                  </a:lnTo>
                  <a:lnTo>
                    <a:pt x="20574" y="48768"/>
                  </a:lnTo>
                  <a:lnTo>
                    <a:pt x="22098" y="44958"/>
                  </a:lnTo>
                  <a:lnTo>
                    <a:pt x="20574" y="44958"/>
                  </a:lnTo>
                  <a:lnTo>
                    <a:pt x="21209" y="38100"/>
                  </a:lnTo>
                  <a:lnTo>
                    <a:pt x="24257" y="33909"/>
                  </a:lnTo>
                  <a:lnTo>
                    <a:pt x="22733" y="33401"/>
                  </a:lnTo>
                  <a:lnTo>
                    <a:pt x="25654" y="24511"/>
                  </a:lnTo>
                  <a:lnTo>
                    <a:pt x="28575" y="21336"/>
                  </a:lnTo>
                  <a:lnTo>
                    <a:pt x="27051" y="20828"/>
                  </a:lnTo>
                  <a:lnTo>
                    <a:pt x="28956" y="15621"/>
                  </a:lnTo>
                  <a:lnTo>
                    <a:pt x="29083" y="15240"/>
                  </a:lnTo>
                  <a:lnTo>
                    <a:pt x="29083" y="15367"/>
                  </a:lnTo>
                  <a:lnTo>
                    <a:pt x="29083" y="15240"/>
                  </a:lnTo>
                  <a:lnTo>
                    <a:pt x="29210" y="14859"/>
                  </a:lnTo>
                  <a:lnTo>
                    <a:pt x="29083" y="15113"/>
                  </a:lnTo>
                  <a:lnTo>
                    <a:pt x="29083" y="15113"/>
                  </a:lnTo>
                  <a:lnTo>
                    <a:pt x="29210" y="14224"/>
                  </a:lnTo>
                  <a:lnTo>
                    <a:pt x="30988" y="12954"/>
                  </a:lnTo>
                  <a:lnTo>
                    <a:pt x="29464" y="12954"/>
                  </a:lnTo>
                  <a:lnTo>
                    <a:pt x="28448" y="7493"/>
                  </a:lnTo>
                  <a:lnTo>
                    <a:pt x="26670" y="5842"/>
                  </a:lnTo>
                  <a:lnTo>
                    <a:pt x="22479" y="3302"/>
                  </a:lnTo>
                  <a:lnTo>
                    <a:pt x="19177" y="3302"/>
                  </a:lnTo>
                  <a:lnTo>
                    <a:pt x="13462" y="4445"/>
                  </a:lnTo>
                  <a:lnTo>
                    <a:pt x="10922" y="7366"/>
                  </a:lnTo>
                  <a:lnTo>
                    <a:pt x="6223" y="13335"/>
                  </a:lnTo>
                  <a:lnTo>
                    <a:pt x="3556" y="15367"/>
                  </a:lnTo>
                  <a:lnTo>
                    <a:pt x="4953" y="16002"/>
                  </a:lnTo>
                  <a:lnTo>
                    <a:pt x="3175" y="207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12929B39-EEEE-E8FE-DA6C-95CB42527760}"/>
                </a:ext>
              </a:extLst>
            </p:cNvPr>
            <p:cNvSpPr/>
            <p:nvPr/>
          </p:nvSpPr>
          <p:spPr>
            <a:xfrm>
              <a:off x="131572" y="81153"/>
              <a:ext cx="25527" cy="61341"/>
            </a:xfrm>
            <a:custGeom>
              <a:avLst/>
              <a:gdLst/>
              <a:ahLst/>
              <a:cxnLst/>
              <a:rect l="l" t="t" r="r" b="b"/>
              <a:pathLst>
                <a:path w="25527" h="61341">
                  <a:moveTo>
                    <a:pt x="14859" y="5588"/>
                  </a:moveTo>
                  <a:lnTo>
                    <a:pt x="15494" y="2794"/>
                  </a:lnTo>
                  <a:lnTo>
                    <a:pt x="19177" y="0"/>
                  </a:lnTo>
                  <a:lnTo>
                    <a:pt x="22733" y="254"/>
                  </a:lnTo>
                  <a:lnTo>
                    <a:pt x="24638" y="2667"/>
                  </a:lnTo>
                  <a:lnTo>
                    <a:pt x="24130" y="6477"/>
                  </a:lnTo>
                  <a:lnTo>
                    <a:pt x="20320" y="9398"/>
                  </a:lnTo>
                  <a:lnTo>
                    <a:pt x="17145" y="9144"/>
                  </a:lnTo>
                  <a:lnTo>
                    <a:pt x="15113" y="6985"/>
                  </a:lnTo>
                  <a:close/>
                  <a:moveTo>
                    <a:pt x="0" y="34163"/>
                  </a:moveTo>
                  <a:lnTo>
                    <a:pt x="254" y="32766"/>
                  </a:lnTo>
                  <a:lnTo>
                    <a:pt x="2032" y="28448"/>
                  </a:lnTo>
                  <a:lnTo>
                    <a:pt x="5207" y="23495"/>
                  </a:lnTo>
                  <a:lnTo>
                    <a:pt x="10541" y="20066"/>
                  </a:lnTo>
                  <a:lnTo>
                    <a:pt x="16764" y="20828"/>
                  </a:lnTo>
                  <a:lnTo>
                    <a:pt x="20701" y="25527"/>
                  </a:lnTo>
                  <a:lnTo>
                    <a:pt x="20320" y="30607"/>
                  </a:lnTo>
                  <a:lnTo>
                    <a:pt x="17399" y="38481"/>
                  </a:lnTo>
                  <a:lnTo>
                    <a:pt x="12954" y="49911"/>
                  </a:lnTo>
                  <a:lnTo>
                    <a:pt x="11557" y="55118"/>
                  </a:lnTo>
                  <a:lnTo>
                    <a:pt x="12065" y="58039"/>
                  </a:lnTo>
                  <a:lnTo>
                    <a:pt x="14224" y="57912"/>
                  </a:lnTo>
                  <a:lnTo>
                    <a:pt x="16129" y="57150"/>
                  </a:lnTo>
                  <a:lnTo>
                    <a:pt x="18542" y="54737"/>
                  </a:lnTo>
                  <a:lnTo>
                    <a:pt x="20955" y="50038"/>
                  </a:lnTo>
                  <a:lnTo>
                    <a:pt x="21971" y="46736"/>
                  </a:lnTo>
                  <a:lnTo>
                    <a:pt x="22733" y="46482"/>
                  </a:lnTo>
                  <a:lnTo>
                    <a:pt x="25527" y="46736"/>
                  </a:lnTo>
                  <a:lnTo>
                    <a:pt x="25273" y="48768"/>
                  </a:lnTo>
                  <a:lnTo>
                    <a:pt x="23368" y="53086"/>
                  </a:lnTo>
                  <a:lnTo>
                    <a:pt x="20066" y="58039"/>
                  </a:lnTo>
                  <a:lnTo>
                    <a:pt x="14605" y="61341"/>
                  </a:lnTo>
                  <a:lnTo>
                    <a:pt x="8890" y="60706"/>
                  </a:lnTo>
                  <a:lnTo>
                    <a:pt x="4826" y="56261"/>
                  </a:lnTo>
                  <a:lnTo>
                    <a:pt x="4953" y="51689"/>
                  </a:lnTo>
                  <a:lnTo>
                    <a:pt x="6858" y="46355"/>
                  </a:lnTo>
                  <a:lnTo>
                    <a:pt x="12827" y="30607"/>
                  </a:lnTo>
                  <a:lnTo>
                    <a:pt x="13716" y="27051"/>
                  </a:lnTo>
                  <a:lnTo>
                    <a:pt x="13208" y="23749"/>
                  </a:lnTo>
                  <a:lnTo>
                    <a:pt x="11938" y="23749"/>
                  </a:lnTo>
                  <a:lnTo>
                    <a:pt x="8509" y="24765"/>
                  </a:lnTo>
                  <a:lnTo>
                    <a:pt x="4318" y="31369"/>
                  </a:lnTo>
                  <a:lnTo>
                    <a:pt x="3429" y="34671"/>
                  </a:lnTo>
                  <a:lnTo>
                    <a:pt x="3302" y="35052"/>
                  </a:lnTo>
                  <a:lnTo>
                    <a:pt x="3302" y="35179"/>
                  </a:lnTo>
                  <a:lnTo>
                    <a:pt x="2921" y="35306"/>
                  </a:lnTo>
                  <a:lnTo>
                    <a:pt x="508" y="35306"/>
                  </a:lnTo>
                  <a:lnTo>
                    <a:pt x="0" y="3467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7B5A9019-205A-0BB7-2A4F-966E8567CCB9}"/>
                </a:ext>
              </a:extLst>
            </p:cNvPr>
            <p:cNvSpPr/>
            <p:nvPr/>
          </p:nvSpPr>
          <p:spPr>
            <a:xfrm>
              <a:off x="130048" y="79629"/>
              <a:ext cx="28829" cy="64135"/>
            </a:xfrm>
            <a:custGeom>
              <a:avLst/>
              <a:gdLst/>
              <a:ahLst/>
              <a:cxnLst/>
              <a:rect l="l" t="t" r="r" b="b"/>
              <a:pathLst>
                <a:path w="28829" h="64135">
                  <a:moveTo>
                    <a:pt x="14859" y="7112"/>
                  </a:moveTo>
                  <a:lnTo>
                    <a:pt x="15621" y="3556"/>
                  </a:lnTo>
                  <a:lnTo>
                    <a:pt x="18161" y="3302"/>
                  </a:lnTo>
                  <a:lnTo>
                    <a:pt x="17018" y="2159"/>
                  </a:lnTo>
                  <a:lnTo>
                    <a:pt x="20193" y="127"/>
                  </a:lnTo>
                  <a:lnTo>
                    <a:pt x="22225" y="0"/>
                  </a:lnTo>
                  <a:lnTo>
                    <a:pt x="25019" y="508"/>
                  </a:lnTo>
                  <a:lnTo>
                    <a:pt x="26035" y="1524"/>
                  </a:lnTo>
                  <a:lnTo>
                    <a:pt x="27559" y="3810"/>
                  </a:lnTo>
                  <a:lnTo>
                    <a:pt x="27686" y="5334"/>
                  </a:lnTo>
                  <a:lnTo>
                    <a:pt x="26797" y="8890"/>
                  </a:lnTo>
                  <a:lnTo>
                    <a:pt x="25273" y="10287"/>
                  </a:lnTo>
                  <a:lnTo>
                    <a:pt x="22098" y="12446"/>
                  </a:lnTo>
                  <a:lnTo>
                    <a:pt x="20193" y="12573"/>
                  </a:lnTo>
                  <a:lnTo>
                    <a:pt x="17653" y="12192"/>
                  </a:lnTo>
                  <a:lnTo>
                    <a:pt x="17526" y="10160"/>
                  </a:lnTo>
                  <a:lnTo>
                    <a:pt x="16510" y="11430"/>
                  </a:lnTo>
                  <a:lnTo>
                    <a:pt x="14732" y="8890"/>
                  </a:lnTo>
                  <a:lnTo>
                    <a:pt x="14605" y="7112"/>
                  </a:lnTo>
                  <a:moveTo>
                    <a:pt x="17780" y="7112"/>
                  </a:moveTo>
                  <a:lnTo>
                    <a:pt x="16256" y="7112"/>
                  </a:lnTo>
                  <a:lnTo>
                    <a:pt x="17780" y="6985"/>
                  </a:lnTo>
                  <a:lnTo>
                    <a:pt x="18161" y="8636"/>
                  </a:lnTo>
                  <a:lnTo>
                    <a:pt x="18415" y="8890"/>
                  </a:lnTo>
                  <a:lnTo>
                    <a:pt x="19431" y="9525"/>
                  </a:lnTo>
                  <a:lnTo>
                    <a:pt x="19939" y="11049"/>
                  </a:lnTo>
                  <a:lnTo>
                    <a:pt x="19812" y="9525"/>
                  </a:lnTo>
                  <a:lnTo>
                    <a:pt x="21844" y="9017"/>
                  </a:lnTo>
                  <a:lnTo>
                    <a:pt x="23876" y="9271"/>
                  </a:lnTo>
                  <a:lnTo>
                    <a:pt x="22733" y="8128"/>
                  </a:lnTo>
                  <a:lnTo>
                    <a:pt x="24003" y="6350"/>
                  </a:lnTo>
                  <a:lnTo>
                    <a:pt x="25527" y="5461"/>
                  </a:lnTo>
                  <a:lnTo>
                    <a:pt x="24003" y="5588"/>
                  </a:lnTo>
                  <a:lnTo>
                    <a:pt x="23749" y="4318"/>
                  </a:lnTo>
                  <a:lnTo>
                    <a:pt x="24384" y="2794"/>
                  </a:lnTo>
                  <a:lnTo>
                    <a:pt x="23241" y="3937"/>
                  </a:lnTo>
                  <a:lnTo>
                    <a:pt x="22352" y="3302"/>
                  </a:lnTo>
                  <a:lnTo>
                    <a:pt x="21590" y="1778"/>
                  </a:lnTo>
                  <a:lnTo>
                    <a:pt x="21590" y="3302"/>
                  </a:lnTo>
                  <a:lnTo>
                    <a:pt x="19558" y="3810"/>
                  </a:lnTo>
                  <a:lnTo>
                    <a:pt x="18669" y="4699"/>
                  </a:lnTo>
                  <a:lnTo>
                    <a:pt x="17399" y="6350"/>
                  </a:lnTo>
                  <a:close/>
                  <a:moveTo>
                    <a:pt x="0" y="35687"/>
                  </a:moveTo>
                  <a:lnTo>
                    <a:pt x="0" y="35560"/>
                  </a:lnTo>
                  <a:lnTo>
                    <a:pt x="0" y="35560"/>
                  </a:lnTo>
                  <a:lnTo>
                    <a:pt x="381" y="33528"/>
                  </a:lnTo>
                  <a:lnTo>
                    <a:pt x="2413" y="32766"/>
                  </a:lnTo>
                  <a:lnTo>
                    <a:pt x="889" y="32131"/>
                  </a:lnTo>
                  <a:lnTo>
                    <a:pt x="2159" y="29083"/>
                  </a:lnTo>
                  <a:lnTo>
                    <a:pt x="4445" y="28067"/>
                  </a:lnTo>
                  <a:lnTo>
                    <a:pt x="3048" y="27305"/>
                  </a:lnTo>
                  <a:lnTo>
                    <a:pt x="5588" y="23622"/>
                  </a:lnTo>
                  <a:lnTo>
                    <a:pt x="7493" y="22098"/>
                  </a:lnTo>
                  <a:lnTo>
                    <a:pt x="11684" y="19685"/>
                  </a:lnTo>
                  <a:lnTo>
                    <a:pt x="13970" y="21336"/>
                  </a:lnTo>
                  <a:lnTo>
                    <a:pt x="13970" y="19939"/>
                  </a:lnTo>
                  <a:lnTo>
                    <a:pt x="19050" y="20701"/>
                  </a:lnTo>
                  <a:lnTo>
                    <a:pt x="20955" y="22352"/>
                  </a:lnTo>
                  <a:lnTo>
                    <a:pt x="23876" y="26416"/>
                  </a:lnTo>
                  <a:lnTo>
                    <a:pt x="24003" y="29210"/>
                  </a:lnTo>
                  <a:lnTo>
                    <a:pt x="23495" y="32512"/>
                  </a:lnTo>
                  <a:lnTo>
                    <a:pt x="21209" y="34290"/>
                  </a:lnTo>
                  <a:lnTo>
                    <a:pt x="22733" y="34798"/>
                  </a:lnTo>
                  <a:lnTo>
                    <a:pt x="20701" y="40386"/>
                  </a:lnTo>
                  <a:lnTo>
                    <a:pt x="19177" y="44450"/>
                  </a:lnTo>
                  <a:lnTo>
                    <a:pt x="16383" y="51816"/>
                  </a:lnTo>
                  <a:lnTo>
                    <a:pt x="13970" y="54102"/>
                  </a:lnTo>
                  <a:lnTo>
                    <a:pt x="15494" y="54483"/>
                  </a:lnTo>
                  <a:lnTo>
                    <a:pt x="15113" y="56642"/>
                  </a:lnTo>
                  <a:lnTo>
                    <a:pt x="13589" y="57023"/>
                  </a:lnTo>
                  <a:lnTo>
                    <a:pt x="15113" y="57023"/>
                  </a:lnTo>
                  <a:lnTo>
                    <a:pt x="15240" y="57785"/>
                  </a:lnTo>
                  <a:lnTo>
                    <a:pt x="15240" y="57785"/>
                  </a:lnTo>
                  <a:lnTo>
                    <a:pt x="15113" y="57658"/>
                  </a:lnTo>
                  <a:lnTo>
                    <a:pt x="15113" y="57658"/>
                  </a:lnTo>
                  <a:lnTo>
                    <a:pt x="15113" y="59182"/>
                  </a:lnTo>
                  <a:lnTo>
                    <a:pt x="15113" y="57658"/>
                  </a:lnTo>
                  <a:lnTo>
                    <a:pt x="15875" y="57658"/>
                  </a:lnTo>
                  <a:lnTo>
                    <a:pt x="16764" y="59055"/>
                  </a:lnTo>
                  <a:lnTo>
                    <a:pt x="16256" y="57531"/>
                  </a:lnTo>
                  <a:lnTo>
                    <a:pt x="17018" y="57150"/>
                  </a:lnTo>
                  <a:lnTo>
                    <a:pt x="18796" y="57785"/>
                  </a:lnTo>
                  <a:lnTo>
                    <a:pt x="17780" y="56515"/>
                  </a:lnTo>
                  <a:lnTo>
                    <a:pt x="19050" y="55118"/>
                  </a:lnTo>
                  <a:lnTo>
                    <a:pt x="19812" y="53721"/>
                  </a:lnTo>
                  <a:lnTo>
                    <a:pt x="21336" y="50673"/>
                  </a:lnTo>
                  <a:lnTo>
                    <a:pt x="23495" y="49149"/>
                  </a:lnTo>
                  <a:lnTo>
                    <a:pt x="21971" y="48768"/>
                  </a:lnTo>
                  <a:lnTo>
                    <a:pt x="22225" y="47752"/>
                  </a:lnTo>
                  <a:lnTo>
                    <a:pt x="22352" y="47371"/>
                  </a:lnTo>
                  <a:lnTo>
                    <a:pt x="22606" y="46990"/>
                  </a:lnTo>
                  <a:lnTo>
                    <a:pt x="24003" y="47879"/>
                  </a:lnTo>
                  <a:lnTo>
                    <a:pt x="22860" y="46736"/>
                  </a:lnTo>
                  <a:lnTo>
                    <a:pt x="23749" y="46228"/>
                  </a:lnTo>
                  <a:lnTo>
                    <a:pt x="23876" y="46228"/>
                  </a:lnTo>
                  <a:lnTo>
                    <a:pt x="24892" y="46101"/>
                  </a:lnTo>
                  <a:lnTo>
                    <a:pt x="25527" y="47625"/>
                  </a:lnTo>
                  <a:lnTo>
                    <a:pt x="25527" y="46228"/>
                  </a:lnTo>
                  <a:lnTo>
                    <a:pt x="26797" y="46228"/>
                  </a:lnTo>
                  <a:lnTo>
                    <a:pt x="27305" y="46482"/>
                  </a:lnTo>
                  <a:lnTo>
                    <a:pt x="28829" y="47498"/>
                  </a:lnTo>
                  <a:lnTo>
                    <a:pt x="27305" y="48641"/>
                  </a:lnTo>
                  <a:lnTo>
                    <a:pt x="28829" y="48641"/>
                  </a:lnTo>
                  <a:lnTo>
                    <a:pt x="28829" y="48768"/>
                  </a:lnTo>
                  <a:lnTo>
                    <a:pt x="28829" y="48768"/>
                  </a:lnTo>
                  <a:lnTo>
                    <a:pt x="28448" y="50800"/>
                  </a:lnTo>
                  <a:lnTo>
                    <a:pt x="27940" y="52070"/>
                  </a:lnTo>
                  <a:lnTo>
                    <a:pt x="26543" y="55118"/>
                  </a:lnTo>
                  <a:lnTo>
                    <a:pt x="24130" y="56134"/>
                  </a:lnTo>
                  <a:lnTo>
                    <a:pt x="25527" y="56896"/>
                  </a:lnTo>
                  <a:lnTo>
                    <a:pt x="22860" y="60452"/>
                  </a:lnTo>
                  <a:lnTo>
                    <a:pt x="20955" y="61849"/>
                  </a:lnTo>
                  <a:lnTo>
                    <a:pt x="16764" y="64135"/>
                  </a:lnTo>
                  <a:lnTo>
                    <a:pt x="14351" y="62611"/>
                  </a:lnTo>
                  <a:lnTo>
                    <a:pt x="14351" y="64135"/>
                  </a:lnTo>
                  <a:lnTo>
                    <a:pt x="9906" y="63373"/>
                  </a:lnTo>
                  <a:lnTo>
                    <a:pt x="9017" y="60706"/>
                  </a:lnTo>
                  <a:lnTo>
                    <a:pt x="8001" y="61976"/>
                  </a:lnTo>
                  <a:lnTo>
                    <a:pt x="4953" y="57912"/>
                  </a:lnTo>
                  <a:lnTo>
                    <a:pt x="4826" y="54864"/>
                  </a:lnTo>
                  <a:lnTo>
                    <a:pt x="4953" y="52578"/>
                  </a:lnTo>
                  <a:lnTo>
                    <a:pt x="6858" y="51943"/>
                  </a:lnTo>
                  <a:lnTo>
                    <a:pt x="5334" y="51435"/>
                  </a:lnTo>
                  <a:lnTo>
                    <a:pt x="6985" y="46990"/>
                  </a:lnTo>
                  <a:lnTo>
                    <a:pt x="10795" y="41529"/>
                  </a:lnTo>
                  <a:lnTo>
                    <a:pt x="9271" y="41021"/>
                  </a:lnTo>
                  <a:lnTo>
                    <a:pt x="12954" y="31242"/>
                  </a:lnTo>
                  <a:lnTo>
                    <a:pt x="14859" y="30607"/>
                  </a:lnTo>
                  <a:lnTo>
                    <a:pt x="13335" y="30099"/>
                  </a:lnTo>
                  <a:lnTo>
                    <a:pt x="13843" y="27940"/>
                  </a:lnTo>
                  <a:lnTo>
                    <a:pt x="15494" y="27051"/>
                  </a:lnTo>
                  <a:lnTo>
                    <a:pt x="13970" y="27051"/>
                  </a:lnTo>
                  <a:lnTo>
                    <a:pt x="13843" y="26289"/>
                  </a:lnTo>
                  <a:lnTo>
                    <a:pt x="13843" y="26289"/>
                  </a:lnTo>
                  <a:lnTo>
                    <a:pt x="13970" y="26416"/>
                  </a:lnTo>
                  <a:lnTo>
                    <a:pt x="13970" y="26416"/>
                  </a:lnTo>
                  <a:lnTo>
                    <a:pt x="13970" y="24892"/>
                  </a:lnTo>
                  <a:lnTo>
                    <a:pt x="13970" y="26416"/>
                  </a:lnTo>
                  <a:lnTo>
                    <a:pt x="13843" y="26416"/>
                  </a:lnTo>
                  <a:lnTo>
                    <a:pt x="11430" y="27051"/>
                  </a:lnTo>
                  <a:lnTo>
                    <a:pt x="10033" y="28829"/>
                  </a:lnTo>
                  <a:lnTo>
                    <a:pt x="7620" y="33020"/>
                  </a:lnTo>
                  <a:lnTo>
                    <a:pt x="6731" y="36322"/>
                  </a:lnTo>
                  <a:lnTo>
                    <a:pt x="6477" y="36576"/>
                  </a:lnTo>
                  <a:lnTo>
                    <a:pt x="6604" y="36449"/>
                  </a:lnTo>
                  <a:lnTo>
                    <a:pt x="6604" y="36449"/>
                  </a:lnTo>
                  <a:lnTo>
                    <a:pt x="5207" y="35687"/>
                  </a:lnTo>
                  <a:lnTo>
                    <a:pt x="6604" y="36449"/>
                  </a:lnTo>
                  <a:lnTo>
                    <a:pt x="6604" y="36449"/>
                  </a:lnTo>
                  <a:lnTo>
                    <a:pt x="6731" y="36322"/>
                  </a:lnTo>
                  <a:lnTo>
                    <a:pt x="5207" y="36068"/>
                  </a:lnTo>
                  <a:lnTo>
                    <a:pt x="6731" y="36068"/>
                  </a:lnTo>
                  <a:lnTo>
                    <a:pt x="5715" y="37592"/>
                  </a:lnTo>
                  <a:lnTo>
                    <a:pt x="4953" y="36195"/>
                  </a:lnTo>
                  <a:lnTo>
                    <a:pt x="5715" y="37592"/>
                  </a:lnTo>
                  <a:lnTo>
                    <a:pt x="5715" y="37592"/>
                  </a:lnTo>
                  <a:lnTo>
                    <a:pt x="5715" y="37592"/>
                  </a:lnTo>
                  <a:lnTo>
                    <a:pt x="5207" y="37846"/>
                  </a:lnTo>
                  <a:lnTo>
                    <a:pt x="4826" y="36322"/>
                  </a:lnTo>
                  <a:lnTo>
                    <a:pt x="4826" y="37846"/>
                  </a:lnTo>
                  <a:lnTo>
                    <a:pt x="4445" y="37846"/>
                  </a:lnTo>
                  <a:lnTo>
                    <a:pt x="3683" y="37846"/>
                  </a:lnTo>
                  <a:lnTo>
                    <a:pt x="1778" y="37846"/>
                  </a:lnTo>
                  <a:lnTo>
                    <a:pt x="1270" y="37338"/>
                  </a:lnTo>
                  <a:lnTo>
                    <a:pt x="889" y="36830"/>
                  </a:lnTo>
                  <a:lnTo>
                    <a:pt x="762" y="36576"/>
                  </a:lnTo>
                  <a:lnTo>
                    <a:pt x="381" y="35941"/>
                  </a:lnTo>
                  <a:lnTo>
                    <a:pt x="1905" y="35433"/>
                  </a:lnTo>
                  <a:lnTo>
                    <a:pt x="381" y="35433"/>
                  </a:lnTo>
                  <a:moveTo>
                    <a:pt x="3556" y="35433"/>
                  </a:moveTo>
                  <a:lnTo>
                    <a:pt x="3429" y="34798"/>
                  </a:lnTo>
                  <a:lnTo>
                    <a:pt x="3429" y="34798"/>
                  </a:lnTo>
                  <a:lnTo>
                    <a:pt x="3556" y="34925"/>
                  </a:lnTo>
                  <a:lnTo>
                    <a:pt x="2540" y="36195"/>
                  </a:lnTo>
                  <a:lnTo>
                    <a:pt x="2540" y="34925"/>
                  </a:lnTo>
                  <a:lnTo>
                    <a:pt x="4953" y="34925"/>
                  </a:lnTo>
                  <a:lnTo>
                    <a:pt x="4445" y="35052"/>
                  </a:lnTo>
                  <a:lnTo>
                    <a:pt x="4572" y="35052"/>
                  </a:lnTo>
                  <a:lnTo>
                    <a:pt x="4572" y="35052"/>
                  </a:lnTo>
                  <a:lnTo>
                    <a:pt x="3937" y="35306"/>
                  </a:lnTo>
                  <a:lnTo>
                    <a:pt x="3937" y="36322"/>
                  </a:lnTo>
                  <a:lnTo>
                    <a:pt x="4064" y="35560"/>
                  </a:lnTo>
                  <a:lnTo>
                    <a:pt x="4064" y="35433"/>
                  </a:lnTo>
                  <a:lnTo>
                    <a:pt x="4064" y="35433"/>
                  </a:lnTo>
                  <a:lnTo>
                    <a:pt x="4064" y="35433"/>
                  </a:lnTo>
                  <a:lnTo>
                    <a:pt x="4064" y="35306"/>
                  </a:lnTo>
                  <a:lnTo>
                    <a:pt x="4064" y="35306"/>
                  </a:lnTo>
                  <a:lnTo>
                    <a:pt x="3937" y="34671"/>
                  </a:lnTo>
                  <a:lnTo>
                    <a:pt x="5207" y="35560"/>
                  </a:lnTo>
                  <a:lnTo>
                    <a:pt x="3683" y="35179"/>
                  </a:lnTo>
                  <a:lnTo>
                    <a:pt x="5715" y="29210"/>
                  </a:lnTo>
                  <a:lnTo>
                    <a:pt x="8636" y="27940"/>
                  </a:lnTo>
                  <a:lnTo>
                    <a:pt x="7366" y="26924"/>
                  </a:lnTo>
                  <a:lnTo>
                    <a:pt x="11176" y="23241"/>
                  </a:lnTo>
                  <a:lnTo>
                    <a:pt x="13843" y="23241"/>
                  </a:lnTo>
                  <a:lnTo>
                    <a:pt x="14224" y="23241"/>
                  </a:lnTo>
                  <a:lnTo>
                    <a:pt x="14478" y="23241"/>
                  </a:lnTo>
                  <a:lnTo>
                    <a:pt x="16002" y="23876"/>
                  </a:lnTo>
                  <a:lnTo>
                    <a:pt x="16383" y="24638"/>
                  </a:lnTo>
                  <a:lnTo>
                    <a:pt x="16891" y="26162"/>
                  </a:lnTo>
                  <a:lnTo>
                    <a:pt x="16891" y="27051"/>
                  </a:lnTo>
                  <a:lnTo>
                    <a:pt x="16891" y="27051"/>
                  </a:lnTo>
                  <a:lnTo>
                    <a:pt x="16637" y="29591"/>
                  </a:lnTo>
                  <a:lnTo>
                    <a:pt x="16256" y="30861"/>
                  </a:lnTo>
                  <a:lnTo>
                    <a:pt x="14478" y="35814"/>
                  </a:lnTo>
                  <a:lnTo>
                    <a:pt x="12192" y="41910"/>
                  </a:lnTo>
                  <a:lnTo>
                    <a:pt x="8636" y="51308"/>
                  </a:lnTo>
                  <a:lnTo>
                    <a:pt x="8382" y="52197"/>
                  </a:lnTo>
                  <a:lnTo>
                    <a:pt x="8001" y="53721"/>
                  </a:lnTo>
                  <a:lnTo>
                    <a:pt x="6477" y="54610"/>
                  </a:lnTo>
                  <a:lnTo>
                    <a:pt x="8001" y="54610"/>
                  </a:lnTo>
                  <a:lnTo>
                    <a:pt x="8763" y="58293"/>
                  </a:lnTo>
                  <a:lnTo>
                    <a:pt x="9906" y="59182"/>
                  </a:lnTo>
                  <a:lnTo>
                    <a:pt x="12700" y="60706"/>
                  </a:lnTo>
                  <a:lnTo>
                    <a:pt x="14224" y="60706"/>
                  </a:lnTo>
                  <a:lnTo>
                    <a:pt x="17399" y="60198"/>
                  </a:lnTo>
                  <a:lnTo>
                    <a:pt x="19812" y="60325"/>
                  </a:lnTo>
                  <a:lnTo>
                    <a:pt x="18796" y="59055"/>
                  </a:lnTo>
                  <a:lnTo>
                    <a:pt x="21590" y="56515"/>
                  </a:lnTo>
                  <a:lnTo>
                    <a:pt x="22479" y="54991"/>
                  </a:lnTo>
                  <a:lnTo>
                    <a:pt x="24130" y="51816"/>
                  </a:lnTo>
                  <a:lnTo>
                    <a:pt x="26162" y="51054"/>
                  </a:lnTo>
                  <a:lnTo>
                    <a:pt x="24638" y="50419"/>
                  </a:lnTo>
                  <a:lnTo>
                    <a:pt x="25400" y="48387"/>
                  </a:lnTo>
                  <a:lnTo>
                    <a:pt x="25400" y="48260"/>
                  </a:lnTo>
                  <a:lnTo>
                    <a:pt x="25781" y="49022"/>
                  </a:lnTo>
                  <a:lnTo>
                    <a:pt x="25908" y="49022"/>
                  </a:lnTo>
                  <a:lnTo>
                    <a:pt x="25654" y="48895"/>
                  </a:lnTo>
                  <a:lnTo>
                    <a:pt x="25146" y="48895"/>
                  </a:lnTo>
                  <a:lnTo>
                    <a:pt x="24257" y="48895"/>
                  </a:lnTo>
                  <a:lnTo>
                    <a:pt x="24130" y="48895"/>
                  </a:lnTo>
                  <a:lnTo>
                    <a:pt x="24384" y="48895"/>
                  </a:lnTo>
                  <a:lnTo>
                    <a:pt x="24765" y="48514"/>
                  </a:lnTo>
                  <a:lnTo>
                    <a:pt x="25019" y="48260"/>
                  </a:lnTo>
                  <a:lnTo>
                    <a:pt x="25019" y="48260"/>
                  </a:lnTo>
                  <a:lnTo>
                    <a:pt x="24892" y="48514"/>
                  </a:lnTo>
                  <a:lnTo>
                    <a:pt x="24765" y="49022"/>
                  </a:lnTo>
                  <a:lnTo>
                    <a:pt x="24765" y="49022"/>
                  </a:lnTo>
                  <a:lnTo>
                    <a:pt x="23241" y="53086"/>
                  </a:lnTo>
                  <a:lnTo>
                    <a:pt x="20955" y="53848"/>
                  </a:lnTo>
                  <a:lnTo>
                    <a:pt x="22352" y="54610"/>
                  </a:lnTo>
                  <a:lnTo>
                    <a:pt x="20574" y="57404"/>
                  </a:lnTo>
                  <a:lnTo>
                    <a:pt x="19558" y="58293"/>
                  </a:lnTo>
                  <a:lnTo>
                    <a:pt x="17780" y="59563"/>
                  </a:lnTo>
                  <a:lnTo>
                    <a:pt x="16891" y="59817"/>
                  </a:lnTo>
                  <a:lnTo>
                    <a:pt x="15367" y="60198"/>
                  </a:lnTo>
                  <a:lnTo>
                    <a:pt x="14732" y="60198"/>
                  </a:lnTo>
                  <a:lnTo>
                    <a:pt x="14351" y="60198"/>
                  </a:lnTo>
                  <a:lnTo>
                    <a:pt x="14224" y="60198"/>
                  </a:lnTo>
                  <a:lnTo>
                    <a:pt x="12700" y="59563"/>
                  </a:lnTo>
                  <a:lnTo>
                    <a:pt x="12192" y="58801"/>
                  </a:lnTo>
                  <a:lnTo>
                    <a:pt x="11684" y="57150"/>
                  </a:lnTo>
                  <a:lnTo>
                    <a:pt x="11684" y="56261"/>
                  </a:lnTo>
                  <a:lnTo>
                    <a:pt x="11811" y="54356"/>
                  </a:lnTo>
                  <a:lnTo>
                    <a:pt x="12192" y="52959"/>
                  </a:lnTo>
                  <a:lnTo>
                    <a:pt x="12192" y="52832"/>
                  </a:lnTo>
                  <a:lnTo>
                    <a:pt x="14478" y="46482"/>
                  </a:lnTo>
                  <a:lnTo>
                    <a:pt x="17526" y="43053"/>
                  </a:lnTo>
                  <a:lnTo>
                    <a:pt x="16002" y="42418"/>
                  </a:lnTo>
                  <a:lnTo>
                    <a:pt x="18796" y="35306"/>
                  </a:lnTo>
                  <a:lnTo>
                    <a:pt x="19685" y="33020"/>
                  </a:lnTo>
                  <a:lnTo>
                    <a:pt x="20828" y="29210"/>
                  </a:lnTo>
                  <a:lnTo>
                    <a:pt x="22352" y="28448"/>
                  </a:lnTo>
                  <a:lnTo>
                    <a:pt x="20828" y="28448"/>
                  </a:lnTo>
                  <a:lnTo>
                    <a:pt x="20066" y="25019"/>
                  </a:lnTo>
                  <a:lnTo>
                    <a:pt x="19939" y="22733"/>
                  </a:lnTo>
                  <a:lnTo>
                    <a:pt x="18923" y="23876"/>
                  </a:lnTo>
                  <a:lnTo>
                    <a:pt x="16129" y="22225"/>
                  </a:lnTo>
                  <a:lnTo>
                    <a:pt x="14097" y="22225"/>
                  </a:lnTo>
                  <a:lnTo>
                    <a:pt x="11176" y="22733"/>
                  </a:lnTo>
                  <a:lnTo>
                    <a:pt x="8636" y="22733"/>
                  </a:lnTo>
                  <a:lnTo>
                    <a:pt x="9652" y="24003"/>
                  </a:lnTo>
                  <a:lnTo>
                    <a:pt x="6858" y="26670"/>
                  </a:lnTo>
                  <a:lnTo>
                    <a:pt x="6096" y="28194"/>
                  </a:lnTo>
                  <a:lnTo>
                    <a:pt x="4445" y="31369"/>
                  </a:lnTo>
                  <a:lnTo>
                    <a:pt x="3937" y="32639"/>
                  </a:lnTo>
                  <a:lnTo>
                    <a:pt x="3175" y="34671"/>
                  </a:lnTo>
                  <a:lnTo>
                    <a:pt x="3175" y="3479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485AA9D-BD1A-5CF4-4085-28FBDEA4D9B7}"/>
                </a:ext>
              </a:extLst>
            </p:cNvPr>
            <p:cNvSpPr/>
            <p:nvPr/>
          </p:nvSpPr>
          <p:spPr>
            <a:xfrm>
              <a:off x="213360" y="66802"/>
              <a:ext cx="15621" cy="55245"/>
            </a:xfrm>
            <a:custGeom>
              <a:avLst/>
              <a:gdLst/>
              <a:ahLst/>
              <a:cxnLst/>
              <a:rect l="l" t="t" r="r" b="b"/>
              <a:pathLst>
                <a:path w="15621" h="55245">
                  <a:moveTo>
                    <a:pt x="0" y="7620"/>
                  </a:moveTo>
                  <a:lnTo>
                    <a:pt x="762" y="3810"/>
                  </a:lnTo>
                  <a:lnTo>
                    <a:pt x="5588" y="0"/>
                  </a:lnTo>
                  <a:lnTo>
                    <a:pt x="11684" y="635"/>
                  </a:lnTo>
                  <a:lnTo>
                    <a:pt x="15621" y="5207"/>
                  </a:lnTo>
                  <a:lnTo>
                    <a:pt x="14986" y="11557"/>
                  </a:lnTo>
                  <a:lnTo>
                    <a:pt x="10160" y="15367"/>
                  </a:lnTo>
                  <a:lnTo>
                    <a:pt x="3810" y="14605"/>
                  </a:lnTo>
                  <a:lnTo>
                    <a:pt x="127" y="9779"/>
                  </a:lnTo>
                  <a:close/>
                  <a:moveTo>
                    <a:pt x="0" y="47498"/>
                  </a:moveTo>
                  <a:lnTo>
                    <a:pt x="762" y="43688"/>
                  </a:lnTo>
                  <a:lnTo>
                    <a:pt x="5588" y="39878"/>
                  </a:lnTo>
                  <a:lnTo>
                    <a:pt x="11684" y="40513"/>
                  </a:lnTo>
                  <a:lnTo>
                    <a:pt x="15621" y="45085"/>
                  </a:lnTo>
                  <a:lnTo>
                    <a:pt x="14986" y="51435"/>
                  </a:lnTo>
                  <a:lnTo>
                    <a:pt x="10160" y="55245"/>
                  </a:lnTo>
                  <a:lnTo>
                    <a:pt x="3810" y="54483"/>
                  </a:lnTo>
                  <a:lnTo>
                    <a:pt x="127" y="4965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445D6453-ED0F-A762-498C-22D98F0EB120}"/>
                </a:ext>
              </a:extLst>
            </p:cNvPr>
            <p:cNvSpPr/>
            <p:nvPr/>
          </p:nvSpPr>
          <p:spPr>
            <a:xfrm>
              <a:off x="211709" y="65151"/>
              <a:ext cx="18796" cy="58674"/>
            </a:xfrm>
            <a:custGeom>
              <a:avLst/>
              <a:gdLst/>
              <a:ahLst/>
              <a:cxnLst/>
              <a:rect l="l" t="t" r="r" b="b"/>
              <a:pathLst>
                <a:path w="18796" h="58674">
                  <a:moveTo>
                    <a:pt x="0" y="9271"/>
                  </a:moveTo>
                  <a:lnTo>
                    <a:pt x="889" y="4572"/>
                  </a:lnTo>
                  <a:lnTo>
                    <a:pt x="2667" y="2794"/>
                  </a:lnTo>
                  <a:lnTo>
                    <a:pt x="6731" y="0"/>
                  </a:lnTo>
                  <a:lnTo>
                    <a:pt x="9398" y="1524"/>
                  </a:lnTo>
                  <a:lnTo>
                    <a:pt x="9398" y="0"/>
                  </a:lnTo>
                  <a:lnTo>
                    <a:pt x="13970" y="889"/>
                  </a:lnTo>
                  <a:lnTo>
                    <a:pt x="15748" y="2540"/>
                  </a:lnTo>
                  <a:lnTo>
                    <a:pt x="18669" y="6477"/>
                  </a:lnTo>
                  <a:lnTo>
                    <a:pt x="18796" y="9271"/>
                  </a:lnTo>
                  <a:lnTo>
                    <a:pt x="17907" y="14097"/>
                  </a:lnTo>
                  <a:lnTo>
                    <a:pt x="16129" y="16002"/>
                  </a:lnTo>
                  <a:lnTo>
                    <a:pt x="12065" y="18796"/>
                  </a:lnTo>
                  <a:lnTo>
                    <a:pt x="9398" y="17272"/>
                  </a:lnTo>
                  <a:lnTo>
                    <a:pt x="9398" y="18669"/>
                  </a:lnTo>
                  <a:lnTo>
                    <a:pt x="4572" y="17780"/>
                  </a:lnTo>
                  <a:lnTo>
                    <a:pt x="2794" y="16002"/>
                  </a:lnTo>
                  <a:lnTo>
                    <a:pt x="127" y="11938"/>
                  </a:lnTo>
                  <a:lnTo>
                    <a:pt x="0" y="9271"/>
                  </a:lnTo>
                  <a:moveTo>
                    <a:pt x="3175" y="9271"/>
                  </a:moveTo>
                  <a:lnTo>
                    <a:pt x="1651" y="9271"/>
                  </a:lnTo>
                  <a:lnTo>
                    <a:pt x="3175" y="9271"/>
                  </a:lnTo>
                  <a:lnTo>
                    <a:pt x="3937" y="12573"/>
                  </a:lnTo>
                  <a:lnTo>
                    <a:pt x="3937" y="14859"/>
                  </a:lnTo>
                  <a:lnTo>
                    <a:pt x="5080" y="13716"/>
                  </a:lnTo>
                  <a:lnTo>
                    <a:pt x="7620" y="15494"/>
                  </a:lnTo>
                  <a:lnTo>
                    <a:pt x="9525" y="15494"/>
                  </a:lnTo>
                  <a:lnTo>
                    <a:pt x="12827" y="14859"/>
                  </a:lnTo>
                  <a:lnTo>
                    <a:pt x="15113" y="14732"/>
                  </a:lnTo>
                  <a:lnTo>
                    <a:pt x="13970" y="13589"/>
                  </a:lnTo>
                  <a:lnTo>
                    <a:pt x="15748" y="10922"/>
                  </a:lnTo>
                  <a:lnTo>
                    <a:pt x="17272" y="9144"/>
                  </a:lnTo>
                  <a:lnTo>
                    <a:pt x="15748" y="9144"/>
                  </a:lnTo>
                  <a:lnTo>
                    <a:pt x="14986" y="5842"/>
                  </a:lnTo>
                  <a:lnTo>
                    <a:pt x="14859" y="3556"/>
                  </a:lnTo>
                  <a:lnTo>
                    <a:pt x="13843" y="4699"/>
                  </a:lnTo>
                  <a:lnTo>
                    <a:pt x="11176" y="3048"/>
                  </a:lnTo>
                  <a:lnTo>
                    <a:pt x="9525" y="3048"/>
                  </a:lnTo>
                  <a:lnTo>
                    <a:pt x="6223" y="3683"/>
                  </a:lnTo>
                  <a:lnTo>
                    <a:pt x="3937" y="3810"/>
                  </a:lnTo>
                  <a:lnTo>
                    <a:pt x="5080" y="4953"/>
                  </a:lnTo>
                  <a:lnTo>
                    <a:pt x="3302" y="7620"/>
                  </a:lnTo>
                  <a:close/>
                  <a:moveTo>
                    <a:pt x="0" y="49149"/>
                  </a:moveTo>
                  <a:lnTo>
                    <a:pt x="889" y="44450"/>
                  </a:lnTo>
                  <a:lnTo>
                    <a:pt x="2667" y="42672"/>
                  </a:lnTo>
                  <a:lnTo>
                    <a:pt x="6731" y="39878"/>
                  </a:lnTo>
                  <a:lnTo>
                    <a:pt x="9398" y="41402"/>
                  </a:lnTo>
                  <a:lnTo>
                    <a:pt x="9398" y="39878"/>
                  </a:lnTo>
                  <a:lnTo>
                    <a:pt x="13970" y="40767"/>
                  </a:lnTo>
                  <a:lnTo>
                    <a:pt x="15748" y="42418"/>
                  </a:lnTo>
                  <a:lnTo>
                    <a:pt x="18669" y="46355"/>
                  </a:lnTo>
                  <a:lnTo>
                    <a:pt x="18796" y="49149"/>
                  </a:lnTo>
                  <a:lnTo>
                    <a:pt x="17907" y="53975"/>
                  </a:lnTo>
                  <a:lnTo>
                    <a:pt x="16129" y="55880"/>
                  </a:lnTo>
                  <a:lnTo>
                    <a:pt x="12065" y="58674"/>
                  </a:lnTo>
                  <a:lnTo>
                    <a:pt x="9398" y="57150"/>
                  </a:lnTo>
                  <a:lnTo>
                    <a:pt x="9398" y="58674"/>
                  </a:lnTo>
                  <a:lnTo>
                    <a:pt x="4572" y="57785"/>
                  </a:lnTo>
                  <a:lnTo>
                    <a:pt x="3937" y="54864"/>
                  </a:lnTo>
                  <a:lnTo>
                    <a:pt x="2794" y="56007"/>
                  </a:lnTo>
                  <a:lnTo>
                    <a:pt x="127" y="51943"/>
                  </a:lnTo>
                  <a:lnTo>
                    <a:pt x="0" y="49276"/>
                  </a:lnTo>
                  <a:moveTo>
                    <a:pt x="3175" y="49276"/>
                  </a:moveTo>
                  <a:lnTo>
                    <a:pt x="1651" y="49276"/>
                  </a:lnTo>
                  <a:lnTo>
                    <a:pt x="3175" y="49276"/>
                  </a:lnTo>
                  <a:lnTo>
                    <a:pt x="3937" y="52578"/>
                  </a:lnTo>
                  <a:lnTo>
                    <a:pt x="5080" y="53721"/>
                  </a:lnTo>
                  <a:lnTo>
                    <a:pt x="7620" y="55499"/>
                  </a:lnTo>
                  <a:lnTo>
                    <a:pt x="9525" y="55499"/>
                  </a:lnTo>
                  <a:lnTo>
                    <a:pt x="12827" y="54864"/>
                  </a:lnTo>
                  <a:lnTo>
                    <a:pt x="15113" y="54737"/>
                  </a:lnTo>
                  <a:lnTo>
                    <a:pt x="13970" y="53594"/>
                  </a:lnTo>
                  <a:lnTo>
                    <a:pt x="15748" y="50927"/>
                  </a:lnTo>
                  <a:lnTo>
                    <a:pt x="17272" y="49149"/>
                  </a:lnTo>
                  <a:lnTo>
                    <a:pt x="15748" y="49149"/>
                  </a:lnTo>
                  <a:lnTo>
                    <a:pt x="14986" y="45847"/>
                  </a:lnTo>
                  <a:lnTo>
                    <a:pt x="14859" y="43561"/>
                  </a:lnTo>
                  <a:lnTo>
                    <a:pt x="13843" y="44704"/>
                  </a:lnTo>
                  <a:lnTo>
                    <a:pt x="11176" y="43053"/>
                  </a:lnTo>
                  <a:lnTo>
                    <a:pt x="9525" y="43053"/>
                  </a:lnTo>
                  <a:lnTo>
                    <a:pt x="6223" y="43688"/>
                  </a:lnTo>
                  <a:lnTo>
                    <a:pt x="3937" y="43815"/>
                  </a:lnTo>
                  <a:lnTo>
                    <a:pt x="5080" y="44958"/>
                  </a:lnTo>
                  <a:lnTo>
                    <a:pt x="3302" y="4762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5" name="Freeform 26">
            <a:extLst>
              <a:ext uri="{FF2B5EF4-FFF2-40B4-BE49-F238E27FC236}">
                <a16:creationId xmlns:a16="http://schemas.microsoft.com/office/drawing/2014/main" id="{9519090D-D493-7D77-F744-F38C816479F5}"/>
              </a:ext>
            </a:extLst>
          </p:cNvPr>
          <p:cNvSpPr/>
          <p:nvPr/>
        </p:nvSpPr>
        <p:spPr>
          <a:xfrm>
            <a:off x="7855121" y="3042629"/>
            <a:ext cx="502635" cy="425014"/>
          </a:xfrm>
          <a:custGeom>
            <a:avLst/>
            <a:gdLst/>
            <a:ahLst/>
            <a:cxnLst/>
            <a:rect l="l" t="t" r="r" b="b"/>
            <a:pathLst>
              <a:path w="979889" h="828568">
                <a:moveTo>
                  <a:pt x="0" y="0"/>
                </a:moveTo>
                <a:lnTo>
                  <a:pt x="979889" y="0"/>
                </a:lnTo>
                <a:lnTo>
                  <a:pt x="979889" y="828568"/>
                </a:lnTo>
                <a:lnTo>
                  <a:pt x="0" y="828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Freeform 27">
            <a:extLst>
              <a:ext uri="{FF2B5EF4-FFF2-40B4-BE49-F238E27FC236}">
                <a16:creationId xmlns:a16="http://schemas.microsoft.com/office/drawing/2014/main" id="{CF3D7ED1-D914-555B-2C29-CB1D1090EA2D}"/>
              </a:ext>
            </a:extLst>
          </p:cNvPr>
          <p:cNvSpPr/>
          <p:nvPr/>
        </p:nvSpPr>
        <p:spPr>
          <a:xfrm>
            <a:off x="7674145" y="3663675"/>
            <a:ext cx="693876" cy="444928"/>
          </a:xfrm>
          <a:custGeom>
            <a:avLst/>
            <a:gdLst/>
            <a:ahLst/>
            <a:cxnLst/>
            <a:rect l="l" t="t" r="r" b="b"/>
            <a:pathLst>
              <a:path w="1352716" h="867390">
                <a:moveTo>
                  <a:pt x="0" y="0"/>
                </a:moveTo>
                <a:lnTo>
                  <a:pt x="1352716" y="0"/>
                </a:lnTo>
                <a:lnTo>
                  <a:pt x="1352716" y="867391"/>
                </a:lnTo>
                <a:lnTo>
                  <a:pt x="0" y="867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28">
            <a:extLst>
              <a:ext uri="{FF2B5EF4-FFF2-40B4-BE49-F238E27FC236}">
                <a16:creationId xmlns:a16="http://schemas.microsoft.com/office/drawing/2014/main" id="{84AF7F8B-1FF1-8596-0958-2BA64D2FC46B}"/>
              </a:ext>
            </a:extLst>
          </p:cNvPr>
          <p:cNvSpPr txBox="1"/>
          <p:nvPr/>
        </p:nvSpPr>
        <p:spPr>
          <a:xfrm>
            <a:off x="8393541" y="1997743"/>
            <a:ext cx="343419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paraméter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halmaz</a:t>
            </a:r>
            <a:endParaRPr lang="hu-HU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US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szimulált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mérési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pont</a:t>
            </a:r>
            <a:endParaRPr lang="hu-HU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US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valódi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mérés</a:t>
            </a:r>
            <a:endParaRPr lang="hu-HU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US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paraméter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eltérés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előző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ablakhoz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képest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[%]</a:t>
            </a:r>
            <a:endParaRPr lang="hu-HU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US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szabályok</a:t>
            </a:r>
            <a:r>
              <a:rPr lang="en-US" spc="-28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pc="-28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súlyozása</a:t>
            </a:r>
            <a:endParaRPr lang="en-US" spc="-28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5B33063-9DED-2031-D281-11C29291271C}"/>
              </a:ext>
            </a:extLst>
          </p:cNvPr>
          <p:cNvGrpSpPr>
            <a:grpSpLocks noChangeAspect="1"/>
          </p:cNvGrpSpPr>
          <p:nvPr/>
        </p:nvGrpSpPr>
        <p:grpSpPr>
          <a:xfrm>
            <a:off x="489585" y="1569883"/>
            <a:ext cx="6505122" cy="2094111"/>
            <a:chOff x="5183665" y="1620639"/>
            <a:chExt cx="5087363" cy="1637710"/>
          </a:xfrm>
        </p:grpSpPr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9E1826D5-D719-14B5-45B1-5351E5BEFCC1}"/>
                </a:ext>
              </a:extLst>
            </p:cNvPr>
            <p:cNvSpPr/>
            <p:nvPr/>
          </p:nvSpPr>
          <p:spPr>
            <a:xfrm rot="16200000">
              <a:off x="7620383" y="1832003"/>
              <a:ext cx="213927" cy="1489367"/>
            </a:xfrm>
            <a:custGeom>
              <a:avLst/>
              <a:gdLst/>
              <a:ahLst/>
              <a:cxnLst/>
              <a:rect l="l" t="t" r="r" b="b"/>
              <a:pathLst>
                <a:path w="417052" h="2903529">
                  <a:moveTo>
                    <a:pt x="0" y="0"/>
                  </a:moveTo>
                  <a:lnTo>
                    <a:pt x="417052" y="0"/>
                  </a:lnTo>
                  <a:lnTo>
                    <a:pt x="417052" y="2903529"/>
                  </a:lnTo>
                  <a:lnTo>
                    <a:pt x="0" y="2903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56C1581F-F2FC-8394-0588-BAFE1CC470D9}"/>
                </a:ext>
              </a:extLst>
            </p:cNvPr>
            <p:cNvSpPr/>
            <p:nvPr/>
          </p:nvSpPr>
          <p:spPr>
            <a:xfrm rot="16200000">
              <a:off x="9469888" y="1927956"/>
              <a:ext cx="181739" cy="1265273"/>
            </a:xfrm>
            <a:custGeom>
              <a:avLst/>
              <a:gdLst/>
              <a:ahLst/>
              <a:cxnLst/>
              <a:rect l="l" t="t" r="r" b="b"/>
              <a:pathLst>
                <a:path w="354302" h="2466656">
                  <a:moveTo>
                    <a:pt x="0" y="0"/>
                  </a:moveTo>
                  <a:lnTo>
                    <a:pt x="354302" y="0"/>
                  </a:lnTo>
                  <a:lnTo>
                    <a:pt x="354302" y="2466656"/>
                  </a:lnTo>
                  <a:lnTo>
                    <a:pt x="0" y="2466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TextBox 5">
              <a:extLst>
                <a:ext uri="{FF2B5EF4-FFF2-40B4-BE49-F238E27FC236}">
                  <a16:creationId xmlns:a16="http://schemas.microsoft.com/office/drawing/2014/main" id="{39AF9BEB-7394-D457-7BCE-00009B9C5E70}"/>
                </a:ext>
              </a:extLst>
            </p:cNvPr>
            <p:cNvSpPr txBox="1"/>
            <p:nvPr/>
          </p:nvSpPr>
          <p:spPr>
            <a:xfrm>
              <a:off x="7314087" y="2704351"/>
              <a:ext cx="826518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Mérési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hiba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TextBox 6">
              <a:extLst>
                <a:ext uri="{FF2B5EF4-FFF2-40B4-BE49-F238E27FC236}">
                  <a16:creationId xmlns:a16="http://schemas.microsoft.com/office/drawing/2014/main" id="{82B07944-C591-2AA7-DDBF-77F8ABFC1F52}"/>
                </a:ext>
              </a:extLst>
            </p:cNvPr>
            <p:cNvSpPr txBox="1"/>
            <p:nvPr/>
          </p:nvSpPr>
          <p:spPr>
            <a:xfrm>
              <a:off x="8928122" y="2704351"/>
              <a:ext cx="126527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Paraméter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változás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68" name="Group 31">
              <a:extLst>
                <a:ext uri="{FF2B5EF4-FFF2-40B4-BE49-F238E27FC236}">
                  <a16:creationId xmlns:a16="http://schemas.microsoft.com/office/drawing/2014/main" id="{B65EC54F-FCEE-853A-4462-3EF5E0BDDAC4}"/>
                </a:ext>
              </a:extLst>
            </p:cNvPr>
            <p:cNvGrpSpPr/>
            <p:nvPr/>
          </p:nvGrpSpPr>
          <p:grpSpPr>
            <a:xfrm>
              <a:off x="5183665" y="1620639"/>
              <a:ext cx="5087363" cy="875399"/>
              <a:chOff x="0" y="0"/>
              <a:chExt cx="13223791" cy="2275461"/>
            </a:xfrm>
          </p:grpSpPr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AEE7DCB9-6AE5-8413-FA66-532AD456B2FD}"/>
                  </a:ext>
                </a:extLst>
              </p:cNvPr>
              <p:cNvSpPr/>
              <p:nvPr/>
            </p:nvSpPr>
            <p:spPr>
              <a:xfrm>
                <a:off x="0" y="694826"/>
                <a:ext cx="2648633" cy="1242337"/>
              </a:xfrm>
              <a:custGeom>
                <a:avLst/>
                <a:gdLst/>
                <a:ahLst/>
                <a:cxnLst/>
                <a:rect l="l" t="t" r="r" b="b"/>
                <a:pathLst>
                  <a:path w="2648633" h="1242337">
                    <a:moveTo>
                      <a:pt x="0" y="0"/>
                    </a:moveTo>
                    <a:lnTo>
                      <a:pt x="2648633" y="0"/>
                    </a:lnTo>
                    <a:lnTo>
                      <a:pt x="2648633" y="1242337"/>
                    </a:lnTo>
                    <a:lnTo>
                      <a:pt x="0" y="12423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70" name="Group 33">
                <a:extLst>
                  <a:ext uri="{FF2B5EF4-FFF2-40B4-BE49-F238E27FC236}">
                    <a16:creationId xmlns:a16="http://schemas.microsoft.com/office/drawing/2014/main" id="{783FBE4C-4A9D-1FDA-E63C-D64168CBAF1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0794" y="913543"/>
                <a:ext cx="856058" cy="519777"/>
                <a:chOff x="0" y="0"/>
                <a:chExt cx="493332" cy="299542"/>
              </a:xfrm>
            </p:grpSpPr>
            <p:sp>
              <p:nvSpPr>
                <p:cNvPr id="74" name="Freeform 34">
                  <a:extLst>
                    <a:ext uri="{FF2B5EF4-FFF2-40B4-BE49-F238E27FC236}">
                      <a16:creationId xmlns:a16="http://schemas.microsoft.com/office/drawing/2014/main" id="{A0ACBB98-2684-C733-7E7C-95FD306331C3}"/>
                    </a:ext>
                  </a:extLst>
                </p:cNvPr>
                <p:cNvSpPr/>
                <p:nvPr/>
              </p:nvSpPr>
              <p:spPr>
                <a:xfrm>
                  <a:off x="65151" y="65151"/>
                  <a:ext cx="47752" cy="16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52" h="169291">
                      <a:moveTo>
                        <a:pt x="0" y="23622"/>
                      </a:moveTo>
                      <a:lnTo>
                        <a:pt x="2286" y="11811"/>
                      </a:lnTo>
                      <a:cubicBezTo>
                        <a:pt x="11176" y="2413"/>
                        <a:pt x="16891" y="0"/>
                        <a:pt x="23749" y="0"/>
                      </a:cubicBezTo>
                      <a:lnTo>
                        <a:pt x="35560" y="2159"/>
                      </a:lnTo>
                      <a:cubicBezTo>
                        <a:pt x="44958" y="10541"/>
                        <a:pt x="47498" y="16256"/>
                        <a:pt x="47752" y="23241"/>
                      </a:cubicBezTo>
                      <a:lnTo>
                        <a:pt x="45466" y="35433"/>
                      </a:lnTo>
                      <a:cubicBezTo>
                        <a:pt x="36576" y="44831"/>
                        <a:pt x="30861" y="47244"/>
                        <a:pt x="24003" y="47244"/>
                      </a:cubicBezTo>
                      <a:lnTo>
                        <a:pt x="11557" y="44958"/>
                      </a:lnTo>
                      <a:cubicBezTo>
                        <a:pt x="2667" y="36068"/>
                        <a:pt x="254" y="30353"/>
                        <a:pt x="0" y="23495"/>
                      </a:cubicBezTo>
                      <a:close/>
                      <a:moveTo>
                        <a:pt x="0" y="145669"/>
                      </a:moveTo>
                      <a:lnTo>
                        <a:pt x="2286" y="133858"/>
                      </a:lnTo>
                      <a:cubicBezTo>
                        <a:pt x="11176" y="124460"/>
                        <a:pt x="16891" y="122047"/>
                        <a:pt x="23749" y="122047"/>
                      </a:cubicBezTo>
                      <a:lnTo>
                        <a:pt x="35560" y="124206"/>
                      </a:lnTo>
                      <a:cubicBezTo>
                        <a:pt x="44958" y="132588"/>
                        <a:pt x="47498" y="138303"/>
                        <a:pt x="47752" y="145288"/>
                      </a:cubicBezTo>
                      <a:lnTo>
                        <a:pt x="45466" y="157480"/>
                      </a:lnTo>
                      <a:cubicBezTo>
                        <a:pt x="36576" y="166878"/>
                        <a:pt x="30861" y="169291"/>
                        <a:pt x="24003" y="169291"/>
                      </a:cubicBezTo>
                      <a:lnTo>
                        <a:pt x="11557" y="167005"/>
                      </a:lnTo>
                      <a:cubicBezTo>
                        <a:pt x="2667" y="158115"/>
                        <a:pt x="254" y="152400"/>
                        <a:pt x="0" y="145542"/>
                      </a:cubicBezTo>
                      <a:close/>
                    </a:path>
                  </a:pathLst>
                </a:custGeom>
                <a:solidFill>
                  <a:srgbClr val="D29500"/>
                </a:solidFill>
              </p:spPr>
              <p:txBody>
                <a:bodyPr/>
                <a:lstStyle/>
                <a:p>
                  <a:endParaRPr lang="en-US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5" name="Freeform 35">
                  <a:extLst>
                    <a:ext uri="{FF2B5EF4-FFF2-40B4-BE49-F238E27FC236}">
                      <a16:creationId xmlns:a16="http://schemas.microsoft.com/office/drawing/2014/main" id="{6D00C833-8FFC-BAEC-6D18-04FEC52AA719}"/>
                    </a:ext>
                  </a:extLst>
                </p:cNvPr>
                <p:cNvSpPr/>
                <p:nvPr/>
              </p:nvSpPr>
              <p:spPr>
                <a:xfrm>
                  <a:off x="63500" y="63500"/>
                  <a:ext cx="50673" cy="17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73" h="172593">
                      <a:moveTo>
                        <a:pt x="0" y="25273"/>
                      </a:moveTo>
                      <a:lnTo>
                        <a:pt x="2413" y="12700"/>
                      </a:lnTo>
                      <a:lnTo>
                        <a:pt x="7112" y="7747"/>
                      </a:lnTo>
                      <a:cubicBezTo>
                        <a:pt x="11938" y="2667"/>
                        <a:pt x="17907" y="127"/>
                        <a:pt x="25146" y="127"/>
                      </a:cubicBezTo>
                      <a:lnTo>
                        <a:pt x="25146" y="1651"/>
                      </a:lnTo>
                      <a:lnTo>
                        <a:pt x="25146" y="0"/>
                      </a:lnTo>
                      <a:lnTo>
                        <a:pt x="37719" y="2286"/>
                      </a:lnTo>
                      <a:lnTo>
                        <a:pt x="41656" y="7874"/>
                      </a:lnTo>
                      <a:lnTo>
                        <a:pt x="42672" y="6731"/>
                      </a:lnTo>
                      <a:lnTo>
                        <a:pt x="50419" y="17272"/>
                      </a:lnTo>
                      <a:lnTo>
                        <a:pt x="50673" y="24765"/>
                      </a:lnTo>
                      <a:cubicBezTo>
                        <a:pt x="50673" y="31750"/>
                        <a:pt x="48260" y="37719"/>
                        <a:pt x="43561" y="42799"/>
                      </a:cubicBezTo>
                      <a:lnTo>
                        <a:pt x="42418" y="41656"/>
                      </a:lnTo>
                      <a:lnTo>
                        <a:pt x="43561" y="42799"/>
                      </a:lnTo>
                      <a:lnTo>
                        <a:pt x="32766" y="50419"/>
                      </a:lnTo>
                      <a:lnTo>
                        <a:pt x="25527" y="48895"/>
                      </a:lnTo>
                      <a:lnTo>
                        <a:pt x="25527" y="50419"/>
                      </a:lnTo>
                      <a:lnTo>
                        <a:pt x="12319" y="48006"/>
                      </a:lnTo>
                      <a:lnTo>
                        <a:pt x="7493" y="43180"/>
                      </a:lnTo>
                      <a:cubicBezTo>
                        <a:pt x="2667" y="38354"/>
                        <a:pt x="254" y="32385"/>
                        <a:pt x="0" y="25146"/>
                      </a:cubicBezTo>
                      <a:lnTo>
                        <a:pt x="0" y="25146"/>
                      </a:lnTo>
                      <a:lnTo>
                        <a:pt x="0" y="25146"/>
                      </a:lnTo>
                      <a:moveTo>
                        <a:pt x="3175" y="25146"/>
                      </a:moveTo>
                      <a:lnTo>
                        <a:pt x="1651" y="25146"/>
                      </a:lnTo>
                      <a:lnTo>
                        <a:pt x="3175" y="25146"/>
                      </a:lnTo>
                      <a:lnTo>
                        <a:pt x="5588" y="36830"/>
                      </a:lnTo>
                      <a:lnTo>
                        <a:pt x="8636" y="42164"/>
                      </a:lnTo>
                      <a:lnTo>
                        <a:pt x="9779" y="41021"/>
                      </a:lnTo>
                      <a:lnTo>
                        <a:pt x="19177" y="47244"/>
                      </a:lnTo>
                      <a:lnTo>
                        <a:pt x="25654" y="47244"/>
                      </a:lnTo>
                      <a:lnTo>
                        <a:pt x="37338" y="45085"/>
                      </a:lnTo>
                      <a:lnTo>
                        <a:pt x="41529" y="40640"/>
                      </a:lnTo>
                      <a:lnTo>
                        <a:pt x="47752" y="30988"/>
                      </a:lnTo>
                      <a:lnTo>
                        <a:pt x="49276" y="24765"/>
                      </a:lnTo>
                      <a:lnTo>
                        <a:pt x="47752" y="24765"/>
                      </a:lnTo>
                      <a:lnTo>
                        <a:pt x="45212" y="12827"/>
                      </a:lnTo>
                      <a:lnTo>
                        <a:pt x="40894" y="8890"/>
                      </a:lnTo>
                      <a:lnTo>
                        <a:pt x="31369" y="3048"/>
                      </a:lnTo>
                      <a:lnTo>
                        <a:pt x="25273" y="3048"/>
                      </a:lnTo>
                      <a:lnTo>
                        <a:pt x="13589" y="5207"/>
                      </a:lnTo>
                      <a:lnTo>
                        <a:pt x="8255" y="8509"/>
                      </a:lnTo>
                      <a:lnTo>
                        <a:pt x="9398" y="9652"/>
                      </a:lnTo>
                      <a:lnTo>
                        <a:pt x="3175" y="19177"/>
                      </a:lnTo>
                      <a:close/>
                      <a:moveTo>
                        <a:pt x="0" y="147320"/>
                      </a:moveTo>
                      <a:lnTo>
                        <a:pt x="2413" y="134747"/>
                      </a:lnTo>
                      <a:lnTo>
                        <a:pt x="7112" y="129794"/>
                      </a:lnTo>
                      <a:cubicBezTo>
                        <a:pt x="11938" y="124714"/>
                        <a:pt x="17907" y="122174"/>
                        <a:pt x="25146" y="122174"/>
                      </a:cubicBezTo>
                      <a:lnTo>
                        <a:pt x="25146" y="123698"/>
                      </a:lnTo>
                      <a:lnTo>
                        <a:pt x="25146" y="122174"/>
                      </a:lnTo>
                      <a:lnTo>
                        <a:pt x="37719" y="124460"/>
                      </a:lnTo>
                      <a:lnTo>
                        <a:pt x="41656" y="130048"/>
                      </a:lnTo>
                      <a:lnTo>
                        <a:pt x="42672" y="128905"/>
                      </a:lnTo>
                      <a:lnTo>
                        <a:pt x="50419" y="139446"/>
                      </a:lnTo>
                      <a:lnTo>
                        <a:pt x="50673" y="146939"/>
                      </a:lnTo>
                      <a:cubicBezTo>
                        <a:pt x="50673" y="153924"/>
                        <a:pt x="48260" y="159893"/>
                        <a:pt x="43561" y="164973"/>
                      </a:cubicBezTo>
                      <a:lnTo>
                        <a:pt x="43561" y="164973"/>
                      </a:lnTo>
                      <a:lnTo>
                        <a:pt x="32766" y="172593"/>
                      </a:lnTo>
                      <a:lnTo>
                        <a:pt x="25527" y="171069"/>
                      </a:lnTo>
                      <a:lnTo>
                        <a:pt x="25527" y="172593"/>
                      </a:lnTo>
                      <a:lnTo>
                        <a:pt x="12319" y="170180"/>
                      </a:lnTo>
                      <a:lnTo>
                        <a:pt x="8636" y="164211"/>
                      </a:lnTo>
                      <a:lnTo>
                        <a:pt x="7493" y="165354"/>
                      </a:lnTo>
                      <a:lnTo>
                        <a:pt x="254" y="154559"/>
                      </a:lnTo>
                      <a:lnTo>
                        <a:pt x="0" y="147320"/>
                      </a:lnTo>
                      <a:moveTo>
                        <a:pt x="3175" y="147320"/>
                      </a:moveTo>
                      <a:lnTo>
                        <a:pt x="1651" y="147320"/>
                      </a:lnTo>
                      <a:lnTo>
                        <a:pt x="3175" y="147320"/>
                      </a:lnTo>
                      <a:lnTo>
                        <a:pt x="5588" y="159004"/>
                      </a:lnTo>
                      <a:lnTo>
                        <a:pt x="9779" y="163195"/>
                      </a:lnTo>
                      <a:lnTo>
                        <a:pt x="19177" y="169418"/>
                      </a:lnTo>
                      <a:lnTo>
                        <a:pt x="25654" y="169418"/>
                      </a:lnTo>
                      <a:lnTo>
                        <a:pt x="37338" y="167259"/>
                      </a:lnTo>
                      <a:lnTo>
                        <a:pt x="42672" y="163957"/>
                      </a:lnTo>
                      <a:lnTo>
                        <a:pt x="41529" y="162814"/>
                      </a:lnTo>
                      <a:lnTo>
                        <a:pt x="47752" y="153162"/>
                      </a:lnTo>
                      <a:lnTo>
                        <a:pt x="49276" y="146939"/>
                      </a:lnTo>
                      <a:lnTo>
                        <a:pt x="47752" y="146939"/>
                      </a:lnTo>
                      <a:lnTo>
                        <a:pt x="45212" y="135001"/>
                      </a:lnTo>
                      <a:lnTo>
                        <a:pt x="40894" y="131064"/>
                      </a:lnTo>
                      <a:lnTo>
                        <a:pt x="31369" y="125222"/>
                      </a:lnTo>
                      <a:lnTo>
                        <a:pt x="25273" y="125222"/>
                      </a:lnTo>
                      <a:lnTo>
                        <a:pt x="13589" y="127381"/>
                      </a:lnTo>
                      <a:lnTo>
                        <a:pt x="8255" y="130683"/>
                      </a:lnTo>
                      <a:lnTo>
                        <a:pt x="9398" y="131826"/>
                      </a:lnTo>
                      <a:lnTo>
                        <a:pt x="3175" y="141351"/>
                      </a:lnTo>
                      <a:close/>
                    </a:path>
                  </a:pathLst>
                </a:custGeom>
                <a:solidFill>
                  <a:srgbClr val="000000">
                    <a:alpha val="9020"/>
                  </a:srgbClr>
                </a:solidFill>
              </p:spPr>
              <p:txBody>
                <a:bodyPr/>
                <a:lstStyle/>
                <a:p>
                  <a:endParaRPr lang="en-US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6" name="Freeform 36">
                  <a:extLst>
                    <a:ext uri="{FF2B5EF4-FFF2-40B4-BE49-F238E27FC236}">
                      <a16:creationId xmlns:a16="http://schemas.microsoft.com/office/drawing/2014/main" id="{F5F43BB3-AE26-87E0-835B-303C69FEBC2F}"/>
                    </a:ext>
                  </a:extLst>
                </p:cNvPr>
                <p:cNvSpPr/>
                <p:nvPr/>
              </p:nvSpPr>
              <p:spPr>
                <a:xfrm>
                  <a:off x="165862" y="89916"/>
                  <a:ext cx="262382" cy="92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82" h="92202">
                      <a:moveTo>
                        <a:pt x="0" y="7874"/>
                      </a:moveTo>
                      <a:lnTo>
                        <a:pt x="1778" y="1778"/>
                      </a:lnTo>
                      <a:lnTo>
                        <a:pt x="256413" y="0"/>
                      </a:lnTo>
                      <a:cubicBezTo>
                        <a:pt x="260350" y="2159"/>
                        <a:pt x="262382" y="4699"/>
                        <a:pt x="262382" y="7874"/>
                      </a:cubicBezTo>
                      <a:lnTo>
                        <a:pt x="260604" y="13208"/>
                      </a:lnTo>
                      <a:lnTo>
                        <a:pt x="131699" y="15748"/>
                      </a:lnTo>
                      <a:lnTo>
                        <a:pt x="6350" y="15748"/>
                      </a:lnTo>
                      <a:cubicBezTo>
                        <a:pt x="2159" y="14478"/>
                        <a:pt x="0" y="11811"/>
                        <a:pt x="0" y="7874"/>
                      </a:cubicBezTo>
                      <a:close/>
                      <a:moveTo>
                        <a:pt x="0" y="84328"/>
                      </a:moveTo>
                      <a:lnTo>
                        <a:pt x="2159" y="77724"/>
                      </a:lnTo>
                      <a:lnTo>
                        <a:pt x="256921" y="76454"/>
                      </a:lnTo>
                      <a:cubicBezTo>
                        <a:pt x="260604" y="79121"/>
                        <a:pt x="262382" y="81661"/>
                        <a:pt x="262382" y="84328"/>
                      </a:cubicBezTo>
                      <a:lnTo>
                        <a:pt x="260350" y="90424"/>
                      </a:lnTo>
                      <a:lnTo>
                        <a:pt x="5461" y="92202"/>
                      </a:lnTo>
                      <a:cubicBezTo>
                        <a:pt x="1778" y="90424"/>
                        <a:pt x="0" y="87757"/>
                        <a:pt x="0" y="84328"/>
                      </a:cubicBezTo>
                      <a:close/>
                    </a:path>
                  </a:pathLst>
                </a:custGeom>
                <a:solidFill>
                  <a:srgbClr val="D29500"/>
                </a:solidFill>
              </p:spPr>
              <p:txBody>
                <a:bodyPr/>
                <a:lstStyle/>
                <a:p>
                  <a:endParaRPr lang="en-US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7" name="Freeform 37">
                  <a:extLst>
                    <a:ext uri="{FF2B5EF4-FFF2-40B4-BE49-F238E27FC236}">
                      <a16:creationId xmlns:a16="http://schemas.microsoft.com/office/drawing/2014/main" id="{67AF5894-4526-D187-4E07-78234550F2E1}"/>
                    </a:ext>
                  </a:extLst>
                </p:cNvPr>
                <p:cNvSpPr/>
                <p:nvPr/>
              </p:nvSpPr>
              <p:spPr>
                <a:xfrm>
                  <a:off x="164211" y="88392"/>
                  <a:ext cx="265557" cy="9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57" h="95250">
                      <a:moveTo>
                        <a:pt x="127" y="9398"/>
                      </a:moveTo>
                      <a:lnTo>
                        <a:pt x="2413" y="2159"/>
                      </a:lnTo>
                      <a:lnTo>
                        <a:pt x="6858" y="0"/>
                      </a:lnTo>
                      <a:lnTo>
                        <a:pt x="258826" y="127"/>
                      </a:lnTo>
                      <a:cubicBezTo>
                        <a:pt x="263017" y="2413"/>
                        <a:pt x="265557" y="5461"/>
                        <a:pt x="265557" y="9398"/>
                      </a:cubicBezTo>
                      <a:lnTo>
                        <a:pt x="264033" y="9398"/>
                      </a:lnTo>
                      <a:lnTo>
                        <a:pt x="265557" y="9398"/>
                      </a:lnTo>
                      <a:lnTo>
                        <a:pt x="263144" y="16002"/>
                      </a:lnTo>
                      <a:lnTo>
                        <a:pt x="258826" y="18415"/>
                      </a:lnTo>
                      <a:lnTo>
                        <a:pt x="7620" y="18796"/>
                      </a:lnTo>
                      <a:lnTo>
                        <a:pt x="7366" y="18669"/>
                      </a:lnTo>
                      <a:lnTo>
                        <a:pt x="0" y="13970"/>
                      </a:lnTo>
                      <a:lnTo>
                        <a:pt x="1524" y="9271"/>
                      </a:lnTo>
                      <a:lnTo>
                        <a:pt x="0" y="9271"/>
                      </a:lnTo>
                      <a:moveTo>
                        <a:pt x="3175" y="9271"/>
                      </a:moveTo>
                      <a:lnTo>
                        <a:pt x="4699" y="14478"/>
                      </a:lnTo>
                      <a:lnTo>
                        <a:pt x="7874" y="17145"/>
                      </a:lnTo>
                      <a:lnTo>
                        <a:pt x="7874" y="15621"/>
                      </a:lnTo>
                      <a:lnTo>
                        <a:pt x="133096" y="15621"/>
                      </a:lnTo>
                      <a:lnTo>
                        <a:pt x="133096" y="17145"/>
                      </a:lnTo>
                      <a:lnTo>
                        <a:pt x="133096" y="15621"/>
                      </a:lnTo>
                      <a:lnTo>
                        <a:pt x="258318" y="15240"/>
                      </a:lnTo>
                      <a:lnTo>
                        <a:pt x="258318" y="16764"/>
                      </a:lnTo>
                      <a:lnTo>
                        <a:pt x="257556" y="15367"/>
                      </a:lnTo>
                      <a:lnTo>
                        <a:pt x="262255" y="11303"/>
                      </a:lnTo>
                      <a:lnTo>
                        <a:pt x="262255" y="9398"/>
                      </a:lnTo>
                      <a:lnTo>
                        <a:pt x="260858" y="4826"/>
                      </a:lnTo>
                      <a:lnTo>
                        <a:pt x="257937" y="1524"/>
                      </a:lnTo>
                      <a:lnTo>
                        <a:pt x="257937" y="3048"/>
                      </a:lnTo>
                      <a:lnTo>
                        <a:pt x="7239" y="3048"/>
                      </a:lnTo>
                      <a:lnTo>
                        <a:pt x="7239" y="1524"/>
                      </a:lnTo>
                      <a:lnTo>
                        <a:pt x="8001" y="2921"/>
                      </a:lnTo>
                      <a:lnTo>
                        <a:pt x="3302" y="6731"/>
                      </a:lnTo>
                      <a:close/>
                      <a:moveTo>
                        <a:pt x="0" y="85725"/>
                      </a:moveTo>
                      <a:lnTo>
                        <a:pt x="2667" y="77851"/>
                      </a:lnTo>
                      <a:lnTo>
                        <a:pt x="7620" y="76327"/>
                      </a:lnTo>
                      <a:lnTo>
                        <a:pt x="259334" y="76581"/>
                      </a:lnTo>
                      <a:cubicBezTo>
                        <a:pt x="263144" y="79248"/>
                        <a:pt x="265557" y="82296"/>
                        <a:pt x="265557" y="85725"/>
                      </a:cubicBezTo>
                      <a:lnTo>
                        <a:pt x="264033" y="85725"/>
                      </a:lnTo>
                      <a:lnTo>
                        <a:pt x="265557" y="85725"/>
                      </a:lnTo>
                      <a:lnTo>
                        <a:pt x="263017" y="93091"/>
                      </a:lnTo>
                      <a:lnTo>
                        <a:pt x="258445" y="95250"/>
                      </a:lnTo>
                      <a:lnTo>
                        <a:pt x="6477" y="95123"/>
                      </a:lnTo>
                      <a:cubicBezTo>
                        <a:pt x="2413" y="93091"/>
                        <a:pt x="127" y="89916"/>
                        <a:pt x="127" y="85852"/>
                      </a:cubicBezTo>
                      <a:lnTo>
                        <a:pt x="1651" y="85852"/>
                      </a:lnTo>
                      <a:lnTo>
                        <a:pt x="127" y="85852"/>
                      </a:lnTo>
                      <a:moveTo>
                        <a:pt x="3302" y="85852"/>
                      </a:moveTo>
                      <a:lnTo>
                        <a:pt x="4699" y="90678"/>
                      </a:lnTo>
                      <a:lnTo>
                        <a:pt x="7239" y="93726"/>
                      </a:lnTo>
                      <a:lnTo>
                        <a:pt x="7239" y="92202"/>
                      </a:lnTo>
                      <a:lnTo>
                        <a:pt x="258191" y="92202"/>
                      </a:lnTo>
                      <a:lnTo>
                        <a:pt x="258191" y="93726"/>
                      </a:lnTo>
                      <a:lnTo>
                        <a:pt x="257556" y="92329"/>
                      </a:lnTo>
                      <a:lnTo>
                        <a:pt x="262509" y="88519"/>
                      </a:lnTo>
                      <a:lnTo>
                        <a:pt x="262509" y="85852"/>
                      </a:lnTo>
                      <a:lnTo>
                        <a:pt x="261239" y="81788"/>
                      </a:lnTo>
                      <a:lnTo>
                        <a:pt x="258572" y="77978"/>
                      </a:lnTo>
                      <a:lnTo>
                        <a:pt x="258572" y="79502"/>
                      </a:lnTo>
                      <a:lnTo>
                        <a:pt x="8001" y="79502"/>
                      </a:lnTo>
                      <a:lnTo>
                        <a:pt x="8001" y="77978"/>
                      </a:lnTo>
                      <a:lnTo>
                        <a:pt x="8509" y="79502"/>
                      </a:lnTo>
                      <a:lnTo>
                        <a:pt x="3302" y="82677"/>
                      </a:lnTo>
                      <a:close/>
                    </a:path>
                  </a:pathLst>
                </a:custGeom>
                <a:solidFill>
                  <a:srgbClr val="000000">
                    <a:alpha val="9020"/>
                  </a:srgbClr>
                </a:solidFill>
              </p:spPr>
              <p:txBody>
                <a:bodyPr/>
                <a:lstStyle/>
                <a:p>
                  <a:endPara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1" name="Freeform 38">
                <a:extLst>
                  <a:ext uri="{FF2B5EF4-FFF2-40B4-BE49-F238E27FC236}">
                    <a16:creationId xmlns:a16="http://schemas.microsoft.com/office/drawing/2014/main" id="{9D99870F-6BEE-4BA7-5292-E3E9BF8296AA}"/>
                  </a:ext>
                </a:extLst>
              </p:cNvPr>
              <p:cNvSpPr/>
              <p:nvPr/>
            </p:nvSpPr>
            <p:spPr>
              <a:xfrm>
                <a:off x="3599364" y="0"/>
                <a:ext cx="3674881" cy="2182192"/>
              </a:xfrm>
              <a:custGeom>
                <a:avLst/>
                <a:gdLst/>
                <a:ahLst/>
                <a:cxnLst/>
                <a:rect l="l" t="t" r="r" b="b"/>
                <a:pathLst>
                  <a:path w="3674881" h="2182192">
                    <a:moveTo>
                      <a:pt x="0" y="0"/>
                    </a:moveTo>
                    <a:lnTo>
                      <a:pt x="3674880" y="0"/>
                    </a:lnTo>
                    <a:lnTo>
                      <a:pt x="3674880" y="2182192"/>
                    </a:lnTo>
                    <a:lnTo>
                      <a:pt x="0" y="21821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2" name="Freeform 39">
                <a:extLst>
                  <a:ext uri="{FF2B5EF4-FFF2-40B4-BE49-F238E27FC236}">
                    <a16:creationId xmlns:a16="http://schemas.microsoft.com/office/drawing/2014/main" id="{97B9F792-A8D0-3ECD-6FAD-9895D16E5702}"/>
                  </a:ext>
                </a:extLst>
              </p:cNvPr>
              <p:cNvSpPr/>
              <p:nvPr/>
            </p:nvSpPr>
            <p:spPr>
              <a:xfrm>
                <a:off x="7322572" y="603326"/>
                <a:ext cx="1915891" cy="1000860"/>
              </a:xfrm>
              <a:custGeom>
                <a:avLst/>
                <a:gdLst/>
                <a:ahLst/>
                <a:cxnLst/>
                <a:rect l="l" t="t" r="r" b="b"/>
                <a:pathLst>
                  <a:path w="1915891" h="1000861">
                    <a:moveTo>
                      <a:pt x="0" y="0"/>
                    </a:moveTo>
                    <a:lnTo>
                      <a:pt x="1915892" y="0"/>
                    </a:lnTo>
                    <a:lnTo>
                      <a:pt x="1915892" y="1000861"/>
                    </a:lnTo>
                    <a:lnTo>
                      <a:pt x="0" y="10008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Freeform 40">
                <a:extLst>
                  <a:ext uri="{FF2B5EF4-FFF2-40B4-BE49-F238E27FC236}">
                    <a16:creationId xmlns:a16="http://schemas.microsoft.com/office/drawing/2014/main" id="{15565F5E-5D00-48B8-FAEA-27B9154D4ADE}"/>
                  </a:ext>
                </a:extLst>
              </p:cNvPr>
              <p:cNvSpPr/>
              <p:nvPr/>
            </p:nvSpPr>
            <p:spPr>
              <a:xfrm>
                <a:off x="9261618" y="4313"/>
                <a:ext cx="3962173" cy="2271148"/>
              </a:xfrm>
              <a:custGeom>
                <a:avLst/>
                <a:gdLst/>
                <a:ahLst/>
                <a:cxnLst/>
                <a:rect l="l" t="t" r="r" b="b"/>
                <a:pathLst>
                  <a:path w="3962173" h="2271147">
                    <a:moveTo>
                      <a:pt x="0" y="0"/>
                    </a:moveTo>
                    <a:lnTo>
                      <a:pt x="3962173" y="0"/>
                    </a:lnTo>
                    <a:lnTo>
                      <a:pt x="3962173" y="2271147"/>
                    </a:lnTo>
                    <a:lnTo>
                      <a:pt x="0" y="22711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80" name="TextBox 9">
            <a:extLst>
              <a:ext uri="{FF2B5EF4-FFF2-40B4-BE49-F238E27FC236}">
                <a16:creationId xmlns:a16="http://schemas.microsoft.com/office/drawing/2014/main" id="{B1A0CAA0-B946-40BF-4391-40BD54925E8E}"/>
              </a:ext>
            </a:extLst>
          </p:cNvPr>
          <p:cNvSpPr txBox="1"/>
          <p:nvPr/>
        </p:nvSpPr>
        <p:spPr>
          <a:xfrm>
            <a:off x="3485081" y="4370057"/>
            <a:ext cx="219555" cy="25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4"/>
              </a:lnSpc>
            </a:pPr>
            <a:r>
              <a:rPr lang="en-US" sz="2438" dirty="0">
                <a:solidFill>
                  <a:srgbClr val="D29500"/>
                </a:solidFill>
                <a:latin typeface="Roboto Condensed Bold"/>
              </a:rPr>
              <a:t>1</a:t>
            </a:r>
          </a:p>
        </p:txBody>
      </p:sp>
      <p:grpSp>
        <p:nvGrpSpPr>
          <p:cNvPr id="81" name="Group 10">
            <a:extLst>
              <a:ext uri="{FF2B5EF4-FFF2-40B4-BE49-F238E27FC236}">
                <a16:creationId xmlns:a16="http://schemas.microsoft.com/office/drawing/2014/main" id="{41C34491-FCD0-5613-9D70-2C03D7665D71}"/>
              </a:ext>
            </a:extLst>
          </p:cNvPr>
          <p:cNvGrpSpPr>
            <a:grpSpLocks noChangeAspect="1"/>
          </p:cNvGrpSpPr>
          <p:nvPr/>
        </p:nvGrpSpPr>
        <p:grpSpPr>
          <a:xfrm>
            <a:off x="3126362" y="4227608"/>
            <a:ext cx="437963" cy="370392"/>
            <a:chOff x="0" y="0"/>
            <a:chExt cx="402463" cy="340373"/>
          </a:xfrm>
          <a:solidFill>
            <a:srgbClr val="D29500"/>
          </a:solidFill>
        </p:grpSpPr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70EDFDE5-783E-D91B-95A3-463BD7EBEE08}"/>
                </a:ext>
              </a:extLst>
            </p:cNvPr>
            <p:cNvSpPr/>
            <p:nvPr/>
          </p:nvSpPr>
          <p:spPr>
            <a:xfrm>
              <a:off x="65024" y="65024"/>
              <a:ext cx="272288" cy="210312"/>
            </a:xfrm>
            <a:custGeom>
              <a:avLst/>
              <a:gdLst/>
              <a:ahLst/>
              <a:cxnLst/>
              <a:rect l="l" t="t" r="r" b="b"/>
              <a:pathLst>
                <a:path w="272288" h="210312">
                  <a:moveTo>
                    <a:pt x="221996" y="27305"/>
                  </a:moveTo>
                  <a:lnTo>
                    <a:pt x="224917" y="14351"/>
                  </a:lnTo>
                  <a:cubicBezTo>
                    <a:pt x="236601" y="3302"/>
                    <a:pt x="242951" y="381"/>
                    <a:pt x="249682" y="0"/>
                  </a:cubicBezTo>
                  <a:lnTo>
                    <a:pt x="260731" y="2794"/>
                  </a:lnTo>
                  <a:cubicBezTo>
                    <a:pt x="270002" y="13843"/>
                    <a:pt x="272288" y="23241"/>
                    <a:pt x="272288" y="36576"/>
                  </a:cubicBezTo>
                  <a:cubicBezTo>
                    <a:pt x="272288" y="45847"/>
                    <a:pt x="270383" y="59055"/>
                    <a:pt x="266700" y="76327"/>
                  </a:cubicBezTo>
                  <a:lnTo>
                    <a:pt x="249555" y="133223"/>
                  </a:lnTo>
                  <a:cubicBezTo>
                    <a:pt x="241808" y="153924"/>
                    <a:pt x="230759" y="171958"/>
                    <a:pt x="216281" y="187325"/>
                  </a:cubicBezTo>
                  <a:cubicBezTo>
                    <a:pt x="201803" y="202692"/>
                    <a:pt x="185420" y="210312"/>
                    <a:pt x="167259" y="209931"/>
                  </a:cubicBezTo>
                  <a:cubicBezTo>
                    <a:pt x="142621" y="209931"/>
                    <a:pt x="125603" y="198120"/>
                    <a:pt x="116459" y="174371"/>
                  </a:cubicBezTo>
                  <a:lnTo>
                    <a:pt x="115062" y="174498"/>
                  </a:lnTo>
                  <a:cubicBezTo>
                    <a:pt x="94996" y="198882"/>
                    <a:pt x="74168" y="209931"/>
                    <a:pt x="50800" y="209931"/>
                  </a:cubicBezTo>
                  <a:cubicBezTo>
                    <a:pt x="16891" y="209931"/>
                    <a:pt x="0" y="186817"/>
                    <a:pt x="0" y="140589"/>
                  </a:cubicBezTo>
                  <a:cubicBezTo>
                    <a:pt x="0" y="112522"/>
                    <a:pt x="6350" y="83820"/>
                    <a:pt x="18923" y="54610"/>
                  </a:cubicBezTo>
                  <a:cubicBezTo>
                    <a:pt x="31496" y="25400"/>
                    <a:pt x="42037" y="8509"/>
                    <a:pt x="50038" y="4191"/>
                  </a:cubicBezTo>
                  <a:lnTo>
                    <a:pt x="57404" y="1778"/>
                  </a:lnTo>
                  <a:lnTo>
                    <a:pt x="67056" y="8255"/>
                  </a:lnTo>
                  <a:cubicBezTo>
                    <a:pt x="67056" y="15367"/>
                    <a:pt x="64008" y="21336"/>
                    <a:pt x="57785" y="29718"/>
                  </a:cubicBezTo>
                  <a:cubicBezTo>
                    <a:pt x="51562" y="38100"/>
                    <a:pt x="44577" y="49276"/>
                    <a:pt x="36576" y="63373"/>
                  </a:cubicBezTo>
                  <a:cubicBezTo>
                    <a:pt x="28575" y="77470"/>
                    <a:pt x="23622" y="92710"/>
                    <a:pt x="21844" y="108712"/>
                  </a:cubicBezTo>
                  <a:lnTo>
                    <a:pt x="21336" y="113792"/>
                  </a:lnTo>
                  <a:cubicBezTo>
                    <a:pt x="21336" y="137795"/>
                    <a:pt x="25019" y="151257"/>
                    <a:pt x="32385" y="158623"/>
                  </a:cubicBezTo>
                  <a:cubicBezTo>
                    <a:pt x="39751" y="165989"/>
                    <a:pt x="48768" y="169672"/>
                    <a:pt x="59182" y="169672"/>
                  </a:cubicBezTo>
                  <a:cubicBezTo>
                    <a:pt x="77089" y="169672"/>
                    <a:pt x="92837" y="161544"/>
                    <a:pt x="106299" y="145161"/>
                  </a:cubicBezTo>
                  <a:lnTo>
                    <a:pt x="109982" y="141478"/>
                  </a:lnTo>
                  <a:lnTo>
                    <a:pt x="109982" y="132715"/>
                  </a:lnTo>
                  <a:cubicBezTo>
                    <a:pt x="111506" y="89281"/>
                    <a:pt x="121412" y="67564"/>
                    <a:pt x="139573" y="67564"/>
                  </a:cubicBezTo>
                  <a:lnTo>
                    <a:pt x="153924" y="73152"/>
                  </a:lnTo>
                  <a:cubicBezTo>
                    <a:pt x="153924" y="89789"/>
                    <a:pt x="152400" y="97155"/>
                    <a:pt x="149352" y="106426"/>
                  </a:cubicBezTo>
                  <a:lnTo>
                    <a:pt x="140081" y="131826"/>
                  </a:lnTo>
                  <a:lnTo>
                    <a:pt x="135509" y="142494"/>
                  </a:lnTo>
                  <a:lnTo>
                    <a:pt x="137922" y="148717"/>
                  </a:lnTo>
                  <a:lnTo>
                    <a:pt x="144653" y="157607"/>
                  </a:lnTo>
                  <a:cubicBezTo>
                    <a:pt x="150241" y="162560"/>
                    <a:pt x="153924" y="164719"/>
                    <a:pt x="158496" y="166497"/>
                  </a:cubicBezTo>
                  <a:lnTo>
                    <a:pt x="168529" y="169418"/>
                  </a:lnTo>
                  <a:cubicBezTo>
                    <a:pt x="194056" y="169672"/>
                    <a:pt x="210693" y="158623"/>
                    <a:pt x="224663" y="136398"/>
                  </a:cubicBezTo>
                  <a:cubicBezTo>
                    <a:pt x="238633" y="114173"/>
                    <a:pt x="245491" y="94742"/>
                    <a:pt x="245491" y="78105"/>
                  </a:cubicBezTo>
                  <a:lnTo>
                    <a:pt x="243586" y="60833"/>
                  </a:lnTo>
                  <a:cubicBezTo>
                    <a:pt x="235585" y="48514"/>
                    <a:pt x="231775" y="43561"/>
                    <a:pt x="227965" y="39878"/>
                  </a:cubicBezTo>
                  <a:lnTo>
                    <a:pt x="222250" y="32004"/>
                  </a:lnTo>
                  <a:close/>
                </a:path>
              </a:pathLst>
            </a:custGeom>
            <a:grpFill/>
            <a:ln>
              <a:solidFill>
                <a:srgbClr val="D295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3DC9D93D-182C-BBFF-FFB1-5346008F679E}"/>
                </a:ext>
              </a:extLst>
            </p:cNvPr>
            <p:cNvSpPr/>
            <p:nvPr/>
          </p:nvSpPr>
          <p:spPr>
            <a:xfrm>
              <a:off x="63500" y="63500"/>
              <a:ext cx="275209" cy="213360"/>
            </a:xfrm>
            <a:custGeom>
              <a:avLst/>
              <a:gdLst/>
              <a:ahLst/>
              <a:cxnLst/>
              <a:rect l="l" t="t" r="r" b="b"/>
              <a:pathLst>
                <a:path w="275209" h="213360">
                  <a:moveTo>
                    <a:pt x="221869" y="28829"/>
                  </a:moveTo>
                  <a:lnTo>
                    <a:pt x="225044" y="14986"/>
                  </a:lnTo>
                  <a:lnTo>
                    <a:pt x="232283" y="10414"/>
                  </a:lnTo>
                  <a:lnTo>
                    <a:pt x="231140" y="9271"/>
                  </a:lnTo>
                  <a:lnTo>
                    <a:pt x="243840" y="381"/>
                  </a:lnTo>
                  <a:lnTo>
                    <a:pt x="251079" y="0"/>
                  </a:lnTo>
                  <a:cubicBezTo>
                    <a:pt x="257556" y="0"/>
                    <a:pt x="263144" y="3048"/>
                    <a:pt x="267970" y="8890"/>
                  </a:cubicBezTo>
                  <a:lnTo>
                    <a:pt x="266700" y="9906"/>
                  </a:lnTo>
                  <a:lnTo>
                    <a:pt x="267970" y="8890"/>
                  </a:lnTo>
                  <a:cubicBezTo>
                    <a:pt x="272923" y="14859"/>
                    <a:pt x="275209" y="24765"/>
                    <a:pt x="275209" y="38100"/>
                  </a:cubicBezTo>
                  <a:lnTo>
                    <a:pt x="273685" y="38100"/>
                  </a:lnTo>
                  <a:lnTo>
                    <a:pt x="275209" y="38100"/>
                  </a:lnTo>
                  <a:cubicBezTo>
                    <a:pt x="275209" y="47498"/>
                    <a:pt x="273304" y="60960"/>
                    <a:pt x="269621" y="78232"/>
                  </a:cubicBezTo>
                  <a:lnTo>
                    <a:pt x="268097" y="77851"/>
                  </a:lnTo>
                  <a:lnTo>
                    <a:pt x="269621" y="78232"/>
                  </a:lnTo>
                  <a:cubicBezTo>
                    <a:pt x="265938" y="95631"/>
                    <a:pt x="260223" y="114554"/>
                    <a:pt x="252476" y="135255"/>
                  </a:cubicBezTo>
                  <a:lnTo>
                    <a:pt x="250952" y="134747"/>
                  </a:lnTo>
                  <a:lnTo>
                    <a:pt x="252476" y="135255"/>
                  </a:lnTo>
                  <a:cubicBezTo>
                    <a:pt x="244729" y="156083"/>
                    <a:pt x="233553" y="174244"/>
                    <a:pt x="218821" y="189865"/>
                  </a:cubicBezTo>
                  <a:lnTo>
                    <a:pt x="218821" y="189865"/>
                  </a:lnTo>
                  <a:cubicBezTo>
                    <a:pt x="204089" y="205486"/>
                    <a:pt x="187325" y="213360"/>
                    <a:pt x="168656" y="212979"/>
                  </a:cubicBezTo>
                  <a:lnTo>
                    <a:pt x="168656" y="211455"/>
                  </a:lnTo>
                  <a:lnTo>
                    <a:pt x="168656" y="212979"/>
                  </a:lnTo>
                  <a:cubicBezTo>
                    <a:pt x="143256" y="212979"/>
                    <a:pt x="125857" y="200660"/>
                    <a:pt x="116332" y="176403"/>
                  </a:cubicBezTo>
                  <a:lnTo>
                    <a:pt x="117856" y="175768"/>
                  </a:lnTo>
                  <a:lnTo>
                    <a:pt x="116459" y="176530"/>
                  </a:lnTo>
                  <a:lnTo>
                    <a:pt x="117983" y="177165"/>
                  </a:lnTo>
                  <a:lnTo>
                    <a:pt x="117983" y="177165"/>
                  </a:lnTo>
                  <a:lnTo>
                    <a:pt x="117094" y="177800"/>
                  </a:lnTo>
                  <a:lnTo>
                    <a:pt x="114681" y="178181"/>
                  </a:lnTo>
                  <a:lnTo>
                    <a:pt x="115951" y="179197"/>
                  </a:lnTo>
                  <a:cubicBezTo>
                    <a:pt x="97536" y="201676"/>
                    <a:pt x="76327" y="213106"/>
                    <a:pt x="52324" y="213106"/>
                  </a:cubicBezTo>
                  <a:cubicBezTo>
                    <a:pt x="17272" y="213106"/>
                    <a:pt x="0" y="188722"/>
                    <a:pt x="0" y="142113"/>
                  </a:cubicBezTo>
                  <a:lnTo>
                    <a:pt x="1524" y="142113"/>
                  </a:lnTo>
                  <a:lnTo>
                    <a:pt x="0" y="142113"/>
                  </a:lnTo>
                  <a:cubicBezTo>
                    <a:pt x="0" y="113792"/>
                    <a:pt x="6350" y="84963"/>
                    <a:pt x="19050" y="55499"/>
                  </a:cubicBezTo>
                  <a:lnTo>
                    <a:pt x="20447" y="56134"/>
                  </a:lnTo>
                  <a:lnTo>
                    <a:pt x="19050" y="55499"/>
                  </a:lnTo>
                  <a:cubicBezTo>
                    <a:pt x="31623" y="26416"/>
                    <a:pt x="42164" y="9017"/>
                    <a:pt x="50800" y="4318"/>
                  </a:cubicBezTo>
                  <a:lnTo>
                    <a:pt x="51562" y="5715"/>
                  </a:lnTo>
                  <a:lnTo>
                    <a:pt x="50800" y="4318"/>
                  </a:lnTo>
                  <a:lnTo>
                    <a:pt x="59055" y="1524"/>
                  </a:lnTo>
                  <a:lnTo>
                    <a:pt x="63373" y="3302"/>
                  </a:lnTo>
                  <a:lnTo>
                    <a:pt x="70231" y="8890"/>
                  </a:lnTo>
                  <a:lnTo>
                    <a:pt x="68707" y="13081"/>
                  </a:lnTo>
                  <a:lnTo>
                    <a:pt x="70231" y="13081"/>
                  </a:lnTo>
                  <a:lnTo>
                    <a:pt x="66802" y="23749"/>
                  </a:lnTo>
                  <a:lnTo>
                    <a:pt x="59436" y="31115"/>
                  </a:lnTo>
                  <a:lnTo>
                    <a:pt x="60706" y="32004"/>
                  </a:lnTo>
                  <a:cubicBezTo>
                    <a:pt x="54610" y="40259"/>
                    <a:pt x="47498" y="51435"/>
                    <a:pt x="39497" y="65532"/>
                  </a:cubicBezTo>
                  <a:lnTo>
                    <a:pt x="38100" y="64897"/>
                  </a:lnTo>
                  <a:lnTo>
                    <a:pt x="39497" y="65659"/>
                  </a:lnTo>
                  <a:lnTo>
                    <a:pt x="24892" y="110490"/>
                  </a:lnTo>
                  <a:cubicBezTo>
                    <a:pt x="24638" y="112141"/>
                    <a:pt x="24511" y="115316"/>
                    <a:pt x="24511" y="119888"/>
                  </a:cubicBezTo>
                  <a:lnTo>
                    <a:pt x="22860" y="119888"/>
                  </a:lnTo>
                  <a:lnTo>
                    <a:pt x="24384" y="119888"/>
                  </a:lnTo>
                  <a:cubicBezTo>
                    <a:pt x="24384" y="139192"/>
                    <a:pt x="28067" y="152019"/>
                    <a:pt x="35052" y="159004"/>
                  </a:cubicBezTo>
                  <a:lnTo>
                    <a:pt x="33909" y="160147"/>
                  </a:lnTo>
                  <a:lnTo>
                    <a:pt x="35052" y="159004"/>
                  </a:lnTo>
                  <a:cubicBezTo>
                    <a:pt x="42164" y="166116"/>
                    <a:pt x="50673" y="169672"/>
                    <a:pt x="60706" y="169672"/>
                  </a:cubicBezTo>
                  <a:lnTo>
                    <a:pt x="60706" y="171196"/>
                  </a:lnTo>
                  <a:lnTo>
                    <a:pt x="60706" y="169672"/>
                  </a:lnTo>
                  <a:cubicBezTo>
                    <a:pt x="77978" y="169672"/>
                    <a:pt x="93345" y="161798"/>
                    <a:pt x="106680" y="145796"/>
                  </a:cubicBezTo>
                  <a:lnTo>
                    <a:pt x="106680" y="145796"/>
                  </a:lnTo>
                  <a:lnTo>
                    <a:pt x="110490" y="141986"/>
                  </a:lnTo>
                  <a:lnTo>
                    <a:pt x="111633" y="143129"/>
                  </a:lnTo>
                  <a:lnTo>
                    <a:pt x="110109" y="143129"/>
                  </a:lnTo>
                  <a:lnTo>
                    <a:pt x="110109" y="134239"/>
                  </a:lnTo>
                  <a:cubicBezTo>
                    <a:pt x="111633" y="91186"/>
                    <a:pt x="121412" y="67564"/>
                    <a:pt x="141224" y="67564"/>
                  </a:cubicBezTo>
                  <a:lnTo>
                    <a:pt x="141224" y="69088"/>
                  </a:lnTo>
                  <a:lnTo>
                    <a:pt x="141224" y="67564"/>
                  </a:lnTo>
                  <a:lnTo>
                    <a:pt x="157099" y="74041"/>
                  </a:lnTo>
                  <a:lnTo>
                    <a:pt x="155575" y="85725"/>
                  </a:lnTo>
                  <a:lnTo>
                    <a:pt x="157099" y="85725"/>
                  </a:lnTo>
                  <a:lnTo>
                    <a:pt x="155448" y="99060"/>
                  </a:lnTo>
                  <a:lnTo>
                    <a:pt x="152400" y="108331"/>
                  </a:lnTo>
                  <a:cubicBezTo>
                    <a:pt x="149352" y="117602"/>
                    <a:pt x="146177" y="126111"/>
                    <a:pt x="143129" y="133858"/>
                  </a:cubicBezTo>
                  <a:lnTo>
                    <a:pt x="143129" y="133858"/>
                  </a:lnTo>
                  <a:lnTo>
                    <a:pt x="138557" y="144526"/>
                  </a:lnTo>
                  <a:lnTo>
                    <a:pt x="137160" y="143891"/>
                  </a:lnTo>
                  <a:lnTo>
                    <a:pt x="138557" y="143129"/>
                  </a:lnTo>
                  <a:lnTo>
                    <a:pt x="139319" y="144907"/>
                  </a:lnTo>
                  <a:lnTo>
                    <a:pt x="138049" y="146558"/>
                  </a:lnTo>
                  <a:lnTo>
                    <a:pt x="139573" y="146177"/>
                  </a:lnTo>
                  <a:lnTo>
                    <a:pt x="140843" y="148971"/>
                  </a:lnTo>
                  <a:lnTo>
                    <a:pt x="141732" y="153035"/>
                  </a:lnTo>
                  <a:lnTo>
                    <a:pt x="143002" y="152146"/>
                  </a:lnTo>
                  <a:lnTo>
                    <a:pt x="147447" y="157861"/>
                  </a:lnTo>
                  <a:lnTo>
                    <a:pt x="150114" y="160274"/>
                  </a:lnTo>
                  <a:lnTo>
                    <a:pt x="156210" y="164719"/>
                  </a:lnTo>
                  <a:lnTo>
                    <a:pt x="160655" y="166497"/>
                  </a:lnTo>
                  <a:lnTo>
                    <a:pt x="170307" y="169291"/>
                  </a:lnTo>
                  <a:lnTo>
                    <a:pt x="176276" y="171196"/>
                  </a:lnTo>
                  <a:lnTo>
                    <a:pt x="176276" y="169672"/>
                  </a:lnTo>
                  <a:cubicBezTo>
                    <a:pt x="194945" y="169672"/>
                    <a:pt x="211201" y="159004"/>
                    <a:pt x="224917" y="137160"/>
                  </a:cubicBezTo>
                  <a:lnTo>
                    <a:pt x="226314" y="138049"/>
                  </a:lnTo>
                  <a:lnTo>
                    <a:pt x="224917" y="137160"/>
                  </a:lnTo>
                  <a:cubicBezTo>
                    <a:pt x="238760" y="115062"/>
                    <a:pt x="245491" y="96012"/>
                    <a:pt x="245491" y="79756"/>
                  </a:cubicBezTo>
                  <a:lnTo>
                    <a:pt x="247015" y="79756"/>
                  </a:lnTo>
                  <a:lnTo>
                    <a:pt x="245491" y="79756"/>
                  </a:lnTo>
                  <a:lnTo>
                    <a:pt x="243586" y="62865"/>
                  </a:lnTo>
                  <a:lnTo>
                    <a:pt x="241173" y="56134"/>
                  </a:lnTo>
                  <a:lnTo>
                    <a:pt x="239903" y="57023"/>
                  </a:lnTo>
                  <a:lnTo>
                    <a:pt x="232156" y="46101"/>
                  </a:lnTo>
                  <a:lnTo>
                    <a:pt x="229743" y="41402"/>
                  </a:lnTo>
                  <a:lnTo>
                    <a:pt x="228600" y="42545"/>
                  </a:lnTo>
                  <a:lnTo>
                    <a:pt x="222504" y="34163"/>
                  </a:lnTo>
                  <a:lnTo>
                    <a:pt x="222123" y="28956"/>
                  </a:lnTo>
                  <a:moveTo>
                    <a:pt x="225298" y="28956"/>
                  </a:moveTo>
                  <a:lnTo>
                    <a:pt x="223520" y="28956"/>
                  </a:lnTo>
                  <a:lnTo>
                    <a:pt x="225044" y="28829"/>
                  </a:lnTo>
                  <a:lnTo>
                    <a:pt x="227076" y="36830"/>
                  </a:lnTo>
                  <a:lnTo>
                    <a:pt x="230505" y="40259"/>
                  </a:lnTo>
                  <a:lnTo>
                    <a:pt x="238252" y="49149"/>
                  </a:lnTo>
                  <a:lnTo>
                    <a:pt x="242316" y="55372"/>
                  </a:lnTo>
                  <a:cubicBezTo>
                    <a:pt x="246507" y="61849"/>
                    <a:pt x="248539" y="70104"/>
                    <a:pt x="248539" y="79756"/>
                  </a:cubicBezTo>
                  <a:cubicBezTo>
                    <a:pt x="248539" y="96774"/>
                    <a:pt x="241427" y="116586"/>
                    <a:pt x="227457" y="138811"/>
                  </a:cubicBezTo>
                  <a:lnTo>
                    <a:pt x="227457" y="138811"/>
                  </a:lnTo>
                  <a:cubicBezTo>
                    <a:pt x="213360" y="161290"/>
                    <a:pt x="196342" y="172847"/>
                    <a:pt x="176149" y="172847"/>
                  </a:cubicBezTo>
                  <a:lnTo>
                    <a:pt x="176149" y="172847"/>
                  </a:lnTo>
                  <a:lnTo>
                    <a:pt x="176149" y="172847"/>
                  </a:lnTo>
                  <a:lnTo>
                    <a:pt x="164338" y="171450"/>
                  </a:lnTo>
                  <a:lnTo>
                    <a:pt x="160147" y="168021"/>
                  </a:lnTo>
                  <a:lnTo>
                    <a:pt x="159512" y="169545"/>
                  </a:lnTo>
                  <a:lnTo>
                    <a:pt x="150876" y="165354"/>
                  </a:lnTo>
                  <a:lnTo>
                    <a:pt x="148971" y="161544"/>
                  </a:lnTo>
                  <a:lnTo>
                    <a:pt x="147955" y="162687"/>
                  </a:lnTo>
                  <a:lnTo>
                    <a:pt x="142494" y="157226"/>
                  </a:lnTo>
                  <a:lnTo>
                    <a:pt x="140208" y="154051"/>
                  </a:lnTo>
                  <a:lnTo>
                    <a:pt x="136652" y="148590"/>
                  </a:lnTo>
                  <a:lnTo>
                    <a:pt x="136271" y="147066"/>
                  </a:lnTo>
                  <a:lnTo>
                    <a:pt x="135636" y="145034"/>
                  </a:lnTo>
                  <a:lnTo>
                    <a:pt x="135128" y="143891"/>
                  </a:lnTo>
                  <a:lnTo>
                    <a:pt x="140081" y="132588"/>
                  </a:lnTo>
                  <a:lnTo>
                    <a:pt x="141478" y="133223"/>
                  </a:lnTo>
                  <a:lnTo>
                    <a:pt x="139954" y="132588"/>
                  </a:lnTo>
                  <a:lnTo>
                    <a:pt x="149225" y="107188"/>
                  </a:lnTo>
                  <a:lnTo>
                    <a:pt x="150749" y="107696"/>
                  </a:lnTo>
                  <a:lnTo>
                    <a:pt x="149225" y="107188"/>
                  </a:lnTo>
                  <a:lnTo>
                    <a:pt x="153797" y="90805"/>
                  </a:lnTo>
                  <a:lnTo>
                    <a:pt x="153797" y="85471"/>
                  </a:lnTo>
                  <a:lnTo>
                    <a:pt x="149479" y="70358"/>
                  </a:lnTo>
                  <a:lnTo>
                    <a:pt x="140970" y="70358"/>
                  </a:lnTo>
                  <a:cubicBezTo>
                    <a:pt x="124460" y="70358"/>
                    <a:pt x="114554" y="90170"/>
                    <a:pt x="113030" y="133985"/>
                  </a:cubicBezTo>
                  <a:lnTo>
                    <a:pt x="111506" y="133985"/>
                  </a:lnTo>
                  <a:lnTo>
                    <a:pt x="113030" y="133985"/>
                  </a:lnTo>
                  <a:lnTo>
                    <a:pt x="113030" y="143383"/>
                  </a:lnTo>
                  <a:lnTo>
                    <a:pt x="108839" y="147574"/>
                  </a:lnTo>
                  <a:lnTo>
                    <a:pt x="107696" y="146431"/>
                  </a:lnTo>
                  <a:lnTo>
                    <a:pt x="108966" y="147447"/>
                  </a:lnTo>
                  <a:cubicBezTo>
                    <a:pt x="95123" y="164084"/>
                    <a:pt x="78994" y="172466"/>
                    <a:pt x="60579" y="172466"/>
                  </a:cubicBezTo>
                  <a:cubicBezTo>
                    <a:pt x="49657" y="172466"/>
                    <a:pt x="40386" y="168656"/>
                    <a:pt x="32639" y="160909"/>
                  </a:cubicBezTo>
                  <a:cubicBezTo>
                    <a:pt x="24765" y="153035"/>
                    <a:pt x="21082" y="139065"/>
                    <a:pt x="21082" y="119507"/>
                  </a:cubicBezTo>
                  <a:lnTo>
                    <a:pt x="21209" y="111506"/>
                  </a:lnTo>
                  <a:lnTo>
                    <a:pt x="23114" y="109728"/>
                  </a:lnTo>
                  <a:lnTo>
                    <a:pt x="21590" y="109601"/>
                  </a:lnTo>
                  <a:cubicBezTo>
                    <a:pt x="23495" y="93345"/>
                    <a:pt x="28448" y="78105"/>
                    <a:pt x="36576" y="63754"/>
                  </a:cubicBezTo>
                  <a:lnTo>
                    <a:pt x="36576" y="63754"/>
                  </a:lnTo>
                  <a:cubicBezTo>
                    <a:pt x="44577" y="49530"/>
                    <a:pt x="51689" y="38227"/>
                    <a:pt x="57912" y="29845"/>
                  </a:cubicBezTo>
                  <a:lnTo>
                    <a:pt x="66802" y="15875"/>
                  </a:lnTo>
                  <a:lnTo>
                    <a:pt x="66802" y="13208"/>
                  </a:lnTo>
                  <a:lnTo>
                    <a:pt x="65278" y="8255"/>
                  </a:lnTo>
                  <a:lnTo>
                    <a:pt x="62357" y="4826"/>
                  </a:lnTo>
                  <a:lnTo>
                    <a:pt x="61722" y="6350"/>
                  </a:lnTo>
                  <a:lnTo>
                    <a:pt x="55372" y="5207"/>
                  </a:lnTo>
                  <a:lnTo>
                    <a:pt x="52070" y="7112"/>
                  </a:lnTo>
                  <a:cubicBezTo>
                    <a:pt x="44704" y="11049"/>
                    <a:pt x="34544" y="27305"/>
                    <a:pt x="21844" y="56769"/>
                  </a:cubicBezTo>
                  <a:cubicBezTo>
                    <a:pt x="9271" y="85852"/>
                    <a:pt x="3048" y="114300"/>
                    <a:pt x="3048" y="142113"/>
                  </a:cubicBezTo>
                  <a:cubicBezTo>
                    <a:pt x="3048" y="187960"/>
                    <a:pt x="19685" y="209931"/>
                    <a:pt x="52324" y="209931"/>
                  </a:cubicBezTo>
                  <a:cubicBezTo>
                    <a:pt x="75184" y="209931"/>
                    <a:pt x="95504" y="199136"/>
                    <a:pt x="113538" y="177165"/>
                  </a:cubicBezTo>
                  <a:lnTo>
                    <a:pt x="113538" y="177165"/>
                  </a:lnTo>
                  <a:lnTo>
                    <a:pt x="113538" y="177165"/>
                  </a:lnTo>
                  <a:lnTo>
                    <a:pt x="115697" y="174752"/>
                  </a:lnTo>
                  <a:lnTo>
                    <a:pt x="116586" y="174244"/>
                  </a:lnTo>
                  <a:lnTo>
                    <a:pt x="118618" y="173609"/>
                  </a:lnTo>
                  <a:lnTo>
                    <a:pt x="119380" y="175133"/>
                  </a:lnTo>
                  <a:lnTo>
                    <a:pt x="119380" y="175260"/>
                  </a:lnTo>
                  <a:cubicBezTo>
                    <a:pt x="128397" y="198374"/>
                    <a:pt x="144780" y="209804"/>
                    <a:pt x="168783" y="209804"/>
                  </a:cubicBezTo>
                  <a:lnTo>
                    <a:pt x="168783" y="209804"/>
                  </a:lnTo>
                  <a:lnTo>
                    <a:pt x="168783" y="209804"/>
                  </a:lnTo>
                  <a:cubicBezTo>
                    <a:pt x="186436" y="210058"/>
                    <a:pt x="202311" y="202819"/>
                    <a:pt x="216662" y="187706"/>
                  </a:cubicBezTo>
                  <a:lnTo>
                    <a:pt x="217805" y="188849"/>
                  </a:lnTo>
                  <a:lnTo>
                    <a:pt x="216662" y="187706"/>
                  </a:lnTo>
                  <a:cubicBezTo>
                    <a:pt x="231013" y="172466"/>
                    <a:pt x="241935" y="154559"/>
                    <a:pt x="249555" y="134112"/>
                  </a:cubicBezTo>
                  <a:lnTo>
                    <a:pt x="249555" y="134112"/>
                  </a:lnTo>
                  <a:lnTo>
                    <a:pt x="266573" y="77470"/>
                  </a:lnTo>
                  <a:cubicBezTo>
                    <a:pt x="270256" y="60198"/>
                    <a:pt x="272034" y="47117"/>
                    <a:pt x="272034" y="38100"/>
                  </a:cubicBezTo>
                  <a:cubicBezTo>
                    <a:pt x="272034" y="24892"/>
                    <a:pt x="269748" y="16002"/>
                    <a:pt x="265430" y="10922"/>
                  </a:cubicBezTo>
                  <a:lnTo>
                    <a:pt x="256159" y="3175"/>
                  </a:lnTo>
                  <a:lnTo>
                    <a:pt x="250825" y="1651"/>
                  </a:lnTo>
                  <a:lnTo>
                    <a:pt x="250952" y="3175"/>
                  </a:lnTo>
                  <a:lnTo>
                    <a:pt x="238633" y="6223"/>
                  </a:lnTo>
                  <a:lnTo>
                    <a:pt x="233045" y="11557"/>
                  </a:lnTo>
                  <a:cubicBezTo>
                    <a:pt x="227457" y="16891"/>
                    <a:pt x="224790" y="22606"/>
                    <a:pt x="224790" y="28956"/>
                  </a:cubicBezTo>
                  <a:close/>
                </a:path>
              </a:pathLst>
            </a:custGeom>
            <a:grpFill/>
            <a:ln>
              <a:solidFill>
                <a:srgbClr val="D295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TextBox 13">
            <a:extLst>
              <a:ext uri="{FF2B5EF4-FFF2-40B4-BE49-F238E27FC236}">
                <a16:creationId xmlns:a16="http://schemas.microsoft.com/office/drawing/2014/main" id="{8EFC510B-97A3-EAF9-C62D-BC3192AEDB72}"/>
              </a:ext>
            </a:extLst>
          </p:cNvPr>
          <p:cNvSpPr txBox="1"/>
          <p:nvPr/>
        </p:nvSpPr>
        <p:spPr>
          <a:xfrm>
            <a:off x="5679647" y="4359371"/>
            <a:ext cx="219555" cy="25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4"/>
              </a:lnSpc>
            </a:pPr>
            <a:r>
              <a:rPr lang="en-US" sz="2438" dirty="0">
                <a:solidFill>
                  <a:srgbClr val="D29500"/>
                </a:solidFill>
                <a:latin typeface="Roboto Condensed Bold"/>
              </a:rPr>
              <a:t>2</a:t>
            </a:r>
          </a:p>
        </p:txBody>
      </p:sp>
      <p:grpSp>
        <p:nvGrpSpPr>
          <p:cNvPr id="85" name="Group 14">
            <a:extLst>
              <a:ext uri="{FF2B5EF4-FFF2-40B4-BE49-F238E27FC236}">
                <a16:creationId xmlns:a16="http://schemas.microsoft.com/office/drawing/2014/main" id="{9AEB3B2B-B4C2-E4D5-5866-9499E02316EF}"/>
              </a:ext>
            </a:extLst>
          </p:cNvPr>
          <p:cNvGrpSpPr>
            <a:grpSpLocks noChangeAspect="1"/>
          </p:cNvGrpSpPr>
          <p:nvPr/>
        </p:nvGrpSpPr>
        <p:grpSpPr>
          <a:xfrm>
            <a:off x="5320928" y="4216923"/>
            <a:ext cx="437963" cy="370392"/>
            <a:chOff x="0" y="0"/>
            <a:chExt cx="402463" cy="340373"/>
          </a:xfrm>
          <a:solidFill>
            <a:srgbClr val="D29500"/>
          </a:solidFill>
        </p:grpSpPr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84815C80-CA48-B675-BC84-ABA7E0612A41}"/>
                </a:ext>
              </a:extLst>
            </p:cNvPr>
            <p:cNvSpPr/>
            <p:nvPr/>
          </p:nvSpPr>
          <p:spPr>
            <a:xfrm>
              <a:off x="65024" y="65024"/>
              <a:ext cx="272288" cy="210312"/>
            </a:xfrm>
            <a:custGeom>
              <a:avLst/>
              <a:gdLst/>
              <a:ahLst/>
              <a:cxnLst/>
              <a:rect l="l" t="t" r="r" b="b"/>
              <a:pathLst>
                <a:path w="272288" h="210312">
                  <a:moveTo>
                    <a:pt x="221996" y="27305"/>
                  </a:moveTo>
                  <a:lnTo>
                    <a:pt x="224917" y="14351"/>
                  </a:lnTo>
                  <a:cubicBezTo>
                    <a:pt x="236601" y="3302"/>
                    <a:pt x="242951" y="381"/>
                    <a:pt x="249682" y="0"/>
                  </a:cubicBezTo>
                  <a:lnTo>
                    <a:pt x="260731" y="2794"/>
                  </a:lnTo>
                  <a:cubicBezTo>
                    <a:pt x="270002" y="13843"/>
                    <a:pt x="272288" y="23241"/>
                    <a:pt x="272288" y="36576"/>
                  </a:cubicBezTo>
                  <a:cubicBezTo>
                    <a:pt x="272288" y="45847"/>
                    <a:pt x="270383" y="59055"/>
                    <a:pt x="266700" y="76327"/>
                  </a:cubicBezTo>
                  <a:lnTo>
                    <a:pt x="249555" y="133223"/>
                  </a:lnTo>
                  <a:cubicBezTo>
                    <a:pt x="241808" y="153924"/>
                    <a:pt x="230759" y="171958"/>
                    <a:pt x="216281" y="187325"/>
                  </a:cubicBezTo>
                  <a:cubicBezTo>
                    <a:pt x="201803" y="202692"/>
                    <a:pt x="185420" y="210312"/>
                    <a:pt x="167259" y="209931"/>
                  </a:cubicBezTo>
                  <a:cubicBezTo>
                    <a:pt x="142621" y="209931"/>
                    <a:pt x="125603" y="198120"/>
                    <a:pt x="116459" y="174371"/>
                  </a:cubicBezTo>
                  <a:lnTo>
                    <a:pt x="115062" y="174498"/>
                  </a:lnTo>
                  <a:cubicBezTo>
                    <a:pt x="94996" y="198882"/>
                    <a:pt x="74168" y="209931"/>
                    <a:pt x="50800" y="209931"/>
                  </a:cubicBezTo>
                  <a:cubicBezTo>
                    <a:pt x="16891" y="209931"/>
                    <a:pt x="0" y="186817"/>
                    <a:pt x="0" y="140589"/>
                  </a:cubicBezTo>
                  <a:cubicBezTo>
                    <a:pt x="0" y="112522"/>
                    <a:pt x="6350" y="83820"/>
                    <a:pt x="18923" y="54610"/>
                  </a:cubicBezTo>
                  <a:cubicBezTo>
                    <a:pt x="31496" y="25400"/>
                    <a:pt x="42037" y="8509"/>
                    <a:pt x="50038" y="4191"/>
                  </a:cubicBezTo>
                  <a:lnTo>
                    <a:pt x="57404" y="1778"/>
                  </a:lnTo>
                  <a:lnTo>
                    <a:pt x="67056" y="8255"/>
                  </a:lnTo>
                  <a:cubicBezTo>
                    <a:pt x="67056" y="15367"/>
                    <a:pt x="64008" y="21336"/>
                    <a:pt x="57785" y="29718"/>
                  </a:cubicBezTo>
                  <a:cubicBezTo>
                    <a:pt x="51562" y="38100"/>
                    <a:pt x="44577" y="49276"/>
                    <a:pt x="36576" y="63373"/>
                  </a:cubicBezTo>
                  <a:cubicBezTo>
                    <a:pt x="28575" y="77470"/>
                    <a:pt x="23622" y="92710"/>
                    <a:pt x="21844" y="108712"/>
                  </a:cubicBezTo>
                  <a:lnTo>
                    <a:pt x="21336" y="113792"/>
                  </a:lnTo>
                  <a:cubicBezTo>
                    <a:pt x="21336" y="137795"/>
                    <a:pt x="25019" y="151257"/>
                    <a:pt x="32385" y="158623"/>
                  </a:cubicBezTo>
                  <a:cubicBezTo>
                    <a:pt x="39751" y="165989"/>
                    <a:pt x="48768" y="169672"/>
                    <a:pt x="59182" y="169672"/>
                  </a:cubicBezTo>
                  <a:cubicBezTo>
                    <a:pt x="77089" y="169672"/>
                    <a:pt x="92837" y="161544"/>
                    <a:pt x="106299" y="145161"/>
                  </a:cubicBezTo>
                  <a:lnTo>
                    <a:pt x="109982" y="141478"/>
                  </a:lnTo>
                  <a:lnTo>
                    <a:pt x="109982" y="132715"/>
                  </a:lnTo>
                  <a:cubicBezTo>
                    <a:pt x="111506" y="89281"/>
                    <a:pt x="121412" y="67564"/>
                    <a:pt x="139573" y="67564"/>
                  </a:cubicBezTo>
                  <a:lnTo>
                    <a:pt x="153924" y="73152"/>
                  </a:lnTo>
                  <a:cubicBezTo>
                    <a:pt x="153924" y="89789"/>
                    <a:pt x="152400" y="97155"/>
                    <a:pt x="149352" y="106426"/>
                  </a:cubicBezTo>
                  <a:lnTo>
                    <a:pt x="140081" y="131826"/>
                  </a:lnTo>
                  <a:lnTo>
                    <a:pt x="135509" y="142494"/>
                  </a:lnTo>
                  <a:lnTo>
                    <a:pt x="137922" y="148717"/>
                  </a:lnTo>
                  <a:lnTo>
                    <a:pt x="144653" y="157607"/>
                  </a:lnTo>
                  <a:cubicBezTo>
                    <a:pt x="150241" y="162560"/>
                    <a:pt x="153924" y="164719"/>
                    <a:pt x="158496" y="166497"/>
                  </a:cubicBezTo>
                  <a:lnTo>
                    <a:pt x="168529" y="169418"/>
                  </a:lnTo>
                  <a:cubicBezTo>
                    <a:pt x="194056" y="169672"/>
                    <a:pt x="210693" y="158623"/>
                    <a:pt x="224663" y="136398"/>
                  </a:cubicBezTo>
                  <a:cubicBezTo>
                    <a:pt x="238633" y="114173"/>
                    <a:pt x="245491" y="94742"/>
                    <a:pt x="245491" y="78105"/>
                  </a:cubicBezTo>
                  <a:lnTo>
                    <a:pt x="243586" y="60833"/>
                  </a:lnTo>
                  <a:cubicBezTo>
                    <a:pt x="235585" y="48514"/>
                    <a:pt x="231775" y="43561"/>
                    <a:pt x="227965" y="39878"/>
                  </a:cubicBezTo>
                  <a:lnTo>
                    <a:pt x="222250" y="32004"/>
                  </a:lnTo>
                  <a:close/>
                </a:path>
              </a:pathLst>
            </a:custGeom>
            <a:grpFill/>
            <a:ln>
              <a:solidFill>
                <a:srgbClr val="D295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BAADA3C1-D509-AA3C-D177-43339B5FD98B}"/>
                </a:ext>
              </a:extLst>
            </p:cNvPr>
            <p:cNvSpPr/>
            <p:nvPr/>
          </p:nvSpPr>
          <p:spPr>
            <a:xfrm>
              <a:off x="63500" y="63500"/>
              <a:ext cx="275209" cy="213360"/>
            </a:xfrm>
            <a:custGeom>
              <a:avLst/>
              <a:gdLst/>
              <a:ahLst/>
              <a:cxnLst/>
              <a:rect l="l" t="t" r="r" b="b"/>
              <a:pathLst>
                <a:path w="275209" h="213360">
                  <a:moveTo>
                    <a:pt x="221869" y="28829"/>
                  </a:moveTo>
                  <a:lnTo>
                    <a:pt x="225044" y="14986"/>
                  </a:lnTo>
                  <a:lnTo>
                    <a:pt x="232283" y="10414"/>
                  </a:lnTo>
                  <a:lnTo>
                    <a:pt x="231140" y="9271"/>
                  </a:lnTo>
                  <a:lnTo>
                    <a:pt x="243840" y="381"/>
                  </a:lnTo>
                  <a:lnTo>
                    <a:pt x="251079" y="0"/>
                  </a:lnTo>
                  <a:cubicBezTo>
                    <a:pt x="257556" y="0"/>
                    <a:pt x="263144" y="3048"/>
                    <a:pt x="267970" y="8890"/>
                  </a:cubicBezTo>
                  <a:lnTo>
                    <a:pt x="266700" y="9906"/>
                  </a:lnTo>
                  <a:lnTo>
                    <a:pt x="267970" y="8890"/>
                  </a:lnTo>
                  <a:cubicBezTo>
                    <a:pt x="272923" y="14859"/>
                    <a:pt x="275209" y="24765"/>
                    <a:pt x="275209" y="38100"/>
                  </a:cubicBezTo>
                  <a:lnTo>
                    <a:pt x="273685" y="38100"/>
                  </a:lnTo>
                  <a:lnTo>
                    <a:pt x="275209" y="38100"/>
                  </a:lnTo>
                  <a:cubicBezTo>
                    <a:pt x="275209" y="47498"/>
                    <a:pt x="273304" y="60960"/>
                    <a:pt x="269621" y="78232"/>
                  </a:cubicBezTo>
                  <a:lnTo>
                    <a:pt x="268097" y="77851"/>
                  </a:lnTo>
                  <a:lnTo>
                    <a:pt x="269621" y="78232"/>
                  </a:lnTo>
                  <a:cubicBezTo>
                    <a:pt x="265938" y="95631"/>
                    <a:pt x="260223" y="114554"/>
                    <a:pt x="252476" y="135255"/>
                  </a:cubicBezTo>
                  <a:lnTo>
                    <a:pt x="250952" y="134747"/>
                  </a:lnTo>
                  <a:lnTo>
                    <a:pt x="252476" y="135255"/>
                  </a:lnTo>
                  <a:cubicBezTo>
                    <a:pt x="244729" y="156083"/>
                    <a:pt x="233553" y="174244"/>
                    <a:pt x="218821" y="189865"/>
                  </a:cubicBezTo>
                  <a:lnTo>
                    <a:pt x="218821" y="189865"/>
                  </a:lnTo>
                  <a:cubicBezTo>
                    <a:pt x="204089" y="205486"/>
                    <a:pt x="187325" y="213360"/>
                    <a:pt x="168656" y="212979"/>
                  </a:cubicBezTo>
                  <a:lnTo>
                    <a:pt x="168656" y="211455"/>
                  </a:lnTo>
                  <a:lnTo>
                    <a:pt x="168656" y="212979"/>
                  </a:lnTo>
                  <a:cubicBezTo>
                    <a:pt x="143256" y="212979"/>
                    <a:pt x="125857" y="200660"/>
                    <a:pt x="116332" y="176403"/>
                  </a:cubicBezTo>
                  <a:lnTo>
                    <a:pt x="117856" y="175768"/>
                  </a:lnTo>
                  <a:lnTo>
                    <a:pt x="116459" y="176530"/>
                  </a:lnTo>
                  <a:lnTo>
                    <a:pt x="117983" y="177165"/>
                  </a:lnTo>
                  <a:lnTo>
                    <a:pt x="117983" y="177165"/>
                  </a:lnTo>
                  <a:lnTo>
                    <a:pt x="117094" y="177800"/>
                  </a:lnTo>
                  <a:lnTo>
                    <a:pt x="114681" y="178181"/>
                  </a:lnTo>
                  <a:lnTo>
                    <a:pt x="115951" y="179197"/>
                  </a:lnTo>
                  <a:cubicBezTo>
                    <a:pt x="97536" y="201676"/>
                    <a:pt x="76327" y="213106"/>
                    <a:pt x="52324" y="213106"/>
                  </a:cubicBezTo>
                  <a:cubicBezTo>
                    <a:pt x="17272" y="213106"/>
                    <a:pt x="0" y="188722"/>
                    <a:pt x="0" y="142113"/>
                  </a:cubicBezTo>
                  <a:lnTo>
                    <a:pt x="1524" y="142113"/>
                  </a:lnTo>
                  <a:lnTo>
                    <a:pt x="0" y="142113"/>
                  </a:lnTo>
                  <a:cubicBezTo>
                    <a:pt x="0" y="113792"/>
                    <a:pt x="6350" y="84963"/>
                    <a:pt x="19050" y="55499"/>
                  </a:cubicBezTo>
                  <a:lnTo>
                    <a:pt x="20447" y="56134"/>
                  </a:lnTo>
                  <a:lnTo>
                    <a:pt x="19050" y="55499"/>
                  </a:lnTo>
                  <a:cubicBezTo>
                    <a:pt x="31623" y="26416"/>
                    <a:pt x="42164" y="9017"/>
                    <a:pt x="50800" y="4318"/>
                  </a:cubicBezTo>
                  <a:lnTo>
                    <a:pt x="51562" y="5715"/>
                  </a:lnTo>
                  <a:lnTo>
                    <a:pt x="50800" y="4318"/>
                  </a:lnTo>
                  <a:lnTo>
                    <a:pt x="59055" y="1524"/>
                  </a:lnTo>
                  <a:lnTo>
                    <a:pt x="63373" y="3302"/>
                  </a:lnTo>
                  <a:lnTo>
                    <a:pt x="70231" y="8890"/>
                  </a:lnTo>
                  <a:lnTo>
                    <a:pt x="68707" y="13081"/>
                  </a:lnTo>
                  <a:lnTo>
                    <a:pt x="70231" y="13081"/>
                  </a:lnTo>
                  <a:lnTo>
                    <a:pt x="66802" y="23749"/>
                  </a:lnTo>
                  <a:lnTo>
                    <a:pt x="59436" y="31115"/>
                  </a:lnTo>
                  <a:lnTo>
                    <a:pt x="60706" y="32004"/>
                  </a:lnTo>
                  <a:cubicBezTo>
                    <a:pt x="54610" y="40259"/>
                    <a:pt x="47498" y="51435"/>
                    <a:pt x="39497" y="65532"/>
                  </a:cubicBezTo>
                  <a:lnTo>
                    <a:pt x="38100" y="64897"/>
                  </a:lnTo>
                  <a:lnTo>
                    <a:pt x="39497" y="65659"/>
                  </a:lnTo>
                  <a:lnTo>
                    <a:pt x="24892" y="110490"/>
                  </a:lnTo>
                  <a:cubicBezTo>
                    <a:pt x="24638" y="112141"/>
                    <a:pt x="24511" y="115316"/>
                    <a:pt x="24511" y="119888"/>
                  </a:cubicBezTo>
                  <a:lnTo>
                    <a:pt x="22860" y="119888"/>
                  </a:lnTo>
                  <a:lnTo>
                    <a:pt x="24384" y="119888"/>
                  </a:lnTo>
                  <a:cubicBezTo>
                    <a:pt x="24384" y="139192"/>
                    <a:pt x="28067" y="152019"/>
                    <a:pt x="35052" y="159004"/>
                  </a:cubicBezTo>
                  <a:lnTo>
                    <a:pt x="33909" y="160147"/>
                  </a:lnTo>
                  <a:lnTo>
                    <a:pt x="35052" y="159004"/>
                  </a:lnTo>
                  <a:cubicBezTo>
                    <a:pt x="42164" y="166116"/>
                    <a:pt x="50673" y="169672"/>
                    <a:pt x="60706" y="169672"/>
                  </a:cubicBezTo>
                  <a:lnTo>
                    <a:pt x="60706" y="171196"/>
                  </a:lnTo>
                  <a:lnTo>
                    <a:pt x="60706" y="169672"/>
                  </a:lnTo>
                  <a:cubicBezTo>
                    <a:pt x="77978" y="169672"/>
                    <a:pt x="93345" y="161798"/>
                    <a:pt x="106680" y="145796"/>
                  </a:cubicBezTo>
                  <a:lnTo>
                    <a:pt x="106680" y="145796"/>
                  </a:lnTo>
                  <a:lnTo>
                    <a:pt x="110490" y="141986"/>
                  </a:lnTo>
                  <a:lnTo>
                    <a:pt x="111633" y="143129"/>
                  </a:lnTo>
                  <a:lnTo>
                    <a:pt x="110109" y="143129"/>
                  </a:lnTo>
                  <a:lnTo>
                    <a:pt x="110109" y="134239"/>
                  </a:lnTo>
                  <a:cubicBezTo>
                    <a:pt x="111633" y="91186"/>
                    <a:pt x="121412" y="67564"/>
                    <a:pt x="141224" y="67564"/>
                  </a:cubicBezTo>
                  <a:lnTo>
                    <a:pt x="141224" y="69088"/>
                  </a:lnTo>
                  <a:lnTo>
                    <a:pt x="141224" y="67564"/>
                  </a:lnTo>
                  <a:lnTo>
                    <a:pt x="157099" y="74041"/>
                  </a:lnTo>
                  <a:lnTo>
                    <a:pt x="155575" y="85725"/>
                  </a:lnTo>
                  <a:lnTo>
                    <a:pt x="157099" y="85725"/>
                  </a:lnTo>
                  <a:lnTo>
                    <a:pt x="155448" y="99060"/>
                  </a:lnTo>
                  <a:lnTo>
                    <a:pt x="152400" y="108331"/>
                  </a:lnTo>
                  <a:cubicBezTo>
                    <a:pt x="149352" y="117602"/>
                    <a:pt x="146177" y="126111"/>
                    <a:pt x="143129" y="133858"/>
                  </a:cubicBezTo>
                  <a:lnTo>
                    <a:pt x="143129" y="133858"/>
                  </a:lnTo>
                  <a:lnTo>
                    <a:pt x="138557" y="144526"/>
                  </a:lnTo>
                  <a:lnTo>
                    <a:pt x="137160" y="143891"/>
                  </a:lnTo>
                  <a:lnTo>
                    <a:pt x="138557" y="143129"/>
                  </a:lnTo>
                  <a:lnTo>
                    <a:pt x="139319" y="144907"/>
                  </a:lnTo>
                  <a:lnTo>
                    <a:pt x="138049" y="146558"/>
                  </a:lnTo>
                  <a:lnTo>
                    <a:pt x="139573" y="146177"/>
                  </a:lnTo>
                  <a:lnTo>
                    <a:pt x="140843" y="148971"/>
                  </a:lnTo>
                  <a:lnTo>
                    <a:pt x="141732" y="153035"/>
                  </a:lnTo>
                  <a:lnTo>
                    <a:pt x="143002" y="152146"/>
                  </a:lnTo>
                  <a:lnTo>
                    <a:pt x="147447" y="157861"/>
                  </a:lnTo>
                  <a:lnTo>
                    <a:pt x="150114" y="160274"/>
                  </a:lnTo>
                  <a:lnTo>
                    <a:pt x="156210" y="164719"/>
                  </a:lnTo>
                  <a:lnTo>
                    <a:pt x="160655" y="166497"/>
                  </a:lnTo>
                  <a:lnTo>
                    <a:pt x="170307" y="169291"/>
                  </a:lnTo>
                  <a:lnTo>
                    <a:pt x="176276" y="171196"/>
                  </a:lnTo>
                  <a:lnTo>
                    <a:pt x="176276" y="169672"/>
                  </a:lnTo>
                  <a:cubicBezTo>
                    <a:pt x="194945" y="169672"/>
                    <a:pt x="211201" y="159004"/>
                    <a:pt x="224917" y="137160"/>
                  </a:cubicBezTo>
                  <a:lnTo>
                    <a:pt x="226314" y="138049"/>
                  </a:lnTo>
                  <a:lnTo>
                    <a:pt x="224917" y="137160"/>
                  </a:lnTo>
                  <a:cubicBezTo>
                    <a:pt x="238760" y="115062"/>
                    <a:pt x="245491" y="96012"/>
                    <a:pt x="245491" y="79756"/>
                  </a:cubicBezTo>
                  <a:lnTo>
                    <a:pt x="247015" y="79756"/>
                  </a:lnTo>
                  <a:lnTo>
                    <a:pt x="245491" y="79756"/>
                  </a:lnTo>
                  <a:lnTo>
                    <a:pt x="243586" y="62865"/>
                  </a:lnTo>
                  <a:lnTo>
                    <a:pt x="241173" y="56134"/>
                  </a:lnTo>
                  <a:lnTo>
                    <a:pt x="239903" y="57023"/>
                  </a:lnTo>
                  <a:lnTo>
                    <a:pt x="232156" y="46101"/>
                  </a:lnTo>
                  <a:lnTo>
                    <a:pt x="229743" y="41402"/>
                  </a:lnTo>
                  <a:lnTo>
                    <a:pt x="228600" y="42545"/>
                  </a:lnTo>
                  <a:lnTo>
                    <a:pt x="222504" y="34163"/>
                  </a:lnTo>
                  <a:lnTo>
                    <a:pt x="222123" y="28956"/>
                  </a:lnTo>
                  <a:moveTo>
                    <a:pt x="225298" y="28956"/>
                  </a:moveTo>
                  <a:lnTo>
                    <a:pt x="223520" y="28956"/>
                  </a:lnTo>
                  <a:lnTo>
                    <a:pt x="225044" y="28829"/>
                  </a:lnTo>
                  <a:lnTo>
                    <a:pt x="227076" y="36830"/>
                  </a:lnTo>
                  <a:lnTo>
                    <a:pt x="230505" y="40259"/>
                  </a:lnTo>
                  <a:lnTo>
                    <a:pt x="238252" y="49149"/>
                  </a:lnTo>
                  <a:lnTo>
                    <a:pt x="242316" y="55372"/>
                  </a:lnTo>
                  <a:cubicBezTo>
                    <a:pt x="246507" y="61849"/>
                    <a:pt x="248539" y="70104"/>
                    <a:pt x="248539" y="79756"/>
                  </a:cubicBezTo>
                  <a:cubicBezTo>
                    <a:pt x="248539" y="96774"/>
                    <a:pt x="241427" y="116586"/>
                    <a:pt x="227457" y="138811"/>
                  </a:cubicBezTo>
                  <a:lnTo>
                    <a:pt x="227457" y="138811"/>
                  </a:lnTo>
                  <a:cubicBezTo>
                    <a:pt x="213360" y="161290"/>
                    <a:pt x="196342" y="172847"/>
                    <a:pt x="176149" y="172847"/>
                  </a:cubicBezTo>
                  <a:lnTo>
                    <a:pt x="176149" y="172847"/>
                  </a:lnTo>
                  <a:lnTo>
                    <a:pt x="176149" y="172847"/>
                  </a:lnTo>
                  <a:lnTo>
                    <a:pt x="164338" y="171450"/>
                  </a:lnTo>
                  <a:lnTo>
                    <a:pt x="160147" y="168021"/>
                  </a:lnTo>
                  <a:lnTo>
                    <a:pt x="159512" y="169545"/>
                  </a:lnTo>
                  <a:lnTo>
                    <a:pt x="150876" y="165354"/>
                  </a:lnTo>
                  <a:lnTo>
                    <a:pt x="148971" y="161544"/>
                  </a:lnTo>
                  <a:lnTo>
                    <a:pt x="147955" y="162687"/>
                  </a:lnTo>
                  <a:lnTo>
                    <a:pt x="142494" y="157226"/>
                  </a:lnTo>
                  <a:lnTo>
                    <a:pt x="140208" y="154051"/>
                  </a:lnTo>
                  <a:lnTo>
                    <a:pt x="136652" y="148590"/>
                  </a:lnTo>
                  <a:lnTo>
                    <a:pt x="136271" y="147066"/>
                  </a:lnTo>
                  <a:lnTo>
                    <a:pt x="135636" y="145034"/>
                  </a:lnTo>
                  <a:lnTo>
                    <a:pt x="135128" y="143891"/>
                  </a:lnTo>
                  <a:lnTo>
                    <a:pt x="140081" y="132588"/>
                  </a:lnTo>
                  <a:lnTo>
                    <a:pt x="141478" y="133223"/>
                  </a:lnTo>
                  <a:lnTo>
                    <a:pt x="139954" y="132588"/>
                  </a:lnTo>
                  <a:lnTo>
                    <a:pt x="149225" y="107188"/>
                  </a:lnTo>
                  <a:lnTo>
                    <a:pt x="150749" y="107696"/>
                  </a:lnTo>
                  <a:lnTo>
                    <a:pt x="149225" y="107188"/>
                  </a:lnTo>
                  <a:lnTo>
                    <a:pt x="153797" y="90805"/>
                  </a:lnTo>
                  <a:lnTo>
                    <a:pt x="153797" y="85471"/>
                  </a:lnTo>
                  <a:lnTo>
                    <a:pt x="149479" y="70358"/>
                  </a:lnTo>
                  <a:lnTo>
                    <a:pt x="140970" y="70358"/>
                  </a:lnTo>
                  <a:cubicBezTo>
                    <a:pt x="124460" y="70358"/>
                    <a:pt x="114554" y="90170"/>
                    <a:pt x="113030" y="133985"/>
                  </a:cubicBezTo>
                  <a:lnTo>
                    <a:pt x="111506" y="133985"/>
                  </a:lnTo>
                  <a:lnTo>
                    <a:pt x="113030" y="133985"/>
                  </a:lnTo>
                  <a:lnTo>
                    <a:pt x="113030" y="143383"/>
                  </a:lnTo>
                  <a:lnTo>
                    <a:pt x="108839" y="147574"/>
                  </a:lnTo>
                  <a:lnTo>
                    <a:pt x="107696" y="146431"/>
                  </a:lnTo>
                  <a:lnTo>
                    <a:pt x="108966" y="147447"/>
                  </a:lnTo>
                  <a:cubicBezTo>
                    <a:pt x="95123" y="164084"/>
                    <a:pt x="78994" y="172466"/>
                    <a:pt x="60579" y="172466"/>
                  </a:cubicBezTo>
                  <a:cubicBezTo>
                    <a:pt x="49657" y="172466"/>
                    <a:pt x="40386" y="168656"/>
                    <a:pt x="32639" y="160909"/>
                  </a:cubicBezTo>
                  <a:cubicBezTo>
                    <a:pt x="24765" y="153035"/>
                    <a:pt x="21082" y="139065"/>
                    <a:pt x="21082" y="119507"/>
                  </a:cubicBezTo>
                  <a:lnTo>
                    <a:pt x="21209" y="111506"/>
                  </a:lnTo>
                  <a:lnTo>
                    <a:pt x="23114" y="109728"/>
                  </a:lnTo>
                  <a:lnTo>
                    <a:pt x="21590" y="109601"/>
                  </a:lnTo>
                  <a:cubicBezTo>
                    <a:pt x="23495" y="93345"/>
                    <a:pt x="28448" y="78105"/>
                    <a:pt x="36576" y="63754"/>
                  </a:cubicBezTo>
                  <a:lnTo>
                    <a:pt x="36576" y="63754"/>
                  </a:lnTo>
                  <a:cubicBezTo>
                    <a:pt x="44577" y="49530"/>
                    <a:pt x="51689" y="38227"/>
                    <a:pt x="57912" y="29845"/>
                  </a:cubicBezTo>
                  <a:lnTo>
                    <a:pt x="66802" y="15875"/>
                  </a:lnTo>
                  <a:lnTo>
                    <a:pt x="66802" y="13208"/>
                  </a:lnTo>
                  <a:lnTo>
                    <a:pt x="65278" y="8255"/>
                  </a:lnTo>
                  <a:lnTo>
                    <a:pt x="62357" y="4826"/>
                  </a:lnTo>
                  <a:lnTo>
                    <a:pt x="61722" y="6350"/>
                  </a:lnTo>
                  <a:lnTo>
                    <a:pt x="55372" y="5207"/>
                  </a:lnTo>
                  <a:lnTo>
                    <a:pt x="52070" y="7112"/>
                  </a:lnTo>
                  <a:cubicBezTo>
                    <a:pt x="44704" y="11049"/>
                    <a:pt x="34544" y="27305"/>
                    <a:pt x="21844" y="56769"/>
                  </a:cubicBezTo>
                  <a:cubicBezTo>
                    <a:pt x="9271" y="85852"/>
                    <a:pt x="3048" y="114300"/>
                    <a:pt x="3048" y="142113"/>
                  </a:cubicBezTo>
                  <a:cubicBezTo>
                    <a:pt x="3048" y="187960"/>
                    <a:pt x="19685" y="209931"/>
                    <a:pt x="52324" y="209931"/>
                  </a:cubicBezTo>
                  <a:cubicBezTo>
                    <a:pt x="75184" y="209931"/>
                    <a:pt x="95504" y="199136"/>
                    <a:pt x="113538" y="177165"/>
                  </a:cubicBezTo>
                  <a:lnTo>
                    <a:pt x="113538" y="177165"/>
                  </a:lnTo>
                  <a:lnTo>
                    <a:pt x="113538" y="177165"/>
                  </a:lnTo>
                  <a:lnTo>
                    <a:pt x="115697" y="174752"/>
                  </a:lnTo>
                  <a:lnTo>
                    <a:pt x="116586" y="174244"/>
                  </a:lnTo>
                  <a:lnTo>
                    <a:pt x="118618" y="173609"/>
                  </a:lnTo>
                  <a:lnTo>
                    <a:pt x="119380" y="175133"/>
                  </a:lnTo>
                  <a:lnTo>
                    <a:pt x="119380" y="175260"/>
                  </a:lnTo>
                  <a:cubicBezTo>
                    <a:pt x="128397" y="198374"/>
                    <a:pt x="144780" y="209804"/>
                    <a:pt x="168783" y="209804"/>
                  </a:cubicBezTo>
                  <a:lnTo>
                    <a:pt x="168783" y="209804"/>
                  </a:lnTo>
                  <a:lnTo>
                    <a:pt x="168783" y="209804"/>
                  </a:lnTo>
                  <a:cubicBezTo>
                    <a:pt x="186436" y="210058"/>
                    <a:pt x="202311" y="202819"/>
                    <a:pt x="216662" y="187706"/>
                  </a:cubicBezTo>
                  <a:lnTo>
                    <a:pt x="217805" y="188849"/>
                  </a:lnTo>
                  <a:lnTo>
                    <a:pt x="216662" y="187706"/>
                  </a:lnTo>
                  <a:cubicBezTo>
                    <a:pt x="231013" y="172466"/>
                    <a:pt x="241935" y="154559"/>
                    <a:pt x="249555" y="134112"/>
                  </a:cubicBezTo>
                  <a:lnTo>
                    <a:pt x="249555" y="134112"/>
                  </a:lnTo>
                  <a:lnTo>
                    <a:pt x="266573" y="77470"/>
                  </a:lnTo>
                  <a:cubicBezTo>
                    <a:pt x="270256" y="60198"/>
                    <a:pt x="272034" y="47117"/>
                    <a:pt x="272034" y="38100"/>
                  </a:cubicBezTo>
                  <a:cubicBezTo>
                    <a:pt x="272034" y="24892"/>
                    <a:pt x="269748" y="16002"/>
                    <a:pt x="265430" y="10922"/>
                  </a:cubicBezTo>
                  <a:lnTo>
                    <a:pt x="256159" y="3175"/>
                  </a:lnTo>
                  <a:lnTo>
                    <a:pt x="250825" y="1651"/>
                  </a:lnTo>
                  <a:lnTo>
                    <a:pt x="250952" y="3175"/>
                  </a:lnTo>
                  <a:lnTo>
                    <a:pt x="238633" y="6223"/>
                  </a:lnTo>
                  <a:lnTo>
                    <a:pt x="233045" y="11557"/>
                  </a:lnTo>
                  <a:cubicBezTo>
                    <a:pt x="227457" y="16891"/>
                    <a:pt x="224790" y="22606"/>
                    <a:pt x="224790" y="28956"/>
                  </a:cubicBezTo>
                  <a:close/>
                </a:path>
              </a:pathLst>
            </a:custGeom>
            <a:grpFill/>
            <a:ln>
              <a:solidFill>
                <a:srgbClr val="D295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" name="TextBox 17">
            <a:extLst>
              <a:ext uri="{FF2B5EF4-FFF2-40B4-BE49-F238E27FC236}">
                <a16:creationId xmlns:a16="http://schemas.microsoft.com/office/drawing/2014/main" id="{289BCEBF-6BD5-9F5F-0E6D-D5A30CF71859}"/>
              </a:ext>
            </a:extLst>
          </p:cNvPr>
          <p:cNvSpPr txBox="1"/>
          <p:nvPr/>
        </p:nvSpPr>
        <p:spPr>
          <a:xfrm>
            <a:off x="3704636" y="4218515"/>
            <a:ext cx="930779" cy="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4"/>
              </a:lnSpc>
            </a:pPr>
            <a:r>
              <a:rPr lang="en-US" sz="3138" dirty="0">
                <a:solidFill>
                  <a:srgbClr val="D29500"/>
                </a:solidFill>
                <a:latin typeface="Roboto Condensed Bold"/>
              </a:rPr>
              <a:t>= 0,6</a:t>
            </a:r>
          </a:p>
        </p:txBody>
      </p:sp>
      <p:sp>
        <p:nvSpPr>
          <p:cNvPr id="89" name="TextBox 18">
            <a:extLst>
              <a:ext uri="{FF2B5EF4-FFF2-40B4-BE49-F238E27FC236}">
                <a16:creationId xmlns:a16="http://schemas.microsoft.com/office/drawing/2014/main" id="{DFCEA320-E033-AFE8-2348-8F2637B7B0B2}"/>
              </a:ext>
            </a:extLst>
          </p:cNvPr>
          <p:cNvSpPr txBox="1"/>
          <p:nvPr/>
        </p:nvSpPr>
        <p:spPr>
          <a:xfrm>
            <a:off x="5899202" y="4207830"/>
            <a:ext cx="930779" cy="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4"/>
              </a:lnSpc>
            </a:pPr>
            <a:r>
              <a:rPr lang="en-US" sz="3138" dirty="0">
                <a:solidFill>
                  <a:srgbClr val="D29500"/>
                </a:solidFill>
                <a:latin typeface="Roboto Condensed Bold"/>
              </a:rPr>
              <a:t>= 0,4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59847D-F294-24E1-1A3B-6E11DF1D9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2105" y="5943729"/>
            <a:ext cx="487363" cy="487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F0FA1-FD26-9916-E977-5DF2F9F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25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-52678" y="2066275"/>
            <a:ext cx="3596356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Eredmények</a:t>
            </a:r>
          </a:p>
          <a:p>
            <a:pPr algn="ctr"/>
            <a:r>
              <a:rPr lang="hu-HU" dirty="0"/>
              <a:t>S1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03D9C-2CA8-A266-31F4-286E27CDC8D4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rész</a:t>
            </a:r>
          </a:p>
        </p:txBody>
      </p:sp>
      <p:pic>
        <p:nvPicPr>
          <p:cNvPr id="189" name="Picture 188" descr="A screenshot of a graph&#10;&#10;Description automatically generated">
            <a:extLst>
              <a:ext uri="{FF2B5EF4-FFF2-40B4-BE49-F238E27FC236}">
                <a16:creationId xmlns:a16="http://schemas.microsoft.com/office/drawing/2014/main" id="{2C66B0DB-BA20-3594-280D-27603B814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70" y="372584"/>
            <a:ext cx="5813505" cy="52804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E85519-36BD-2E2D-47A9-392EDB79C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890" y="6011834"/>
            <a:ext cx="487363" cy="487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8830C-EA3D-33D3-BABD-E542C633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B85FB73-869D-BCE9-C8E1-128B4CC5B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70" y="372584"/>
            <a:ext cx="5818771" cy="52852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-52678" y="2066275"/>
            <a:ext cx="3596356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Eredmények</a:t>
            </a:r>
          </a:p>
          <a:p>
            <a:pPr algn="ctr"/>
            <a:r>
              <a:rPr lang="hu-HU" dirty="0"/>
              <a:t>S2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03D9C-2CA8-A266-31F4-286E27CDC8D4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rész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8FD309-05A3-9B71-49DB-1225FAB6F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141" y="6011834"/>
            <a:ext cx="487363" cy="487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D0696-684E-66C2-6E85-0A5173FE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-52678" y="2066275"/>
            <a:ext cx="3596356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Mérési hibák</a:t>
            </a:r>
          </a:p>
          <a:p>
            <a:pPr algn="ctr"/>
            <a:r>
              <a:rPr lang="hu-HU" dirty="0"/>
              <a:t>S1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03D9C-2CA8-A266-31F4-286E27CDC8D4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rész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BFB31C2-5B34-30D8-48A5-A7B74A960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70122"/>
              </p:ext>
            </p:extLst>
          </p:nvPr>
        </p:nvGraphicFramePr>
        <p:xfrm>
          <a:off x="3967368" y="1184186"/>
          <a:ext cx="7211919" cy="3551783"/>
        </p:xfrm>
        <a:graphic>
          <a:graphicData uri="http://schemas.openxmlformats.org/drawingml/2006/table">
            <a:tbl>
              <a:tblPr/>
              <a:tblGrid>
                <a:gridCol w="224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2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40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H15</a:t>
                      </a: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H20</a:t>
                      </a: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H25</a:t>
                      </a: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40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Medián</a:t>
                      </a: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10,8453</a:t>
                      </a:r>
                      <a:endParaRPr lang="en-US" sz="1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5,5763</a:t>
                      </a:r>
                      <a:endParaRPr lang="en-US" sz="10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3,0976</a:t>
                      </a:r>
                      <a:endParaRPr lang="en-US" sz="10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40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Minimum</a:t>
                      </a: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-6166</a:t>
                      </a:r>
                      <a:endParaRPr lang="en-US" sz="1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-2875</a:t>
                      </a:r>
                      <a:endParaRPr lang="en-US" sz="1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-1757</a:t>
                      </a:r>
                      <a:endParaRPr lang="en-US" sz="10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40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Maximum</a:t>
                      </a: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4980</a:t>
                      </a:r>
                      <a:endParaRPr lang="en-US" sz="10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5036</a:t>
                      </a:r>
                      <a:endParaRPr lang="en-US" sz="1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5024</a:t>
                      </a:r>
                      <a:endParaRPr lang="en-US" sz="1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02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Kilógó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adatok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[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db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]</a:t>
                      </a:r>
                      <a:endParaRPr lang="en-US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1483</a:t>
                      </a:r>
                      <a:endParaRPr lang="en-US" sz="10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1706</a:t>
                      </a:r>
                      <a:endParaRPr lang="en-US" sz="1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1688</a:t>
                      </a:r>
                      <a:endParaRPr lang="en-US" sz="1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5">
            <a:extLst>
              <a:ext uri="{FF2B5EF4-FFF2-40B4-BE49-F238E27FC236}">
                <a16:creationId xmlns:a16="http://schemas.microsoft.com/office/drawing/2014/main" id="{4B8D5C9E-CDB7-5CCA-148A-49DB42108064}"/>
              </a:ext>
            </a:extLst>
          </p:cNvPr>
          <p:cNvSpPr txBox="1"/>
          <p:nvPr/>
        </p:nvSpPr>
        <p:spPr>
          <a:xfrm>
            <a:off x="6898614" y="2672269"/>
            <a:ext cx="8561347" cy="575619"/>
          </a:xfrm>
          <a:prstGeom prst="rect">
            <a:avLst/>
          </a:prstGeom>
        </p:spPr>
        <p:txBody>
          <a:bodyPr lIns="39480" tIns="39480" rIns="39480" bIns="3948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A30919-F1AC-CDC9-04D0-E3D516764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998" y="6011834"/>
            <a:ext cx="487363" cy="487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5E7-0FFB-9312-6BA4-F07334A2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30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75144F8D-09B0-1614-A988-1CF0FEAC12BD}"/>
              </a:ext>
            </a:extLst>
          </p:cNvPr>
          <p:cNvSpPr/>
          <p:nvPr/>
        </p:nvSpPr>
        <p:spPr>
          <a:xfrm rot="5400000">
            <a:off x="5984812" y="828697"/>
            <a:ext cx="589103" cy="4889513"/>
          </a:xfrm>
          <a:custGeom>
            <a:avLst/>
            <a:gdLst/>
            <a:ahLst/>
            <a:cxnLst/>
            <a:rect l="l" t="t" r="r" b="b"/>
            <a:pathLst>
              <a:path w="794838" h="4143595">
                <a:moveTo>
                  <a:pt x="237329" y="0"/>
                </a:moveTo>
                <a:lnTo>
                  <a:pt x="557509" y="0"/>
                </a:lnTo>
                <a:cubicBezTo>
                  <a:pt x="620453" y="0"/>
                  <a:pt x="680818" y="25004"/>
                  <a:pt x="725326" y="69512"/>
                </a:cubicBezTo>
                <a:cubicBezTo>
                  <a:pt x="769834" y="114020"/>
                  <a:pt x="794838" y="174386"/>
                  <a:pt x="794838" y="237329"/>
                </a:cubicBezTo>
                <a:lnTo>
                  <a:pt x="794838" y="3906265"/>
                </a:lnTo>
                <a:cubicBezTo>
                  <a:pt x="794838" y="4037339"/>
                  <a:pt x="688582" y="4143595"/>
                  <a:pt x="557509" y="4143595"/>
                </a:cubicBezTo>
                <a:lnTo>
                  <a:pt x="237329" y="4143595"/>
                </a:lnTo>
                <a:cubicBezTo>
                  <a:pt x="106256" y="4143595"/>
                  <a:pt x="0" y="4037339"/>
                  <a:pt x="0" y="3906265"/>
                </a:cubicBezTo>
                <a:lnTo>
                  <a:pt x="0" y="237329"/>
                </a:lnTo>
                <a:cubicBezTo>
                  <a:pt x="0" y="106256"/>
                  <a:pt x="106256" y="0"/>
                  <a:pt x="2373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AE02805B-0826-4703-AD48-2983F7F3DB99}"/>
              </a:ext>
            </a:extLst>
          </p:cNvPr>
          <p:cNvSpPr/>
          <p:nvPr/>
        </p:nvSpPr>
        <p:spPr>
          <a:xfrm rot="5400000">
            <a:off x="6020384" y="2600042"/>
            <a:ext cx="517962" cy="4889513"/>
          </a:xfrm>
          <a:custGeom>
            <a:avLst/>
            <a:gdLst/>
            <a:ahLst/>
            <a:cxnLst/>
            <a:rect l="l" t="t" r="r" b="b"/>
            <a:pathLst>
              <a:path w="794838" h="4143595">
                <a:moveTo>
                  <a:pt x="237329" y="0"/>
                </a:moveTo>
                <a:lnTo>
                  <a:pt x="557509" y="0"/>
                </a:lnTo>
                <a:cubicBezTo>
                  <a:pt x="620453" y="0"/>
                  <a:pt x="680818" y="25004"/>
                  <a:pt x="725326" y="69512"/>
                </a:cubicBezTo>
                <a:cubicBezTo>
                  <a:pt x="769834" y="114020"/>
                  <a:pt x="794838" y="174386"/>
                  <a:pt x="794838" y="237329"/>
                </a:cubicBezTo>
                <a:lnTo>
                  <a:pt x="794838" y="3906265"/>
                </a:lnTo>
                <a:cubicBezTo>
                  <a:pt x="794838" y="4037339"/>
                  <a:pt x="688582" y="4143595"/>
                  <a:pt x="557509" y="4143595"/>
                </a:cubicBezTo>
                <a:lnTo>
                  <a:pt x="237329" y="4143595"/>
                </a:lnTo>
                <a:cubicBezTo>
                  <a:pt x="106256" y="4143595"/>
                  <a:pt x="0" y="4037339"/>
                  <a:pt x="0" y="3906265"/>
                </a:cubicBezTo>
                <a:lnTo>
                  <a:pt x="0" y="237329"/>
                </a:lnTo>
                <a:cubicBezTo>
                  <a:pt x="0" y="106256"/>
                  <a:pt x="106256" y="0"/>
                  <a:pt x="2373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B6626B3E-6375-95E8-6C83-74845B0EAA80}"/>
              </a:ext>
            </a:extLst>
          </p:cNvPr>
          <p:cNvSpPr/>
          <p:nvPr/>
        </p:nvSpPr>
        <p:spPr>
          <a:xfrm rot="5400000">
            <a:off x="6020385" y="2000740"/>
            <a:ext cx="517962" cy="4889513"/>
          </a:xfrm>
          <a:custGeom>
            <a:avLst/>
            <a:gdLst/>
            <a:ahLst/>
            <a:cxnLst/>
            <a:rect l="l" t="t" r="r" b="b"/>
            <a:pathLst>
              <a:path w="794838" h="4143595">
                <a:moveTo>
                  <a:pt x="237329" y="0"/>
                </a:moveTo>
                <a:lnTo>
                  <a:pt x="557509" y="0"/>
                </a:lnTo>
                <a:cubicBezTo>
                  <a:pt x="620453" y="0"/>
                  <a:pt x="680818" y="25004"/>
                  <a:pt x="725326" y="69512"/>
                </a:cubicBezTo>
                <a:cubicBezTo>
                  <a:pt x="769834" y="114020"/>
                  <a:pt x="794838" y="174386"/>
                  <a:pt x="794838" y="237329"/>
                </a:cubicBezTo>
                <a:lnTo>
                  <a:pt x="794838" y="3906265"/>
                </a:lnTo>
                <a:cubicBezTo>
                  <a:pt x="794838" y="4037339"/>
                  <a:pt x="688582" y="4143595"/>
                  <a:pt x="557509" y="4143595"/>
                </a:cubicBezTo>
                <a:lnTo>
                  <a:pt x="237329" y="4143595"/>
                </a:lnTo>
                <a:cubicBezTo>
                  <a:pt x="106256" y="4143595"/>
                  <a:pt x="0" y="4037339"/>
                  <a:pt x="0" y="3906265"/>
                </a:cubicBezTo>
                <a:lnTo>
                  <a:pt x="0" y="237329"/>
                </a:lnTo>
                <a:cubicBezTo>
                  <a:pt x="0" y="106256"/>
                  <a:pt x="106256" y="0"/>
                  <a:pt x="2373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95D22AD9-01C1-2D83-D80C-2F8A9A76DB02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Összegzés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AEC043C-7727-309D-C723-65EF5925C334}"/>
              </a:ext>
            </a:extLst>
          </p:cNvPr>
          <p:cNvSpPr txBox="1"/>
          <p:nvPr/>
        </p:nvSpPr>
        <p:spPr>
          <a:xfrm>
            <a:off x="4829112" y="2990721"/>
            <a:ext cx="29199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Mutációk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száma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0 - 5</a:t>
            </a:r>
          </a:p>
          <a:p>
            <a:pPr algn="l"/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mutáció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10 – 16</a:t>
            </a:r>
            <a:r>
              <a:rPr lang="hu-HU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nap</a:t>
            </a:r>
            <a:endParaRPr lang="en-US" sz="2000" spc="-102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04911-09BC-F97E-4B88-3A980FA0A344}"/>
              </a:ext>
            </a:extLst>
          </p:cNvPr>
          <p:cNvSpPr txBox="1"/>
          <p:nvPr/>
        </p:nvSpPr>
        <p:spPr>
          <a:xfrm>
            <a:off x="4480449" y="3685130"/>
            <a:ext cx="415969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Paraméterek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mozgó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ablakos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becslése</a:t>
            </a:r>
            <a:endParaRPr lang="en-US" sz="2000" spc="-102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44CC776-0DA6-532A-1848-21A7E4F055A4}"/>
              </a:ext>
            </a:extLst>
          </p:cNvPr>
          <p:cNvSpPr txBox="1"/>
          <p:nvPr/>
        </p:nvSpPr>
        <p:spPr>
          <a:xfrm>
            <a:off x="4829112" y="4273883"/>
            <a:ext cx="291995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Két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féle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illesztési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stratégia</a:t>
            </a:r>
            <a:endParaRPr lang="en-US" sz="2000" spc="-102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FF76FE1F-C347-31A9-074C-BA5243FE46F9}"/>
              </a:ext>
            </a:extLst>
          </p:cNvPr>
          <p:cNvSpPr txBox="1"/>
          <p:nvPr/>
        </p:nvSpPr>
        <p:spPr>
          <a:xfrm>
            <a:off x="4480448" y="1917494"/>
            <a:ext cx="415970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Kísérleti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adatokon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paraméter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becslés</a:t>
            </a:r>
            <a:endParaRPr lang="en-US" sz="2000" spc="-102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A9F89097-E414-9115-D4A1-42F1B9BB3539}"/>
              </a:ext>
            </a:extLst>
          </p:cNvPr>
          <p:cNvSpPr txBox="1"/>
          <p:nvPr/>
        </p:nvSpPr>
        <p:spPr>
          <a:xfrm>
            <a:off x="4829111" y="4871967"/>
            <a:ext cx="389501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S1 + 20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napos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csúszóablak</a:t>
            </a:r>
            <a:endParaRPr lang="en-US" sz="2000" spc="-102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A8FEDC3A-995E-62A7-9CD5-03BDAD22A9B8}"/>
              </a:ext>
            </a:extLst>
          </p:cNvPr>
          <p:cNvSpPr txBox="1"/>
          <p:nvPr/>
        </p:nvSpPr>
        <p:spPr>
          <a:xfrm>
            <a:off x="4480449" y="2507623"/>
            <a:ext cx="368383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Paraméterek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szakaszos</a:t>
            </a:r>
            <a:r>
              <a:rPr lang="en-US" sz="2000" spc="-102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spc="-102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becslése</a:t>
            </a:r>
            <a:endParaRPr lang="en-US" sz="2000" spc="-102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Graphic 16" descr="Checkmark with solid fill">
            <a:extLst>
              <a:ext uri="{FF2B5EF4-FFF2-40B4-BE49-F238E27FC236}">
                <a16:creationId xmlns:a16="http://schemas.microsoft.com/office/drawing/2014/main" id="{C8805FA5-04C7-5163-0FFC-47ED59186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4967" y="1861344"/>
            <a:ext cx="386948" cy="386948"/>
          </a:xfrm>
          <a:prstGeom prst="rect">
            <a:avLst/>
          </a:prstGeom>
        </p:spPr>
      </p:pic>
      <p:pic>
        <p:nvPicPr>
          <p:cNvPr id="19" name="Graphic 16" descr="Checkmark with solid fill">
            <a:extLst>
              <a:ext uri="{FF2B5EF4-FFF2-40B4-BE49-F238E27FC236}">
                <a16:creationId xmlns:a16="http://schemas.microsoft.com/office/drawing/2014/main" id="{CA5E1923-6325-81E3-A053-EF26FA7E8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4967" y="2461029"/>
            <a:ext cx="386948" cy="386948"/>
          </a:xfrm>
          <a:prstGeom prst="rect">
            <a:avLst/>
          </a:prstGeom>
        </p:spPr>
      </p:pic>
      <p:pic>
        <p:nvPicPr>
          <p:cNvPr id="20" name="Graphic 16" descr="Checkmark with solid fill">
            <a:extLst>
              <a:ext uri="{FF2B5EF4-FFF2-40B4-BE49-F238E27FC236}">
                <a16:creationId xmlns:a16="http://schemas.microsoft.com/office/drawing/2014/main" id="{CE13DEA0-5D8C-87A7-299A-2F58C6061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4967" y="3653794"/>
            <a:ext cx="386948" cy="386948"/>
          </a:xfrm>
          <a:prstGeom prst="rect">
            <a:avLst/>
          </a:prstGeom>
        </p:spPr>
      </p:pic>
      <p:pic>
        <p:nvPicPr>
          <p:cNvPr id="21" name="Graphic 16" descr="Checkmark with solid fill">
            <a:extLst>
              <a:ext uri="{FF2B5EF4-FFF2-40B4-BE49-F238E27FC236}">
                <a16:creationId xmlns:a16="http://schemas.microsoft.com/office/drawing/2014/main" id="{08481A05-6115-3E9D-B2EA-CCFEDDEFE0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4967" y="3106946"/>
            <a:ext cx="386948" cy="386948"/>
          </a:xfrm>
          <a:prstGeom prst="rect">
            <a:avLst/>
          </a:prstGeom>
        </p:spPr>
      </p:pic>
      <p:pic>
        <p:nvPicPr>
          <p:cNvPr id="22" name="Graphic 16" descr="Checkmark with solid fill">
            <a:extLst>
              <a:ext uri="{FF2B5EF4-FFF2-40B4-BE49-F238E27FC236}">
                <a16:creationId xmlns:a16="http://schemas.microsoft.com/office/drawing/2014/main" id="{B8F664CF-6956-1001-BD86-E32F76156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4967" y="4233170"/>
            <a:ext cx="386948" cy="386948"/>
          </a:xfrm>
          <a:prstGeom prst="rect">
            <a:avLst/>
          </a:prstGeom>
        </p:spPr>
      </p:pic>
      <p:pic>
        <p:nvPicPr>
          <p:cNvPr id="23" name="Graphic 16" descr="Checkmark with solid fill">
            <a:extLst>
              <a:ext uri="{FF2B5EF4-FFF2-40B4-BE49-F238E27FC236}">
                <a16:creationId xmlns:a16="http://schemas.microsoft.com/office/drawing/2014/main" id="{2FBDA94E-B6FB-29EC-4D05-97CD0E150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4800" y="4873324"/>
            <a:ext cx="386948" cy="386948"/>
          </a:xfrm>
          <a:prstGeom prst="rect">
            <a:avLst/>
          </a:prstGeom>
        </p:spPr>
      </p:pic>
      <p:sp>
        <p:nvSpPr>
          <p:cNvPr id="24" name="Freeform 3">
            <a:extLst>
              <a:ext uri="{FF2B5EF4-FFF2-40B4-BE49-F238E27FC236}">
                <a16:creationId xmlns:a16="http://schemas.microsoft.com/office/drawing/2014/main" id="{AC52FD9D-83CD-FF3B-613C-FD8D0F760B9F}"/>
              </a:ext>
            </a:extLst>
          </p:cNvPr>
          <p:cNvSpPr/>
          <p:nvPr/>
        </p:nvSpPr>
        <p:spPr>
          <a:xfrm rot="5400000">
            <a:off x="6020658" y="-371083"/>
            <a:ext cx="517962" cy="4889513"/>
          </a:xfrm>
          <a:custGeom>
            <a:avLst/>
            <a:gdLst/>
            <a:ahLst/>
            <a:cxnLst/>
            <a:rect l="l" t="t" r="r" b="b"/>
            <a:pathLst>
              <a:path w="794838" h="4143595">
                <a:moveTo>
                  <a:pt x="237329" y="0"/>
                </a:moveTo>
                <a:lnTo>
                  <a:pt x="557509" y="0"/>
                </a:lnTo>
                <a:cubicBezTo>
                  <a:pt x="620453" y="0"/>
                  <a:pt x="680818" y="25004"/>
                  <a:pt x="725326" y="69512"/>
                </a:cubicBezTo>
                <a:cubicBezTo>
                  <a:pt x="769834" y="114020"/>
                  <a:pt x="794838" y="174386"/>
                  <a:pt x="794838" y="237329"/>
                </a:cubicBezTo>
                <a:lnTo>
                  <a:pt x="794838" y="3906265"/>
                </a:lnTo>
                <a:cubicBezTo>
                  <a:pt x="794838" y="4037339"/>
                  <a:pt x="688582" y="4143595"/>
                  <a:pt x="557509" y="4143595"/>
                </a:cubicBezTo>
                <a:lnTo>
                  <a:pt x="237329" y="4143595"/>
                </a:lnTo>
                <a:cubicBezTo>
                  <a:pt x="106256" y="4143595"/>
                  <a:pt x="0" y="4037339"/>
                  <a:pt x="0" y="3906265"/>
                </a:cubicBezTo>
                <a:lnTo>
                  <a:pt x="0" y="237329"/>
                </a:lnTo>
                <a:cubicBezTo>
                  <a:pt x="0" y="106256"/>
                  <a:pt x="106256" y="0"/>
                  <a:pt x="2373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FCECAAAB-BF2F-7B28-9E57-AECE96853DF3}"/>
              </a:ext>
            </a:extLst>
          </p:cNvPr>
          <p:cNvSpPr/>
          <p:nvPr/>
        </p:nvSpPr>
        <p:spPr>
          <a:xfrm rot="5400000">
            <a:off x="6020387" y="237838"/>
            <a:ext cx="517962" cy="4889513"/>
          </a:xfrm>
          <a:custGeom>
            <a:avLst/>
            <a:gdLst/>
            <a:ahLst/>
            <a:cxnLst/>
            <a:rect l="l" t="t" r="r" b="b"/>
            <a:pathLst>
              <a:path w="794838" h="4143595">
                <a:moveTo>
                  <a:pt x="237329" y="0"/>
                </a:moveTo>
                <a:lnTo>
                  <a:pt x="557509" y="0"/>
                </a:lnTo>
                <a:cubicBezTo>
                  <a:pt x="620453" y="0"/>
                  <a:pt x="680818" y="25004"/>
                  <a:pt x="725326" y="69512"/>
                </a:cubicBezTo>
                <a:cubicBezTo>
                  <a:pt x="769834" y="114020"/>
                  <a:pt x="794838" y="174386"/>
                  <a:pt x="794838" y="237329"/>
                </a:cubicBezTo>
                <a:lnTo>
                  <a:pt x="794838" y="3906265"/>
                </a:lnTo>
                <a:cubicBezTo>
                  <a:pt x="794838" y="4037339"/>
                  <a:pt x="688582" y="4143595"/>
                  <a:pt x="557509" y="4143595"/>
                </a:cubicBezTo>
                <a:lnTo>
                  <a:pt x="237329" y="4143595"/>
                </a:lnTo>
                <a:cubicBezTo>
                  <a:pt x="106256" y="4143595"/>
                  <a:pt x="0" y="4037339"/>
                  <a:pt x="0" y="3906265"/>
                </a:cubicBezTo>
                <a:lnTo>
                  <a:pt x="0" y="237329"/>
                </a:lnTo>
                <a:cubicBezTo>
                  <a:pt x="0" y="106256"/>
                  <a:pt x="106256" y="0"/>
                  <a:pt x="2373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7C49A595-05D6-B662-F8FD-9406A26BCF04}"/>
              </a:ext>
            </a:extLst>
          </p:cNvPr>
          <p:cNvSpPr/>
          <p:nvPr/>
        </p:nvSpPr>
        <p:spPr>
          <a:xfrm rot="5400000">
            <a:off x="6020386" y="1420499"/>
            <a:ext cx="517962" cy="4889513"/>
          </a:xfrm>
          <a:custGeom>
            <a:avLst/>
            <a:gdLst/>
            <a:ahLst/>
            <a:cxnLst/>
            <a:rect l="l" t="t" r="r" b="b"/>
            <a:pathLst>
              <a:path w="794838" h="4143595">
                <a:moveTo>
                  <a:pt x="237329" y="0"/>
                </a:moveTo>
                <a:lnTo>
                  <a:pt x="557509" y="0"/>
                </a:lnTo>
                <a:cubicBezTo>
                  <a:pt x="620453" y="0"/>
                  <a:pt x="680818" y="25004"/>
                  <a:pt x="725326" y="69512"/>
                </a:cubicBezTo>
                <a:cubicBezTo>
                  <a:pt x="769834" y="114020"/>
                  <a:pt x="794838" y="174386"/>
                  <a:pt x="794838" y="237329"/>
                </a:cubicBezTo>
                <a:lnTo>
                  <a:pt x="794838" y="3906265"/>
                </a:lnTo>
                <a:cubicBezTo>
                  <a:pt x="794838" y="4037339"/>
                  <a:pt x="688582" y="4143595"/>
                  <a:pt x="557509" y="4143595"/>
                </a:cubicBezTo>
                <a:lnTo>
                  <a:pt x="237329" y="4143595"/>
                </a:lnTo>
                <a:cubicBezTo>
                  <a:pt x="106256" y="4143595"/>
                  <a:pt x="0" y="4037339"/>
                  <a:pt x="0" y="3906265"/>
                </a:cubicBezTo>
                <a:lnTo>
                  <a:pt x="0" y="237329"/>
                </a:lnTo>
                <a:cubicBezTo>
                  <a:pt x="0" y="106256"/>
                  <a:pt x="106256" y="0"/>
                  <a:pt x="2373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EBCACE-D589-6F72-9D38-BFA487992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729" y="6011834"/>
            <a:ext cx="487363" cy="487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7626A-F053-60D8-1DD2-7B4FFE71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5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887405"/>
            <a:ext cx="4792882" cy="1012031"/>
          </a:xfrm>
        </p:spPr>
        <p:txBody>
          <a:bodyPr/>
          <a:lstStyle/>
          <a:p>
            <a:r>
              <a:rPr lang="hu-HU" dirty="0"/>
              <a:t>Rákos </a:t>
            </a:r>
            <a:br>
              <a:rPr lang="hu-HU" dirty="0"/>
            </a:br>
            <a:r>
              <a:rPr lang="hu-HU" dirty="0"/>
              <a:t>megbetegedések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7303C9-B701-4D67-8EB6-527C8A2A91B6}"/>
              </a:ext>
            </a:extLst>
          </p:cNvPr>
          <p:cNvGrpSpPr/>
          <p:nvPr/>
        </p:nvGrpSpPr>
        <p:grpSpPr>
          <a:xfrm>
            <a:off x="6096000" y="796087"/>
            <a:ext cx="3985835" cy="3886658"/>
            <a:chOff x="5394385" y="885910"/>
            <a:chExt cx="4134930" cy="43037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0584327-7F44-D2FC-318B-0657B3533F80}"/>
                </a:ext>
              </a:extLst>
            </p:cNvPr>
            <p:cNvSpPr/>
            <p:nvPr/>
          </p:nvSpPr>
          <p:spPr>
            <a:xfrm>
              <a:off x="5394385" y="885910"/>
              <a:ext cx="4124768" cy="768927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~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</a:t>
              </a:r>
              <a:r>
                <a:rPr lang="en-US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millió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haláleset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279D61-AD78-7F72-F723-61AF34224920}"/>
                </a:ext>
              </a:extLst>
            </p:cNvPr>
            <p:cNvSpPr/>
            <p:nvPr/>
          </p:nvSpPr>
          <p:spPr>
            <a:xfrm>
              <a:off x="5404546" y="1773253"/>
              <a:ext cx="4124768" cy="768927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Mutálódott, hibásan működő</a:t>
              </a:r>
            </a:p>
            <a:p>
              <a:pPr algn="ctr"/>
              <a:r>
                <a:rPr lang="hu-H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sejtek osztódása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FBA0D7D-62A1-0D28-DF67-70E68D1AABE1}"/>
                </a:ext>
              </a:extLst>
            </p:cNvPr>
            <p:cNvSpPr/>
            <p:nvPr/>
          </p:nvSpPr>
          <p:spPr>
            <a:xfrm>
              <a:off x="5394385" y="2660074"/>
              <a:ext cx="4124769" cy="768926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Műtéti kezelés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148FF1-4217-3ADB-BF7B-593F7F8D3A76}"/>
                </a:ext>
              </a:extLst>
            </p:cNvPr>
            <p:cNvSpPr/>
            <p:nvPr/>
          </p:nvSpPr>
          <p:spPr>
            <a:xfrm>
              <a:off x="5404546" y="3547416"/>
              <a:ext cx="4124769" cy="768926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Sugárterápia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61BE6CC-83B3-3249-3531-C4216CE16D02}"/>
                </a:ext>
              </a:extLst>
            </p:cNvPr>
            <p:cNvSpPr/>
            <p:nvPr/>
          </p:nvSpPr>
          <p:spPr>
            <a:xfrm>
              <a:off x="5404546" y="4420752"/>
              <a:ext cx="4124769" cy="768926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Kemoterápia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6" name="Szöveg helye 2">
            <a:extLst>
              <a:ext uri="{FF2B5EF4-FFF2-40B4-BE49-F238E27FC236}">
                <a16:creationId xmlns:a16="http://schemas.microsoft.com/office/drawing/2014/main" id="{EFEB4901-42B4-261F-DFA4-52E7736DD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63" y="5260568"/>
            <a:ext cx="11212512" cy="303129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</a:rPr>
              <a:t>[1] WHO : Cancer. https://www.who.int/news-room/fact-sheets/detail/cancer. </a:t>
            </a:r>
            <a:r>
              <a:rPr lang="en-US" sz="1000" dirty="0" err="1">
                <a:solidFill>
                  <a:schemeClr val="bg1"/>
                </a:solidFill>
              </a:rPr>
              <a:t>Megtekintve</a:t>
            </a:r>
            <a:r>
              <a:rPr lang="en-US" sz="1000" dirty="0">
                <a:solidFill>
                  <a:schemeClr val="bg1"/>
                </a:solidFill>
              </a:rPr>
              <a:t>: 2024-04-07</a:t>
            </a:r>
            <a:br>
              <a:rPr lang="hu-HU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[2] E.D. Israels and L.G. Israels. The Cell Cycle. The Oncologist, 5(6):510–513, 12 2000.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B2D1C346-AC68-D787-FE20-9CB9247979AF}"/>
              </a:ext>
            </a:extLst>
          </p:cNvPr>
          <p:cNvSpPr txBox="1">
            <a:spLocks/>
          </p:cNvSpPr>
          <p:nvPr/>
        </p:nvSpPr>
        <p:spPr>
          <a:xfrm>
            <a:off x="9049703" y="901017"/>
            <a:ext cx="360997" cy="3031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bg1"/>
                </a:solidFill>
              </a:rPr>
              <a:t>[1]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63797AD0-23F1-26C1-0B98-5F1EAD089702}"/>
              </a:ext>
            </a:extLst>
          </p:cNvPr>
          <p:cNvSpPr txBox="1">
            <a:spLocks/>
          </p:cNvSpPr>
          <p:nvPr/>
        </p:nvSpPr>
        <p:spPr>
          <a:xfrm>
            <a:off x="8907304" y="1867517"/>
            <a:ext cx="360997" cy="3031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bg1"/>
                </a:solidFill>
              </a:rPr>
              <a:t>[</a:t>
            </a:r>
            <a:r>
              <a:rPr lang="hu-HU" sz="1000" dirty="0">
                <a:solidFill>
                  <a:schemeClr val="bg1"/>
                </a:solidFill>
              </a:rPr>
              <a:t>2</a:t>
            </a:r>
            <a:r>
              <a:rPr lang="en-US" sz="1000" dirty="0">
                <a:solidFill>
                  <a:schemeClr val="bg1"/>
                </a:solidFill>
              </a:rPr>
              <a:t>]</a:t>
            </a:r>
            <a:endParaRPr lang="hu-HU" sz="1000" dirty="0">
              <a:solidFill>
                <a:schemeClr val="bg1"/>
              </a:solidFill>
            </a:endParaRPr>
          </a:p>
        </p:txBody>
      </p: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7580D4-AAA2-3382-F123-C83814047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393" y="6011834"/>
            <a:ext cx="487363" cy="487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823CBB-4A24-AE8A-F45B-964A4ACE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B84B26A6-15DA-1A95-1F59-D69C7710F53B}"/>
              </a:ext>
            </a:extLst>
          </p:cNvPr>
          <p:cNvSpPr>
            <a:spLocks noGrp="1"/>
          </p:cNvSpPr>
          <p:nvPr/>
        </p:nvSpPr>
        <p:spPr>
          <a:xfrm>
            <a:off x="864552" y="2237631"/>
            <a:ext cx="10462895" cy="12585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u="sng" dirty="0">
                <a:solidFill>
                  <a:schemeClr val="bg1"/>
                </a:solidFill>
              </a:rPr>
              <a:t>Erzsébet Nagy,</a:t>
            </a:r>
            <a:r>
              <a:rPr lang="hu-HU" dirty="0">
                <a:solidFill>
                  <a:schemeClr val="bg1"/>
                </a:solidFill>
              </a:rPr>
              <a:t> Levente Kovács, Dániel A. Drexler. </a:t>
            </a:r>
            <a:r>
              <a:rPr lang="en-US" dirty="0">
                <a:solidFill>
                  <a:schemeClr val="bg1"/>
                </a:solidFill>
              </a:rPr>
              <a:t>Examining the effect of initial parameter value choice of a tumor model on gradient-based parameter fitting</a:t>
            </a:r>
            <a:r>
              <a:rPr lang="hu-HU" dirty="0">
                <a:solidFill>
                  <a:schemeClr val="bg1"/>
                </a:solidFill>
              </a:rPr>
              <a:t>. In IEEE 11th International </a:t>
            </a:r>
            <a:r>
              <a:rPr lang="hu-HU" dirty="0" err="1">
                <a:solidFill>
                  <a:schemeClr val="bg1"/>
                </a:solidFill>
              </a:rPr>
              <a:t>Conference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on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Computational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Cybernetics</a:t>
            </a:r>
            <a:r>
              <a:rPr lang="hu-HU" dirty="0">
                <a:solidFill>
                  <a:schemeClr val="bg1"/>
                </a:solidFill>
              </a:rPr>
              <a:t> and </a:t>
            </a:r>
            <a:r>
              <a:rPr lang="hu-HU" dirty="0" err="1">
                <a:solidFill>
                  <a:schemeClr val="bg1"/>
                </a:solidFill>
              </a:rPr>
              <a:t>Cyber-Medical</a:t>
            </a:r>
            <a:r>
              <a:rPr lang="hu-HU" dirty="0">
                <a:solidFill>
                  <a:schemeClr val="bg1"/>
                </a:solidFill>
              </a:rPr>
              <a:t> Systems : ICCC 2024, </a:t>
            </a:r>
            <a:r>
              <a:rPr lang="hu-HU" dirty="0" err="1">
                <a:solidFill>
                  <a:schemeClr val="bg1"/>
                </a:solidFill>
              </a:rPr>
              <a:t>pages</a:t>
            </a:r>
            <a:r>
              <a:rPr lang="hu-HU" dirty="0">
                <a:solidFill>
                  <a:schemeClr val="bg1"/>
                </a:solidFill>
              </a:rPr>
              <a:t>. 61-66. , 6 p.</a:t>
            </a:r>
          </a:p>
          <a:p>
            <a:pPr algn="just"/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40BB71CD-5A36-3BD6-1322-F5D03186AE91}"/>
              </a:ext>
            </a:extLst>
          </p:cNvPr>
          <p:cNvSpPr>
            <a:spLocks noGrp="1"/>
          </p:cNvSpPr>
          <p:nvPr/>
        </p:nvSpPr>
        <p:spPr>
          <a:xfrm>
            <a:off x="939196" y="3974737"/>
            <a:ext cx="10462895" cy="7745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>
                <a:solidFill>
                  <a:schemeClr val="bg1"/>
                </a:solidFill>
              </a:rPr>
              <a:t>TDK dolgozat</a:t>
            </a:r>
          </a:p>
          <a:p>
            <a:pPr marL="0" indent="0" algn="ctr">
              <a:buNone/>
            </a:pPr>
            <a:r>
              <a:rPr lang="hu-HU" dirty="0">
                <a:solidFill>
                  <a:schemeClr val="bg1"/>
                </a:solidFill>
              </a:rPr>
              <a:t>OTDK dolgozat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pPr algn="just"/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4A0EF2-0B91-820C-5224-5FE7FF5E702F}"/>
              </a:ext>
            </a:extLst>
          </p:cNvPr>
          <p:cNvSpPr/>
          <p:nvPr/>
        </p:nvSpPr>
        <p:spPr>
          <a:xfrm>
            <a:off x="789909" y="1996751"/>
            <a:ext cx="10462895" cy="1567544"/>
          </a:xfrm>
          <a:prstGeom prst="roundRect">
            <a:avLst>
              <a:gd name="adj" fmla="val 1286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650A35-950C-1512-8434-64EB62C4DB9A}"/>
              </a:ext>
            </a:extLst>
          </p:cNvPr>
          <p:cNvSpPr/>
          <p:nvPr/>
        </p:nvSpPr>
        <p:spPr>
          <a:xfrm>
            <a:off x="789909" y="3883986"/>
            <a:ext cx="10462895" cy="883958"/>
          </a:xfrm>
          <a:prstGeom prst="roundRect">
            <a:avLst>
              <a:gd name="adj" fmla="val 1286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E7C236-E0D0-D191-4A3A-3738A4D7A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227" y="6011834"/>
            <a:ext cx="487363" cy="4873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0F7FD-34D4-C153-1C11-F4992937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58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64B607E-4B28-3838-AC53-B33F324DCA0B}"/>
              </a:ext>
            </a:extLst>
          </p:cNvPr>
          <p:cNvSpPr>
            <a:spLocks noGrp="1"/>
          </p:cNvSpPr>
          <p:nvPr/>
        </p:nvSpPr>
        <p:spPr>
          <a:xfrm>
            <a:off x="1524000" y="2933750"/>
            <a:ext cx="9144000" cy="9904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b="1" i="0" u="none" strike="noStrike" dirty="0">
                <a:solidFill>
                  <a:srgbClr val="FFFFFF"/>
                </a:solidFill>
                <a:effectLst/>
                <a:latin typeface="YADK4B6ZilQ 0"/>
              </a:rPr>
              <a:t>Köszönöm a figyelmet!</a:t>
            </a:r>
            <a:endParaRPr lang="hu-HU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A466CB-FA8F-6CEC-D1BA-0F3525245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355" y="6011834"/>
            <a:ext cx="487363" cy="487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92CDA-B7BC-7376-B2FE-799063B6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56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23A3218-31DF-797C-344A-F2F1E0E783E7}"/>
              </a:ext>
            </a:extLst>
          </p:cNvPr>
          <p:cNvGrpSpPr/>
          <p:nvPr/>
        </p:nvGrpSpPr>
        <p:grpSpPr>
          <a:xfrm>
            <a:off x="2020801" y="2296159"/>
            <a:ext cx="8150398" cy="2585423"/>
            <a:chOff x="1487088" y="2296159"/>
            <a:chExt cx="8150398" cy="258542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BB1CB204-9F63-BD76-475B-5139456D6F31}"/>
                </a:ext>
              </a:extLst>
            </p:cNvPr>
            <p:cNvSpPr/>
            <p:nvPr/>
          </p:nvSpPr>
          <p:spPr>
            <a:xfrm rot="16200000">
              <a:off x="1751463" y="3543772"/>
              <a:ext cx="802519" cy="0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6B030FC5-0BF4-266C-0FCD-D23B12E453C2}"/>
                </a:ext>
              </a:extLst>
            </p:cNvPr>
            <p:cNvGrpSpPr/>
            <p:nvPr/>
          </p:nvGrpSpPr>
          <p:grpSpPr>
            <a:xfrm>
              <a:off x="1529609" y="3694355"/>
              <a:ext cx="1246227" cy="1183210"/>
              <a:chOff x="0" y="0"/>
              <a:chExt cx="812800" cy="812800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C2BDB87D-DDF4-F422-30A2-71E59A1281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FDB28030-3BE5-E7F0-73B1-E3B05F6023B0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0"/>
                  </a:lnSpc>
                </a:pPr>
                <a:endParaRPr/>
              </a:p>
            </p:txBody>
          </p:sp>
        </p:grp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FA29CC9-8603-714E-E733-8DAA780DDD97}"/>
                </a:ext>
              </a:extLst>
            </p:cNvPr>
            <p:cNvSpPr/>
            <p:nvPr/>
          </p:nvSpPr>
          <p:spPr>
            <a:xfrm>
              <a:off x="1848990" y="3984429"/>
              <a:ext cx="607463" cy="603061"/>
            </a:xfrm>
            <a:custGeom>
              <a:avLst/>
              <a:gdLst/>
              <a:ahLst/>
              <a:cxnLst/>
              <a:rect l="l" t="t" r="r" b="b"/>
              <a:pathLst>
                <a:path w="1066911" h="1115591">
                  <a:moveTo>
                    <a:pt x="0" y="0"/>
                  </a:moveTo>
                  <a:lnTo>
                    <a:pt x="1066911" y="0"/>
                  </a:lnTo>
                  <a:lnTo>
                    <a:pt x="1066911" y="1115592"/>
                  </a:lnTo>
                  <a:lnTo>
                    <a:pt x="0" y="1115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7EB7D7F8-7504-A3B4-BA56-1F07CC5FD8A2}"/>
                </a:ext>
              </a:extLst>
            </p:cNvPr>
            <p:cNvSpPr/>
            <p:nvPr/>
          </p:nvSpPr>
          <p:spPr>
            <a:xfrm rot="16200000">
              <a:off x="3969767" y="3543772"/>
              <a:ext cx="802519" cy="0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455EBBA8-41EB-0EF0-1FB3-5038E650E2CA}"/>
                </a:ext>
              </a:extLst>
            </p:cNvPr>
            <p:cNvGrpSpPr/>
            <p:nvPr/>
          </p:nvGrpSpPr>
          <p:grpSpPr>
            <a:xfrm>
              <a:off x="3746523" y="3698372"/>
              <a:ext cx="1246226" cy="1183210"/>
              <a:chOff x="0" y="0"/>
              <a:chExt cx="812800" cy="812800"/>
            </a:xfrm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D29E9EA3-E771-E005-7EB1-96C60F1DCA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7">
                <a:extLst>
                  <a:ext uri="{FF2B5EF4-FFF2-40B4-BE49-F238E27FC236}">
                    <a16:creationId xmlns:a16="http://schemas.microsoft.com/office/drawing/2014/main" id="{5082644E-0AA6-BCD7-B379-D24BD3910FC6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0"/>
                  </a:lnSpc>
                </a:pPr>
                <a:endParaRPr/>
              </a:p>
            </p:txBody>
          </p:sp>
        </p:grp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AE8B34B4-0534-57F5-9D2F-667760D59C74}"/>
                </a:ext>
              </a:extLst>
            </p:cNvPr>
            <p:cNvSpPr/>
            <p:nvPr/>
          </p:nvSpPr>
          <p:spPr>
            <a:xfrm>
              <a:off x="4004514" y="3945032"/>
              <a:ext cx="730243" cy="693318"/>
            </a:xfrm>
            <a:custGeom>
              <a:avLst/>
              <a:gdLst/>
              <a:ahLst/>
              <a:cxnLst/>
              <a:rect l="l" t="t" r="r" b="b"/>
              <a:pathLst>
                <a:path w="1282556" h="1282556">
                  <a:moveTo>
                    <a:pt x="0" y="0"/>
                  </a:moveTo>
                  <a:lnTo>
                    <a:pt x="1282556" y="0"/>
                  </a:lnTo>
                  <a:lnTo>
                    <a:pt x="1282556" y="1282556"/>
                  </a:lnTo>
                  <a:lnTo>
                    <a:pt x="0" y="1282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4A4D4024-FDB0-C90F-C3FC-1E41BAAA547A}"/>
                </a:ext>
              </a:extLst>
            </p:cNvPr>
            <p:cNvSpPr/>
            <p:nvPr/>
          </p:nvSpPr>
          <p:spPr>
            <a:xfrm rot="16200000">
              <a:off x="6188072" y="3543772"/>
              <a:ext cx="802519" cy="0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B5675715-7079-7A19-4B96-6B598C3C88A0}"/>
                </a:ext>
              </a:extLst>
            </p:cNvPr>
            <p:cNvSpPr/>
            <p:nvPr/>
          </p:nvSpPr>
          <p:spPr>
            <a:xfrm>
              <a:off x="5966217" y="3694355"/>
              <a:ext cx="1246227" cy="118321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13C2177-62B1-14F8-C333-47841471683E}"/>
                </a:ext>
              </a:extLst>
            </p:cNvPr>
            <p:cNvSpPr/>
            <p:nvPr/>
          </p:nvSpPr>
          <p:spPr>
            <a:xfrm>
              <a:off x="6311555" y="4038127"/>
              <a:ext cx="552768" cy="521954"/>
            </a:xfrm>
            <a:custGeom>
              <a:avLst/>
              <a:gdLst/>
              <a:ahLst/>
              <a:cxnLst/>
              <a:rect l="l" t="t" r="r" b="b"/>
              <a:pathLst>
                <a:path w="970848" h="965553">
                  <a:moveTo>
                    <a:pt x="0" y="0"/>
                  </a:moveTo>
                  <a:lnTo>
                    <a:pt x="970849" y="0"/>
                  </a:lnTo>
                  <a:lnTo>
                    <a:pt x="970849" y="965553"/>
                  </a:lnTo>
                  <a:lnTo>
                    <a:pt x="0" y="965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7">
              <a:extLst>
                <a:ext uri="{FF2B5EF4-FFF2-40B4-BE49-F238E27FC236}">
                  <a16:creationId xmlns:a16="http://schemas.microsoft.com/office/drawing/2014/main" id="{3261CDD2-4F35-C678-BEF9-2D28F5CAD430}"/>
                </a:ext>
              </a:extLst>
            </p:cNvPr>
            <p:cNvSpPr/>
            <p:nvPr/>
          </p:nvSpPr>
          <p:spPr>
            <a:xfrm rot="16200000">
              <a:off x="8406376" y="3543772"/>
              <a:ext cx="802519" cy="0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7B5FBE8-494B-C022-C128-95E18947825C}"/>
                </a:ext>
              </a:extLst>
            </p:cNvPr>
            <p:cNvSpPr/>
            <p:nvPr/>
          </p:nvSpPr>
          <p:spPr>
            <a:xfrm>
              <a:off x="8184522" y="3694355"/>
              <a:ext cx="1246227" cy="118321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09A70C85-15EE-01A5-8B1E-FFD334DFFC55}"/>
                </a:ext>
              </a:extLst>
            </p:cNvPr>
            <p:cNvSpPr txBox="1"/>
            <p:nvPr/>
          </p:nvSpPr>
          <p:spPr>
            <a:xfrm>
              <a:off x="8301356" y="3819147"/>
              <a:ext cx="1012559" cy="9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70"/>
                </a:lnSpc>
              </a:pPr>
              <a:endParaRPr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7F0FB9D7-AD44-D7F2-1D12-3170FF674D75}"/>
                </a:ext>
              </a:extLst>
            </p:cNvPr>
            <p:cNvSpPr/>
            <p:nvPr/>
          </p:nvSpPr>
          <p:spPr>
            <a:xfrm>
              <a:off x="8519636" y="4019875"/>
              <a:ext cx="575995" cy="546869"/>
            </a:xfrm>
            <a:custGeom>
              <a:avLst/>
              <a:gdLst/>
              <a:ahLst/>
              <a:cxnLst/>
              <a:rect l="l" t="t" r="r" b="b"/>
              <a:pathLst>
                <a:path w="1011643" h="1011643">
                  <a:moveTo>
                    <a:pt x="0" y="0"/>
                  </a:moveTo>
                  <a:lnTo>
                    <a:pt x="1011643" y="0"/>
                  </a:lnTo>
                  <a:lnTo>
                    <a:pt x="1011643" y="1011644"/>
                  </a:lnTo>
                  <a:lnTo>
                    <a:pt x="0" y="101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5">
              <a:extLst>
                <a:ext uri="{FF2B5EF4-FFF2-40B4-BE49-F238E27FC236}">
                  <a16:creationId xmlns:a16="http://schemas.microsoft.com/office/drawing/2014/main" id="{A4799373-ACC3-7E39-1E16-F6273B0E5189}"/>
                </a:ext>
              </a:extLst>
            </p:cNvPr>
            <p:cNvSpPr txBox="1"/>
            <p:nvPr/>
          </p:nvSpPr>
          <p:spPr>
            <a:xfrm>
              <a:off x="1487088" y="2656588"/>
              <a:ext cx="1331268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Átlagra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B70D8C8D-3CD7-A7AB-8988-F7A834BB880C}"/>
                </a:ext>
              </a:extLst>
            </p:cNvPr>
            <p:cNvSpPr txBox="1"/>
            <p:nvPr/>
          </p:nvSpPr>
          <p:spPr>
            <a:xfrm>
              <a:off x="3532920" y="2296159"/>
              <a:ext cx="1687071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Maximálisan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tolerálható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62DEC7C4-2D0B-AF5B-E09E-2C4CFDF1F77A}"/>
                </a:ext>
              </a:extLst>
            </p:cNvPr>
            <p:cNvSpPr txBox="1"/>
            <p:nvPr/>
          </p:nvSpPr>
          <p:spPr>
            <a:xfrm>
              <a:off x="5770339" y="2296159"/>
              <a:ext cx="165970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Súlyos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mellékhatások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TextBox 38">
              <a:extLst>
                <a:ext uri="{FF2B5EF4-FFF2-40B4-BE49-F238E27FC236}">
                  <a16:creationId xmlns:a16="http://schemas.microsoft.com/office/drawing/2014/main" id="{A90883CC-BD29-DBCB-747C-580C0909049C}"/>
                </a:ext>
              </a:extLst>
            </p:cNvPr>
            <p:cNvSpPr txBox="1"/>
            <p:nvPr/>
          </p:nvSpPr>
          <p:spPr>
            <a:xfrm>
              <a:off x="7977784" y="2676325"/>
              <a:ext cx="1659702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Rezisztencia</a:t>
              </a:r>
            </a:p>
          </p:txBody>
        </p:sp>
      </p:grpSp>
      <p:sp>
        <p:nvSpPr>
          <p:cNvPr id="44" name="Cím 1">
            <a:extLst>
              <a:ext uri="{FF2B5EF4-FFF2-40B4-BE49-F238E27FC236}">
                <a16:creationId xmlns:a16="http://schemas.microsoft.com/office/drawing/2014/main" id="{FF2874AD-CDD1-3A09-A658-110FFC0A8254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Jelenleg alkalmazott kezelések</a:t>
            </a:r>
          </a:p>
        </p:txBody>
      </p:sp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FFA789-983D-001D-4A80-24511FFD5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9585" y="6011834"/>
            <a:ext cx="487363" cy="487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BC1696-2FE8-F28D-7201-2EEDF78B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483220"/>
            <a:ext cx="11212830" cy="1012031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Kutatás célja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5E6A8FA-C8A3-449F-14C5-C30746751092}"/>
              </a:ext>
            </a:extLst>
          </p:cNvPr>
          <p:cNvGrpSpPr/>
          <p:nvPr/>
        </p:nvGrpSpPr>
        <p:grpSpPr>
          <a:xfrm>
            <a:off x="2029618" y="2322759"/>
            <a:ext cx="8132765" cy="2687287"/>
            <a:chOff x="1501942" y="2322759"/>
            <a:chExt cx="8132765" cy="2687287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ED4C77C4-C258-33D5-3F95-4B27A7E87D9F}"/>
                </a:ext>
              </a:extLst>
            </p:cNvPr>
            <p:cNvSpPr/>
            <p:nvPr/>
          </p:nvSpPr>
          <p:spPr>
            <a:xfrm rot="16200000" flipH="1">
              <a:off x="1823731" y="3719291"/>
              <a:ext cx="653238" cy="4745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2DAF9A39-5027-4692-F8FC-8434375D26CC}"/>
                </a:ext>
              </a:extLst>
            </p:cNvPr>
            <p:cNvSpPr/>
            <p:nvPr/>
          </p:nvSpPr>
          <p:spPr>
            <a:xfrm>
              <a:off x="1529609" y="2322759"/>
              <a:ext cx="1246227" cy="118321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1DC2C0AB-6A21-725B-A882-45D25B60EE7D}"/>
                </a:ext>
              </a:extLst>
            </p:cNvPr>
            <p:cNvSpPr txBox="1"/>
            <p:nvPr/>
          </p:nvSpPr>
          <p:spPr>
            <a:xfrm>
              <a:off x="1646443" y="2447551"/>
              <a:ext cx="1012559" cy="9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70"/>
                </a:lnSpc>
              </a:pPr>
              <a:endParaRPr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A4B9B042-020F-1969-E926-3E8EA82EC13E}"/>
                </a:ext>
              </a:extLst>
            </p:cNvPr>
            <p:cNvSpPr/>
            <p:nvPr/>
          </p:nvSpPr>
          <p:spPr>
            <a:xfrm rot="16200000" flipH="1">
              <a:off x="4004475" y="3681731"/>
              <a:ext cx="731713" cy="1391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EC17E354-ECBE-7994-BD3B-578F13777A92}"/>
                </a:ext>
              </a:extLst>
            </p:cNvPr>
            <p:cNvSpPr/>
            <p:nvPr/>
          </p:nvSpPr>
          <p:spPr>
            <a:xfrm>
              <a:off x="3746523" y="2326776"/>
              <a:ext cx="1246226" cy="118321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CE41D2FB-C723-4B06-4FF4-114D673FB095}"/>
                </a:ext>
              </a:extLst>
            </p:cNvPr>
            <p:cNvSpPr txBox="1"/>
            <p:nvPr/>
          </p:nvSpPr>
          <p:spPr>
            <a:xfrm>
              <a:off x="3863357" y="2451568"/>
              <a:ext cx="1012559" cy="9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70"/>
                </a:lnSpc>
              </a:pPr>
              <a:endParaRPr/>
            </a:p>
          </p:txBody>
        </p:sp>
        <p:sp>
          <p:nvSpPr>
            <p:cNvPr id="15" name="AutoShape 19">
              <a:extLst>
                <a:ext uri="{FF2B5EF4-FFF2-40B4-BE49-F238E27FC236}">
                  <a16:creationId xmlns:a16="http://schemas.microsoft.com/office/drawing/2014/main" id="{B5F227BC-A4E1-D190-11C8-BC72F59F0B7E}"/>
                </a:ext>
              </a:extLst>
            </p:cNvPr>
            <p:cNvSpPr/>
            <p:nvPr/>
          </p:nvSpPr>
          <p:spPr>
            <a:xfrm rot="16200000" flipH="1">
              <a:off x="6278300" y="3737250"/>
              <a:ext cx="619283" cy="2781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D4893A8F-1E6A-4504-4E52-806BBCCCC110}"/>
                </a:ext>
              </a:extLst>
            </p:cNvPr>
            <p:cNvSpPr/>
            <p:nvPr/>
          </p:nvSpPr>
          <p:spPr>
            <a:xfrm>
              <a:off x="5966217" y="2322759"/>
              <a:ext cx="1246227" cy="118321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27">
              <a:extLst>
                <a:ext uri="{FF2B5EF4-FFF2-40B4-BE49-F238E27FC236}">
                  <a16:creationId xmlns:a16="http://schemas.microsoft.com/office/drawing/2014/main" id="{CD34AA33-DADF-ABCF-B575-F2CEBE527614}"/>
                </a:ext>
              </a:extLst>
            </p:cNvPr>
            <p:cNvSpPr/>
            <p:nvPr/>
          </p:nvSpPr>
          <p:spPr>
            <a:xfrm rot="16200000" flipH="1">
              <a:off x="8479626" y="3720273"/>
              <a:ext cx="653240" cy="2780"/>
            </a:xfrm>
            <a:prstGeom prst="line">
              <a:avLst/>
            </a:prstGeom>
            <a:ln w="66675" cap="flat">
              <a:solidFill>
                <a:srgbClr val="FCAF1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id="{0922B09D-EA80-B32F-C39D-EFCE23355076}"/>
                </a:ext>
              </a:extLst>
            </p:cNvPr>
            <p:cNvSpPr/>
            <p:nvPr/>
          </p:nvSpPr>
          <p:spPr>
            <a:xfrm>
              <a:off x="8184522" y="2322759"/>
              <a:ext cx="1246227" cy="118321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9A148EED-02DF-169C-1F99-0FCEAEF2D23A}"/>
                </a:ext>
              </a:extLst>
            </p:cNvPr>
            <p:cNvSpPr txBox="1"/>
            <p:nvPr/>
          </p:nvSpPr>
          <p:spPr>
            <a:xfrm>
              <a:off x="8301356" y="2447551"/>
              <a:ext cx="1012559" cy="9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70"/>
                </a:lnSpc>
              </a:pPr>
              <a:endParaRPr/>
            </a:p>
          </p:txBody>
        </p:sp>
        <p:sp>
          <p:nvSpPr>
            <p:cNvPr id="21" name="Freeform 34">
              <a:extLst>
                <a:ext uri="{FF2B5EF4-FFF2-40B4-BE49-F238E27FC236}">
                  <a16:creationId xmlns:a16="http://schemas.microsoft.com/office/drawing/2014/main" id="{F1691599-D243-8A60-1246-C186356CE86E}"/>
                </a:ext>
              </a:extLst>
            </p:cNvPr>
            <p:cNvSpPr/>
            <p:nvPr/>
          </p:nvSpPr>
          <p:spPr>
            <a:xfrm>
              <a:off x="8519636" y="2648279"/>
              <a:ext cx="575995" cy="546869"/>
            </a:xfrm>
            <a:custGeom>
              <a:avLst/>
              <a:gdLst/>
              <a:ahLst/>
              <a:cxnLst/>
              <a:rect l="l" t="t" r="r" b="b"/>
              <a:pathLst>
                <a:path w="1011643" h="1011643">
                  <a:moveTo>
                    <a:pt x="0" y="0"/>
                  </a:moveTo>
                  <a:lnTo>
                    <a:pt x="1011643" y="0"/>
                  </a:lnTo>
                  <a:lnTo>
                    <a:pt x="1011643" y="1011644"/>
                  </a:lnTo>
                  <a:lnTo>
                    <a:pt x="0" y="101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35">
              <a:extLst>
                <a:ext uri="{FF2B5EF4-FFF2-40B4-BE49-F238E27FC236}">
                  <a16:creationId xmlns:a16="http://schemas.microsoft.com/office/drawing/2014/main" id="{BEBE92FC-2806-9854-3877-8BDE29285EAD}"/>
                </a:ext>
              </a:extLst>
            </p:cNvPr>
            <p:cNvSpPr txBox="1"/>
            <p:nvPr/>
          </p:nvSpPr>
          <p:spPr>
            <a:xfrm>
              <a:off x="1501942" y="4441001"/>
              <a:ext cx="1331268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Személyre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szabott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7E1473AA-C507-4492-2654-10CAA7BC92AF}"/>
                </a:ext>
              </a:extLst>
            </p:cNvPr>
            <p:cNvSpPr txBox="1"/>
            <p:nvPr/>
          </p:nvSpPr>
          <p:spPr>
            <a:xfrm>
              <a:off x="3532920" y="4408475"/>
              <a:ext cx="1687071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Optimális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terápia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8293FF35-BA2C-4579-3B9A-7578ED16B748}"/>
                </a:ext>
              </a:extLst>
            </p:cNvPr>
            <p:cNvSpPr txBox="1"/>
            <p:nvPr/>
          </p:nvSpPr>
          <p:spPr>
            <a:xfrm>
              <a:off x="5756700" y="4441001"/>
              <a:ext cx="165970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Kevesebb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mellékhatás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A0A58377-6B6C-E991-46A3-571E7AC8F003}"/>
                </a:ext>
              </a:extLst>
            </p:cNvPr>
            <p:cNvSpPr txBox="1"/>
            <p:nvPr/>
          </p:nvSpPr>
          <p:spPr>
            <a:xfrm>
              <a:off x="7975005" y="4456048"/>
              <a:ext cx="165970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Kisebb</a:t>
              </a:r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rezisztencia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36C02A42-D126-293B-C6EC-4EC7E8CAF046}"/>
                </a:ext>
              </a:extLst>
            </p:cNvPr>
            <p:cNvSpPr/>
            <p:nvPr/>
          </p:nvSpPr>
          <p:spPr>
            <a:xfrm>
              <a:off x="2032328" y="2620220"/>
              <a:ext cx="270496" cy="610971"/>
            </a:xfrm>
            <a:custGeom>
              <a:avLst/>
              <a:gdLst/>
              <a:ahLst/>
              <a:cxnLst/>
              <a:rect l="l" t="t" r="r" b="b"/>
              <a:pathLst>
                <a:path w="492838" h="1166480">
                  <a:moveTo>
                    <a:pt x="0" y="0"/>
                  </a:moveTo>
                  <a:lnTo>
                    <a:pt x="492837" y="0"/>
                  </a:lnTo>
                  <a:lnTo>
                    <a:pt x="492837" y="1166479"/>
                  </a:lnTo>
                  <a:lnTo>
                    <a:pt x="0" y="116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44">
              <a:extLst>
                <a:ext uri="{FF2B5EF4-FFF2-40B4-BE49-F238E27FC236}">
                  <a16:creationId xmlns:a16="http://schemas.microsoft.com/office/drawing/2014/main" id="{D7497714-DABD-76F8-5C6E-D2739CFA7ADB}"/>
                </a:ext>
              </a:extLst>
            </p:cNvPr>
            <p:cNvSpPr/>
            <p:nvPr/>
          </p:nvSpPr>
          <p:spPr>
            <a:xfrm>
              <a:off x="4100563" y="2667367"/>
              <a:ext cx="526789" cy="513500"/>
            </a:xfrm>
            <a:custGeom>
              <a:avLst/>
              <a:gdLst/>
              <a:ahLst/>
              <a:cxnLst/>
              <a:rect l="l" t="t" r="r" b="b"/>
              <a:pathLst>
                <a:path w="966323" h="966323">
                  <a:moveTo>
                    <a:pt x="0" y="0"/>
                  </a:moveTo>
                  <a:lnTo>
                    <a:pt x="966323" y="0"/>
                  </a:lnTo>
                  <a:lnTo>
                    <a:pt x="966323" y="966323"/>
                  </a:lnTo>
                  <a:lnTo>
                    <a:pt x="0" y="96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37966B3C-85EB-1FF6-F27D-1F74CDD8C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1272" y="2701197"/>
              <a:ext cx="450554" cy="444922"/>
            </a:xfrm>
            <a:custGeom>
              <a:avLst/>
              <a:gdLst/>
              <a:ahLst/>
              <a:cxnLst/>
              <a:rect l="l" t="t" r="r" b="b"/>
              <a:pathLst>
                <a:path w="945117" h="933303">
                  <a:moveTo>
                    <a:pt x="0" y="0"/>
                  </a:moveTo>
                  <a:lnTo>
                    <a:pt x="945117" y="0"/>
                  </a:lnTo>
                  <a:lnTo>
                    <a:pt x="945117" y="933303"/>
                  </a:lnTo>
                  <a:lnTo>
                    <a:pt x="0" y="933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6">
              <a:extLst>
                <a:ext uri="{FF2B5EF4-FFF2-40B4-BE49-F238E27FC236}">
                  <a16:creationId xmlns:a16="http://schemas.microsoft.com/office/drawing/2014/main" id="{FEFB8069-1D5F-F608-930C-C08C7D00C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73484" y="2847933"/>
              <a:ext cx="431372" cy="431372"/>
            </a:xfrm>
            <a:custGeom>
              <a:avLst/>
              <a:gdLst/>
              <a:ahLst/>
              <a:cxnLst/>
              <a:rect l="l" t="t" r="r" b="b"/>
              <a:pathLst>
                <a:path w="652659" h="652659">
                  <a:moveTo>
                    <a:pt x="0" y="0"/>
                  </a:moveTo>
                  <a:lnTo>
                    <a:pt x="652658" y="0"/>
                  </a:lnTo>
                  <a:lnTo>
                    <a:pt x="652658" y="652659"/>
                  </a:lnTo>
                  <a:lnTo>
                    <a:pt x="0" y="652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193CD-6F3E-8654-F80F-BC69BABE2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4456" y="6011834"/>
            <a:ext cx="487363" cy="487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F4392-963E-DE5B-EA9C-5F5F8860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5287" y="1562158"/>
            <a:ext cx="2919730" cy="1012031"/>
          </a:xfrm>
        </p:spPr>
        <p:txBody>
          <a:bodyPr/>
          <a:lstStyle/>
          <a:p>
            <a:r>
              <a:rPr lang="hu-HU" dirty="0"/>
              <a:t>Matematikai modell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585E40D-96A3-F63E-E738-813F5EA85C45}"/>
              </a:ext>
            </a:extLst>
          </p:cNvPr>
          <p:cNvGrpSpPr/>
          <p:nvPr/>
        </p:nvGrpSpPr>
        <p:grpSpPr>
          <a:xfrm>
            <a:off x="5486399" y="476251"/>
            <a:ext cx="4848225" cy="4841936"/>
            <a:chOff x="6096000" y="949283"/>
            <a:chExt cx="4334642" cy="436890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192114C-3CFE-B2FC-8E11-3BA7DC377D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1175954"/>
              <a:ext cx="4334642" cy="4142232"/>
              <a:chOff x="1759533" y="-753080"/>
              <a:chExt cx="8752682" cy="8364159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25139BF-C7D2-E1B8-F0FA-A2F85E0864CA}"/>
                  </a:ext>
                </a:extLst>
              </p:cNvPr>
              <p:cNvGrpSpPr/>
              <p:nvPr/>
            </p:nvGrpSpPr>
            <p:grpSpPr>
              <a:xfrm rot="5400000">
                <a:off x="5304038" y="-4297585"/>
                <a:ext cx="1663671" cy="8752682"/>
                <a:chOff x="0" y="-38100"/>
                <a:chExt cx="794838" cy="4181695"/>
              </a:xfrm>
            </p:grpSpPr>
            <p:sp>
              <p:nvSpPr>
                <p:cNvPr id="73" name="Freeform 3">
                  <a:extLst>
                    <a:ext uri="{FF2B5EF4-FFF2-40B4-BE49-F238E27FC236}">
                      <a16:creationId xmlns:a16="http://schemas.microsoft.com/office/drawing/2014/main" id="{C00FE378-3B64-A6D5-91A6-348FBED111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94838" cy="4143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838" h="4143595">
                      <a:moveTo>
                        <a:pt x="237329" y="0"/>
                      </a:moveTo>
                      <a:lnTo>
                        <a:pt x="557509" y="0"/>
                      </a:lnTo>
                      <a:cubicBezTo>
                        <a:pt x="620453" y="0"/>
                        <a:pt x="680818" y="25004"/>
                        <a:pt x="725326" y="69512"/>
                      </a:cubicBezTo>
                      <a:cubicBezTo>
                        <a:pt x="769834" y="114020"/>
                        <a:pt x="794838" y="174386"/>
                        <a:pt x="794838" y="237329"/>
                      </a:cubicBezTo>
                      <a:lnTo>
                        <a:pt x="794838" y="3906265"/>
                      </a:lnTo>
                      <a:cubicBezTo>
                        <a:pt x="794838" y="4037339"/>
                        <a:pt x="688582" y="4143595"/>
                        <a:pt x="557509" y="4143595"/>
                      </a:cubicBezTo>
                      <a:lnTo>
                        <a:pt x="237329" y="4143595"/>
                      </a:lnTo>
                      <a:cubicBezTo>
                        <a:pt x="106256" y="4143595"/>
                        <a:pt x="0" y="4037339"/>
                        <a:pt x="0" y="3906265"/>
                      </a:cubicBezTo>
                      <a:lnTo>
                        <a:pt x="0" y="237329"/>
                      </a:lnTo>
                      <a:cubicBezTo>
                        <a:pt x="0" y="106256"/>
                        <a:pt x="106256" y="0"/>
                        <a:pt x="23732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3810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TextBox 4">
                  <a:extLst>
                    <a:ext uri="{FF2B5EF4-FFF2-40B4-BE49-F238E27FC236}">
                      <a16:creationId xmlns:a16="http://schemas.microsoft.com/office/drawing/2014/main" id="{3F6C32E1-D37A-0874-2794-74E260AD8AF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94838" cy="4181695"/>
                </a:xfrm>
                <a:prstGeom prst="rect">
                  <a:avLst/>
                </a:prstGeom>
              </p:spPr>
              <p:txBody>
                <a:bodyPr lIns="44374" tIns="44374" rIns="44374" bIns="44374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1D87C2F-A025-FCEE-AF40-F1DE217AA118}"/>
                  </a:ext>
                </a:extLst>
              </p:cNvPr>
              <p:cNvGrpSpPr/>
              <p:nvPr/>
            </p:nvGrpSpPr>
            <p:grpSpPr>
              <a:xfrm rot="5400000">
                <a:off x="5304038" y="-2064089"/>
                <a:ext cx="1663671" cy="8752682"/>
                <a:chOff x="0" y="-38100"/>
                <a:chExt cx="794838" cy="4181695"/>
              </a:xfrm>
            </p:grpSpPr>
            <p:sp>
              <p:nvSpPr>
                <p:cNvPr id="71" name="Freeform 6">
                  <a:extLst>
                    <a:ext uri="{FF2B5EF4-FFF2-40B4-BE49-F238E27FC236}">
                      <a16:creationId xmlns:a16="http://schemas.microsoft.com/office/drawing/2014/main" id="{B72DA55A-7EF1-EC89-7FCE-9D056EE0592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94838" cy="4143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838" h="4143595">
                      <a:moveTo>
                        <a:pt x="237329" y="0"/>
                      </a:moveTo>
                      <a:lnTo>
                        <a:pt x="557509" y="0"/>
                      </a:lnTo>
                      <a:cubicBezTo>
                        <a:pt x="620453" y="0"/>
                        <a:pt x="680818" y="25004"/>
                        <a:pt x="725326" y="69512"/>
                      </a:cubicBezTo>
                      <a:cubicBezTo>
                        <a:pt x="769834" y="114020"/>
                        <a:pt x="794838" y="174386"/>
                        <a:pt x="794838" y="237329"/>
                      </a:cubicBezTo>
                      <a:lnTo>
                        <a:pt x="794838" y="3906265"/>
                      </a:lnTo>
                      <a:cubicBezTo>
                        <a:pt x="794838" y="4037339"/>
                        <a:pt x="688582" y="4143595"/>
                        <a:pt x="557509" y="4143595"/>
                      </a:cubicBezTo>
                      <a:lnTo>
                        <a:pt x="237329" y="4143595"/>
                      </a:lnTo>
                      <a:cubicBezTo>
                        <a:pt x="106256" y="4143595"/>
                        <a:pt x="0" y="4037339"/>
                        <a:pt x="0" y="3906265"/>
                      </a:cubicBezTo>
                      <a:lnTo>
                        <a:pt x="0" y="237329"/>
                      </a:lnTo>
                      <a:cubicBezTo>
                        <a:pt x="0" y="106256"/>
                        <a:pt x="106256" y="0"/>
                        <a:pt x="23732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3810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TextBox 7">
                  <a:extLst>
                    <a:ext uri="{FF2B5EF4-FFF2-40B4-BE49-F238E27FC236}">
                      <a16:creationId xmlns:a16="http://schemas.microsoft.com/office/drawing/2014/main" id="{50E0B1C7-BEA9-F467-822A-DFCF31F4BF8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94838" cy="4181695"/>
                </a:xfrm>
                <a:prstGeom prst="rect">
                  <a:avLst/>
                </a:prstGeom>
              </p:spPr>
              <p:txBody>
                <a:bodyPr lIns="44374" tIns="44374" rIns="44374" bIns="44374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4122CB99-36C8-C180-69BD-9DD49610A9E7}"/>
                  </a:ext>
                </a:extLst>
              </p:cNvPr>
              <p:cNvGrpSpPr/>
              <p:nvPr/>
            </p:nvGrpSpPr>
            <p:grpSpPr>
              <a:xfrm rot="5400000">
                <a:off x="5304038" y="169407"/>
                <a:ext cx="1663671" cy="8752682"/>
                <a:chOff x="0" y="-38100"/>
                <a:chExt cx="794838" cy="4181695"/>
              </a:xfrm>
            </p:grpSpPr>
            <p:sp>
              <p:nvSpPr>
                <p:cNvPr id="69" name="Freeform 9">
                  <a:extLst>
                    <a:ext uri="{FF2B5EF4-FFF2-40B4-BE49-F238E27FC236}">
                      <a16:creationId xmlns:a16="http://schemas.microsoft.com/office/drawing/2014/main" id="{277762F8-C1F8-F3EB-6DD7-0D11C2B846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94838" cy="4143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838" h="4143595">
                      <a:moveTo>
                        <a:pt x="237329" y="0"/>
                      </a:moveTo>
                      <a:lnTo>
                        <a:pt x="557509" y="0"/>
                      </a:lnTo>
                      <a:cubicBezTo>
                        <a:pt x="620453" y="0"/>
                        <a:pt x="680818" y="25004"/>
                        <a:pt x="725326" y="69512"/>
                      </a:cubicBezTo>
                      <a:cubicBezTo>
                        <a:pt x="769834" y="114020"/>
                        <a:pt x="794838" y="174386"/>
                        <a:pt x="794838" y="237329"/>
                      </a:cubicBezTo>
                      <a:lnTo>
                        <a:pt x="794838" y="3906265"/>
                      </a:lnTo>
                      <a:cubicBezTo>
                        <a:pt x="794838" y="4037339"/>
                        <a:pt x="688582" y="4143595"/>
                        <a:pt x="557509" y="4143595"/>
                      </a:cubicBezTo>
                      <a:lnTo>
                        <a:pt x="237329" y="4143595"/>
                      </a:lnTo>
                      <a:cubicBezTo>
                        <a:pt x="106256" y="4143595"/>
                        <a:pt x="0" y="4037339"/>
                        <a:pt x="0" y="3906265"/>
                      </a:cubicBezTo>
                      <a:lnTo>
                        <a:pt x="0" y="237329"/>
                      </a:lnTo>
                      <a:cubicBezTo>
                        <a:pt x="0" y="106256"/>
                        <a:pt x="106256" y="0"/>
                        <a:pt x="23732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3810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TextBox 10">
                  <a:extLst>
                    <a:ext uri="{FF2B5EF4-FFF2-40B4-BE49-F238E27FC236}">
                      <a16:creationId xmlns:a16="http://schemas.microsoft.com/office/drawing/2014/main" id="{1FAD6D7F-B840-D41E-364E-6D43E26918A6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94838" cy="4181695"/>
                </a:xfrm>
                <a:prstGeom prst="rect">
                  <a:avLst/>
                </a:prstGeom>
              </p:spPr>
              <p:txBody>
                <a:bodyPr lIns="44374" tIns="44374" rIns="44374" bIns="44374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DCDC5B-AD20-9F39-EEEE-2DDDEA73126E}"/>
                  </a:ext>
                </a:extLst>
              </p:cNvPr>
              <p:cNvGrpSpPr/>
              <p:nvPr/>
            </p:nvGrpSpPr>
            <p:grpSpPr>
              <a:xfrm rot="5400000">
                <a:off x="5304038" y="2402903"/>
                <a:ext cx="1663671" cy="8752682"/>
                <a:chOff x="0" y="-38100"/>
                <a:chExt cx="794838" cy="4181695"/>
              </a:xfrm>
            </p:grpSpPr>
            <p:sp>
              <p:nvSpPr>
                <p:cNvPr id="67" name="Freeform 12">
                  <a:extLst>
                    <a:ext uri="{FF2B5EF4-FFF2-40B4-BE49-F238E27FC236}">
                      <a16:creationId xmlns:a16="http://schemas.microsoft.com/office/drawing/2014/main" id="{52AD5991-CF1B-AD97-6288-4C77AF00E3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94838" cy="4143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838" h="4143595">
                      <a:moveTo>
                        <a:pt x="237329" y="0"/>
                      </a:moveTo>
                      <a:lnTo>
                        <a:pt x="557509" y="0"/>
                      </a:lnTo>
                      <a:cubicBezTo>
                        <a:pt x="620453" y="0"/>
                        <a:pt x="680818" y="25004"/>
                        <a:pt x="725326" y="69512"/>
                      </a:cubicBezTo>
                      <a:cubicBezTo>
                        <a:pt x="769834" y="114020"/>
                        <a:pt x="794838" y="174386"/>
                        <a:pt x="794838" y="237329"/>
                      </a:cubicBezTo>
                      <a:lnTo>
                        <a:pt x="794838" y="3906265"/>
                      </a:lnTo>
                      <a:cubicBezTo>
                        <a:pt x="794838" y="4037339"/>
                        <a:pt x="688582" y="4143595"/>
                        <a:pt x="557509" y="4143595"/>
                      </a:cubicBezTo>
                      <a:lnTo>
                        <a:pt x="237329" y="4143595"/>
                      </a:lnTo>
                      <a:cubicBezTo>
                        <a:pt x="106256" y="4143595"/>
                        <a:pt x="0" y="4037339"/>
                        <a:pt x="0" y="3906265"/>
                      </a:cubicBezTo>
                      <a:lnTo>
                        <a:pt x="0" y="237329"/>
                      </a:lnTo>
                      <a:cubicBezTo>
                        <a:pt x="0" y="106256"/>
                        <a:pt x="106256" y="0"/>
                        <a:pt x="23732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3810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TextBox 13">
                  <a:extLst>
                    <a:ext uri="{FF2B5EF4-FFF2-40B4-BE49-F238E27FC236}">
                      <a16:creationId xmlns:a16="http://schemas.microsoft.com/office/drawing/2014/main" id="{15B66FB6-307D-FB28-21DC-AC5BB4A55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94838" cy="4181695"/>
                </a:xfrm>
                <a:prstGeom prst="rect">
                  <a:avLst/>
                </a:prstGeom>
              </p:spPr>
              <p:txBody>
                <a:bodyPr lIns="44374" tIns="44374" rIns="44374" bIns="44374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3" name="Freeform 14">
                <a:extLst>
                  <a:ext uri="{FF2B5EF4-FFF2-40B4-BE49-F238E27FC236}">
                    <a16:creationId xmlns:a16="http://schemas.microsoft.com/office/drawing/2014/main" id="{64F31276-62D8-26C6-8738-BEDFEBCB429B}"/>
                  </a:ext>
                </a:extLst>
              </p:cNvPr>
              <p:cNvSpPr/>
              <p:nvPr/>
            </p:nvSpPr>
            <p:spPr>
              <a:xfrm>
                <a:off x="2306613" y="6515826"/>
                <a:ext cx="3655288" cy="681500"/>
              </a:xfrm>
              <a:custGeom>
                <a:avLst/>
                <a:gdLst/>
                <a:ahLst/>
                <a:cxnLst/>
                <a:rect l="l" t="t" r="r" b="b"/>
                <a:pathLst>
                  <a:path w="3655288" h="681500">
                    <a:moveTo>
                      <a:pt x="0" y="0"/>
                    </a:moveTo>
                    <a:lnTo>
                      <a:pt x="3655288" y="0"/>
                    </a:lnTo>
                    <a:lnTo>
                      <a:pt x="3655288" y="681499"/>
                    </a:lnTo>
                    <a:lnTo>
                      <a:pt x="0" y="6814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FB50FAE3-6765-D160-91C0-F403C8AAE1AC}"/>
                  </a:ext>
                </a:extLst>
              </p:cNvPr>
              <p:cNvSpPr/>
              <p:nvPr/>
            </p:nvSpPr>
            <p:spPr>
              <a:xfrm>
                <a:off x="2306613" y="4260610"/>
                <a:ext cx="5116164" cy="745321"/>
              </a:xfrm>
              <a:custGeom>
                <a:avLst/>
                <a:gdLst/>
                <a:ahLst/>
                <a:cxnLst/>
                <a:rect l="l" t="t" r="r" b="b"/>
                <a:pathLst>
                  <a:path w="5116164" h="745321">
                    <a:moveTo>
                      <a:pt x="0" y="0"/>
                    </a:moveTo>
                    <a:lnTo>
                      <a:pt x="5116164" y="0"/>
                    </a:lnTo>
                    <a:lnTo>
                      <a:pt x="5116164" y="745321"/>
                    </a:lnTo>
                    <a:lnTo>
                      <a:pt x="0" y="7453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612A0783-702F-2324-02BF-839C35DBAE8C}"/>
                  </a:ext>
                </a:extLst>
              </p:cNvPr>
              <p:cNvSpPr/>
              <p:nvPr/>
            </p:nvSpPr>
            <p:spPr>
              <a:xfrm>
                <a:off x="2306613" y="-419201"/>
                <a:ext cx="6314579" cy="1186908"/>
              </a:xfrm>
              <a:custGeom>
                <a:avLst/>
                <a:gdLst/>
                <a:ahLst/>
                <a:cxnLst/>
                <a:rect l="l" t="t" r="r" b="b"/>
                <a:pathLst>
                  <a:path w="6314579" h="1186908">
                    <a:moveTo>
                      <a:pt x="0" y="0"/>
                    </a:moveTo>
                    <a:lnTo>
                      <a:pt x="6314579" y="0"/>
                    </a:lnTo>
                    <a:lnTo>
                      <a:pt x="6314579" y="1186908"/>
                    </a:lnTo>
                    <a:lnTo>
                      <a:pt x="0" y="11869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A5371756-867F-F207-58A2-D0BA4C97F054}"/>
                  </a:ext>
                </a:extLst>
              </p:cNvPr>
              <p:cNvSpPr/>
              <p:nvPr/>
            </p:nvSpPr>
            <p:spPr>
              <a:xfrm>
                <a:off x="2306613" y="1834010"/>
                <a:ext cx="6428081" cy="1186908"/>
              </a:xfrm>
              <a:custGeom>
                <a:avLst/>
                <a:gdLst/>
                <a:ahLst/>
                <a:cxnLst/>
                <a:rect l="l" t="t" r="r" b="b"/>
                <a:pathLst>
                  <a:path w="6428081" h="1186908">
                    <a:moveTo>
                      <a:pt x="0" y="0"/>
                    </a:moveTo>
                    <a:lnTo>
                      <a:pt x="6428081" y="0"/>
                    </a:lnTo>
                    <a:lnTo>
                      <a:pt x="6428081" y="1186908"/>
                    </a:lnTo>
                    <a:lnTo>
                      <a:pt x="0" y="11869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443B155-1E6A-9B39-03D3-40DF2C55BEFA}"/>
                </a:ext>
              </a:extLst>
            </p:cNvPr>
            <p:cNvSpPr/>
            <p:nvPr/>
          </p:nvSpPr>
          <p:spPr>
            <a:xfrm>
              <a:off x="6326710" y="949283"/>
              <a:ext cx="3517086" cy="372412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Élő tumor dinamika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42B559-0895-B88E-9505-1A44A0AFB9FF}"/>
                </a:ext>
              </a:extLst>
            </p:cNvPr>
            <p:cNvSpPr/>
            <p:nvPr/>
          </p:nvSpPr>
          <p:spPr>
            <a:xfrm>
              <a:off x="6326709" y="2073455"/>
              <a:ext cx="3517087" cy="372412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Halott tumor dinamika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BA1C292-42D9-B27E-CCF2-6EB1C76D95B1}"/>
                </a:ext>
              </a:extLst>
            </p:cNvPr>
            <p:cNvSpPr/>
            <p:nvPr/>
          </p:nvSpPr>
          <p:spPr>
            <a:xfrm>
              <a:off x="6326709" y="3184892"/>
              <a:ext cx="3517087" cy="372412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Gyógyszer dinamikája a vérben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14863FB-E9AD-17F6-7BEF-2605A5134054}"/>
                </a:ext>
              </a:extLst>
            </p:cNvPr>
            <p:cNvSpPr/>
            <p:nvPr/>
          </p:nvSpPr>
          <p:spPr>
            <a:xfrm>
              <a:off x="6377208" y="4299229"/>
              <a:ext cx="3466588" cy="372412"/>
            </a:xfrm>
            <a:prstGeom prst="roundRect">
              <a:avLst>
                <a:gd name="adj" fmla="val 50000"/>
              </a:avLst>
            </a:prstGeom>
            <a:solidFill>
              <a:srgbClr val="151F39"/>
            </a:solidFill>
            <a:ln w="28575">
              <a:solidFill>
                <a:srgbClr val="FCAF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Gyógyszer dinamikája a szövetekben</a:t>
              </a:r>
            </a:p>
          </p:txBody>
        </p:sp>
      </p:grpSp>
      <p:pic>
        <p:nvPicPr>
          <p:cNvPr id="7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79DC9C-7D37-5E95-CAFD-844A379D3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5794" y="6011834"/>
            <a:ext cx="487363" cy="487363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E9CBF129-B3CD-38E1-5D5F-3ACD0C1FE105}"/>
              </a:ext>
            </a:extLst>
          </p:cNvPr>
          <p:cNvSpPr txBox="1">
            <a:spLocks/>
          </p:cNvSpPr>
          <p:nvPr/>
        </p:nvSpPr>
        <p:spPr>
          <a:xfrm>
            <a:off x="2333255" y="1995840"/>
            <a:ext cx="360997" cy="3031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bg1"/>
                </a:solidFill>
              </a:rPr>
              <a:t>[1]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6361119A-FEC9-F4BF-EFFD-19CA9E1FD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63" y="5425941"/>
            <a:ext cx="11212512" cy="204226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</a:rPr>
              <a:t>[1] Drexler, D. A., </a:t>
            </a:r>
            <a:r>
              <a:rPr lang="en-US" sz="1000" dirty="0" err="1">
                <a:solidFill>
                  <a:schemeClr val="bg1"/>
                </a:solidFill>
              </a:rPr>
              <a:t>Sápi</a:t>
            </a:r>
            <a:r>
              <a:rPr lang="en-US" sz="1000" dirty="0">
                <a:solidFill>
                  <a:schemeClr val="bg1"/>
                </a:solidFill>
              </a:rPr>
              <a:t>, J., and </a:t>
            </a:r>
            <a:r>
              <a:rPr lang="en-US" sz="1000" dirty="0" err="1">
                <a:solidFill>
                  <a:schemeClr val="bg1"/>
                </a:solidFill>
              </a:rPr>
              <a:t>Kovács</a:t>
            </a:r>
            <a:r>
              <a:rPr lang="en-US" sz="1000" dirty="0">
                <a:solidFill>
                  <a:schemeClr val="bg1"/>
                </a:solidFill>
              </a:rPr>
              <a:t>, L. Modeling of tumor growth incorporating the effects of necrosis and the effect of bevacizumab. Complexity, 2017.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B7A6C-C214-06CB-35C7-A87EA228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284128"/>
            <a:ext cx="3272155" cy="1012031"/>
          </a:xfrm>
        </p:spPr>
        <p:txBody>
          <a:bodyPr/>
          <a:lstStyle/>
          <a:p>
            <a:r>
              <a:rPr lang="hu-HU" dirty="0"/>
              <a:t>Kémiai analógia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3" name="Freeform 3">
            <a:extLst>
              <a:ext uri="{FF2B5EF4-FFF2-40B4-BE49-F238E27FC236}">
                <a16:creationId xmlns:a16="http://schemas.microsoft.com/office/drawing/2014/main" id="{A72214CB-5A01-DE22-AE7A-F369B4D208D7}"/>
              </a:ext>
            </a:extLst>
          </p:cNvPr>
          <p:cNvSpPr/>
          <p:nvPr/>
        </p:nvSpPr>
        <p:spPr>
          <a:xfrm rot="5400000">
            <a:off x="7395903" y="-291207"/>
            <a:ext cx="1005456" cy="6823548"/>
          </a:xfrm>
          <a:custGeom>
            <a:avLst/>
            <a:gdLst/>
            <a:ahLst/>
            <a:cxnLst/>
            <a:rect l="l" t="t" r="r" b="b"/>
            <a:pathLst>
              <a:path w="775436" h="5262514">
                <a:moveTo>
                  <a:pt x="243267" y="0"/>
                </a:moveTo>
                <a:lnTo>
                  <a:pt x="532169" y="0"/>
                </a:lnTo>
                <a:cubicBezTo>
                  <a:pt x="666522" y="0"/>
                  <a:pt x="775436" y="108915"/>
                  <a:pt x="775436" y="243267"/>
                </a:cubicBezTo>
                <a:lnTo>
                  <a:pt x="775436" y="5019247"/>
                </a:lnTo>
                <a:cubicBezTo>
                  <a:pt x="775436" y="5153599"/>
                  <a:pt x="666522" y="5262514"/>
                  <a:pt x="532169" y="5262514"/>
                </a:cubicBezTo>
                <a:lnTo>
                  <a:pt x="243267" y="5262514"/>
                </a:lnTo>
                <a:cubicBezTo>
                  <a:pt x="108915" y="5262514"/>
                  <a:pt x="0" y="5153599"/>
                  <a:pt x="0" y="5019247"/>
                </a:cubicBezTo>
                <a:lnTo>
                  <a:pt x="0" y="243267"/>
                </a:lnTo>
                <a:cubicBezTo>
                  <a:pt x="0" y="108915"/>
                  <a:pt x="108915" y="0"/>
                  <a:pt x="24326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5B944CCB-1C88-C738-08BA-89494D14B871}"/>
              </a:ext>
            </a:extLst>
          </p:cNvPr>
          <p:cNvSpPr/>
          <p:nvPr/>
        </p:nvSpPr>
        <p:spPr>
          <a:xfrm rot="5400000">
            <a:off x="7524872" y="-1167695"/>
            <a:ext cx="759321" cy="6823548"/>
          </a:xfrm>
          <a:custGeom>
            <a:avLst/>
            <a:gdLst/>
            <a:ahLst/>
            <a:cxnLst/>
            <a:rect l="l" t="t" r="r" b="b"/>
            <a:pathLst>
              <a:path w="585610" h="5262514">
                <a:moveTo>
                  <a:pt x="292805" y="0"/>
                </a:moveTo>
                <a:lnTo>
                  <a:pt x="292805" y="0"/>
                </a:lnTo>
                <a:cubicBezTo>
                  <a:pt x="370462" y="0"/>
                  <a:pt x="444938" y="30849"/>
                  <a:pt x="499849" y="85761"/>
                </a:cubicBezTo>
                <a:cubicBezTo>
                  <a:pt x="554761" y="140672"/>
                  <a:pt x="585610" y="215148"/>
                  <a:pt x="585610" y="292805"/>
                </a:cubicBezTo>
                <a:lnTo>
                  <a:pt x="585610" y="4969709"/>
                </a:lnTo>
                <a:cubicBezTo>
                  <a:pt x="585610" y="5131421"/>
                  <a:pt x="454517" y="5262514"/>
                  <a:pt x="292805" y="5262514"/>
                </a:cubicBezTo>
                <a:lnTo>
                  <a:pt x="292805" y="5262514"/>
                </a:lnTo>
                <a:cubicBezTo>
                  <a:pt x="215148" y="5262514"/>
                  <a:pt x="140672" y="5231665"/>
                  <a:pt x="85761" y="5176753"/>
                </a:cubicBezTo>
                <a:cubicBezTo>
                  <a:pt x="30849" y="5121842"/>
                  <a:pt x="0" y="5047366"/>
                  <a:pt x="0" y="4969709"/>
                </a:cubicBezTo>
                <a:lnTo>
                  <a:pt x="0" y="292805"/>
                </a:lnTo>
                <a:cubicBezTo>
                  <a:pt x="0" y="131093"/>
                  <a:pt x="131093" y="0"/>
                  <a:pt x="29280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34A6761A-DF9E-56FD-0FCB-ABFD949C0A61}"/>
              </a:ext>
            </a:extLst>
          </p:cNvPr>
          <p:cNvSpPr/>
          <p:nvPr/>
        </p:nvSpPr>
        <p:spPr>
          <a:xfrm rot="5400000">
            <a:off x="7507170" y="-2682577"/>
            <a:ext cx="759321" cy="6823548"/>
          </a:xfrm>
          <a:custGeom>
            <a:avLst/>
            <a:gdLst/>
            <a:ahLst/>
            <a:cxnLst/>
            <a:rect l="l" t="t" r="r" b="b"/>
            <a:pathLst>
              <a:path w="585610" h="5262514">
                <a:moveTo>
                  <a:pt x="292805" y="0"/>
                </a:moveTo>
                <a:lnTo>
                  <a:pt x="292805" y="0"/>
                </a:lnTo>
                <a:cubicBezTo>
                  <a:pt x="370462" y="0"/>
                  <a:pt x="444938" y="30849"/>
                  <a:pt x="499849" y="85761"/>
                </a:cubicBezTo>
                <a:cubicBezTo>
                  <a:pt x="554761" y="140672"/>
                  <a:pt x="585610" y="215148"/>
                  <a:pt x="585610" y="292805"/>
                </a:cubicBezTo>
                <a:lnTo>
                  <a:pt x="585610" y="4969709"/>
                </a:lnTo>
                <a:cubicBezTo>
                  <a:pt x="585610" y="5131421"/>
                  <a:pt x="454517" y="5262514"/>
                  <a:pt x="292805" y="5262514"/>
                </a:cubicBezTo>
                <a:lnTo>
                  <a:pt x="292805" y="5262514"/>
                </a:lnTo>
                <a:cubicBezTo>
                  <a:pt x="215148" y="5262514"/>
                  <a:pt x="140672" y="5231665"/>
                  <a:pt x="85761" y="5176753"/>
                </a:cubicBezTo>
                <a:cubicBezTo>
                  <a:pt x="30849" y="5121842"/>
                  <a:pt x="0" y="5047366"/>
                  <a:pt x="0" y="4969709"/>
                </a:cubicBezTo>
                <a:lnTo>
                  <a:pt x="0" y="292805"/>
                </a:lnTo>
                <a:cubicBezTo>
                  <a:pt x="0" y="131093"/>
                  <a:pt x="131093" y="0"/>
                  <a:pt x="29280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Freeform 12">
            <a:extLst>
              <a:ext uri="{FF2B5EF4-FFF2-40B4-BE49-F238E27FC236}">
                <a16:creationId xmlns:a16="http://schemas.microsoft.com/office/drawing/2014/main" id="{D2093C99-3592-B5E0-E46C-CDC7500710DC}"/>
              </a:ext>
            </a:extLst>
          </p:cNvPr>
          <p:cNvSpPr/>
          <p:nvPr/>
        </p:nvSpPr>
        <p:spPr>
          <a:xfrm rot="5400000">
            <a:off x="7518971" y="-1913120"/>
            <a:ext cx="759321" cy="6823548"/>
          </a:xfrm>
          <a:custGeom>
            <a:avLst/>
            <a:gdLst/>
            <a:ahLst/>
            <a:cxnLst/>
            <a:rect l="l" t="t" r="r" b="b"/>
            <a:pathLst>
              <a:path w="585610" h="5262514">
                <a:moveTo>
                  <a:pt x="292805" y="0"/>
                </a:moveTo>
                <a:lnTo>
                  <a:pt x="292805" y="0"/>
                </a:lnTo>
                <a:cubicBezTo>
                  <a:pt x="370462" y="0"/>
                  <a:pt x="444938" y="30849"/>
                  <a:pt x="499849" y="85761"/>
                </a:cubicBezTo>
                <a:cubicBezTo>
                  <a:pt x="554761" y="140672"/>
                  <a:pt x="585610" y="215148"/>
                  <a:pt x="585610" y="292805"/>
                </a:cubicBezTo>
                <a:lnTo>
                  <a:pt x="585610" y="4969709"/>
                </a:lnTo>
                <a:cubicBezTo>
                  <a:pt x="585610" y="5131421"/>
                  <a:pt x="454517" y="5262514"/>
                  <a:pt x="292805" y="5262514"/>
                </a:cubicBezTo>
                <a:lnTo>
                  <a:pt x="292805" y="5262514"/>
                </a:lnTo>
                <a:cubicBezTo>
                  <a:pt x="215148" y="5262514"/>
                  <a:pt x="140672" y="5231665"/>
                  <a:pt x="85761" y="5176753"/>
                </a:cubicBezTo>
                <a:cubicBezTo>
                  <a:pt x="30849" y="5121842"/>
                  <a:pt x="0" y="5047366"/>
                  <a:pt x="0" y="4969709"/>
                </a:cubicBezTo>
                <a:lnTo>
                  <a:pt x="0" y="292805"/>
                </a:lnTo>
                <a:cubicBezTo>
                  <a:pt x="0" y="131093"/>
                  <a:pt x="131093" y="0"/>
                  <a:pt x="29280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8B4E9BF8-2B41-9998-D885-56A2BFB306C4}"/>
              </a:ext>
            </a:extLst>
          </p:cNvPr>
          <p:cNvSpPr txBox="1"/>
          <p:nvPr/>
        </p:nvSpPr>
        <p:spPr>
          <a:xfrm>
            <a:off x="7552616" y="2136695"/>
            <a:ext cx="3763690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Gyógyszer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hatása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tumorra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252310C3-22C2-368E-0B54-6EA64232417D}"/>
              </a:ext>
            </a:extLst>
          </p:cNvPr>
          <p:cNvSpPr txBox="1"/>
          <p:nvPr/>
        </p:nvSpPr>
        <p:spPr>
          <a:xfrm>
            <a:off x="7534914" y="3011731"/>
            <a:ext cx="3763690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Gyógyszer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áramlása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04D2CC52-EA5F-4C1E-28DE-6D7288B09650}"/>
              </a:ext>
            </a:extLst>
          </p:cNvPr>
          <p:cNvSpPr/>
          <p:nvPr/>
        </p:nvSpPr>
        <p:spPr>
          <a:xfrm rot="5400000">
            <a:off x="7514981" y="1341180"/>
            <a:ext cx="759321" cy="6823548"/>
          </a:xfrm>
          <a:custGeom>
            <a:avLst/>
            <a:gdLst/>
            <a:ahLst/>
            <a:cxnLst/>
            <a:rect l="l" t="t" r="r" b="b"/>
            <a:pathLst>
              <a:path w="585610" h="5262514">
                <a:moveTo>
                  <a:pt x="292805" y="0"/>
                </a:moveTo>
                <a:lnTo>
                  <a:pt x="292805" y="0"/>
                </a:lnTo>
                <a:cubicBezTo>
                  <a:pt x="370462" y="0"/>
                  <a:pt x="444938" y="30849"/>
                  <a:pt x="499849" y="85761"/>
                </a:cubicBezTo>
                <a:cubicBezTo>
                  <a:pt x="554761" y="140672"/>
                  <a:pt x="585610" y="215148"/>
                  <a:pt x="585610" y="292805"/>
                </a:cubicBezTo>
                <a:lnTo>
                  <a:pt x="585610" y="4969709"/>
                </a:lnTo>
                <a:cubicBezTo>
                  <a:pt x="585610" y="5131421"/>
                  <a:pt x="454517" y="5262514"/>
                  <a:pt x="292805" y="5262514"/>
                </a:cubicBezTo>
                <a:lnTo>
                  <a:pt x="292805" y="5262514"/>
                </a:lnTo>
                <a:cubicBezTo>
                  <a:pt x="215148" y="5262514"/>
                  <a:pt x="140672" y="5231665"/>
                  <a:pt x="85761" y="5176753"/>
                </a:cubicBezTo>
                <a:cubicBezTo>
                  <a:pt x="30849" y="5121842"/>
                  <a:pt x="0" y="5047366"/>
                  <a:pt x="0" y="4969709"/>
                </a:cubicBezTo>
                <a:lnTo>
                  <a:pt x="0" y="292805"/>
                </a:lnTo>
                <a:cubicBezTo>
                  <a:pt x="0" y="131093"/>
                  <a:pt x="131093" y="0"/>
                  <a:pt x="29280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Freeform 20">
            <a:extLst>
              <a:ext uri="{FF2B5EF4-FFF2-40B4-BE49-F238E27FC236}">
                <a16:creationId xmlns:a16="http://schemas.microsoft.com/office/drawing/2014/main" id="{4E9DE26F-DD58-F965-6C0E-041899985086}"/>
              </a:ext>
            </a:extLst>
          </p:cNvPr>
          <p:cNvSpPr/>
          <p:nvPr/>
        </p:nvSpPr>
        <p:spPr>
          <a:xfrm rot="5400000">
            <a:off x="7514981" y="577751"/>
            <a:ext cx="759321" cy="6823548"/>
          </a:xfrm>
          <a:custGeom>
            <a:avLst/>
            <a:gdLst/>
            <a:ahLst/>
            <a:cxnLst/>
            <a:rect l="l" t="t" r="r" b="b"/>
            <a:pathLst>
              <a:path w="585610" h="5262514">
                <a:moveTo>
                  <a:pt x="292805" y="0"/>
                </a:moveTo>
                <a:lnTo>
                  <a:pt x="292805" y="0"/>
                </a:lnTo>
                <a:cubicBezTo>
                  <a:pt x="370462" y="0"/>
                  <a:pt x="444938" y="30849"/>
                  <a:pt x="499849" y="85761"/>
                </a:cubicBezTo>
                <a:cubicBezTo>
                  <a:pt x="554761" y="140672"/>
                  <a:pt x="585610" y="215148"/>
                  <a:pt x="585610" y="292805"/>
                </a:cubicBezTo>
                <a:lnTo>
                  <a:pt x="585610" y="4969709"/>
                </a:lnTo>
                <a:cubicBezTo>
                  <a:pt x="585610" y="5131421"/>
                  <a:pt x="454517" y="5262514"/>
                  <a:pt x="292805" y="5262514"/>
                </a:cubicBezTo>
                <a:lnTo>
                  <a:pt x="292805" y="5262514"/>
                </a:lnTo>
                <a:cubicBezTo>
                  <a:pt x="215148" y="5262514"/>
                  <a:pt x="140672" y="5231665"/>
                  <a:pt x="85761" y="5176753"/>
                </a:cubicBezTo>
                <a:cubicBezTo>
                  <a:pt x="30849" y="5121842"/>
                  <a:pt x="0" y="5047366"/>
                  <a:pt x="0" y="4969709"/>
                </a:cubicBezTo>
                <a:lnTo>
                  <a:pt x="0" y="292805"/>
                </a:lnTo>
                <a:cubicBezTo>
                  <a:pt x="0" y="131093"/>
                  <a:pt x="131093" y="0"/>
                  <a:pt x="29280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Freeform 22">
            <a:extLst>
              <a:ext uri="{FF2B5EF4-FFF2-40B4-BE49-F238E27FC236}">
                <a16:creationId xmlns:a16="http://schemas.microsoft.com/office/drawing/2014/main" id="{234C9485-933B-0164-7A7F-182BB17027A6}"/>
              </a:ext>
            </a:extLst>
          </p:cNvPr>
          <p:cNvSpPr/>
          <p:nvPr/>
        </p:nvSpPr>
        <p:spPr>
          <a:xfrm>
            <a:off x="6023813" y="3756942"/>
            <a:ext cx="1151772" cy="492027"/>
          </a:xfrm>
          <a:custGeom>
            <a:avLst/>
            <a:gdLst/>
            <a:ahLst/>
            <a:cxnLst/>
            <a:rect l="l" t="t" r="r" b="b"/>
            <a:pathLst>
              <a:path w="1859252" h="794256">
                <a:moveTo>
                  <a:pt x="0" y="0"/>
                </a:moveTo>
                <a:lnTo>
                  <a:pt x="1859252" y="0"/>
                </a:lnTo>
                <a:lnTo>
                  <a:pt x="1859252" y="794256"/>
                </a:lnTo>
                <a:lnTo>
                  <a:pt x="0" y="7942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504AEE1C-F25D-73B7-2192-BAE0B3ADF1BA}"/>
              </a:ext>
            </a:extLst>
          </p:cNvPr>
          <p:cNvSpPr/>
          <p:nvPr/>
        </p:nvSpPr>
        <p:spPr>
          <a:xfrm>
            <a:off x="5995001" y="4455052"/>
            <a:ext cx="1180584" cy="484201"/>
          </a:xfrm>
          <a:custGeom>
            <a:avLst/>
            <a:gdLst/>
            <a:ahLst/>
            <a:cxnLst/>
            <a:rect l="l" t="t" r="r" b="b"/>
            <a:pathLst>
              <a:path w="1905762" h="781623">
                <a:moveTo>
                  <a:pt x="0" y="0"/>
                </a:moveTo>
                <a:lnTo>
                  <a:pt x="1905761" y="0"/>
                </a:lnTo>
                <a:lnTo>
                  <a:pt x="1905761" y="781624"/>
                </a:lnTo>
                <a:lnTo>
                  <a:pt x="0" y="7816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Freeform 24">
            <a:extLst>
              <a:ext uri="{FF2B5EF4-FFF2-40B4-BE49-F238E27FC236}">
                <a16:creationId xmlns:a16="http://schemas.microsoft.com/office/drawing/2014/main" id="{CEF7FB19-1566-7C08-9173-A3B5562493DC}"/>
              </a:ext>
            </a:extLst>
          </p:cNvPr>
          <p:cNvSpPr/>
          <p:nvPr/>
        </p:nvSpPr>
        <p:spPr>
          <a:xfrm>
            <a:off x="5915206" y="1191159"/>
            <a:ext cx="1260379" cy="486512"/>
          </a:xfrm>
          <a:custGeom>
            <a:avLst/>
            <a:gdLst/>
            <a:ahLst/>
            <a:cxnLst/>
            <a:rect l="l" t="t" r="r" b="b"/>
            <a:pathLst>
              <a:path w="2034571" h="785353">
                <a:moveTo>
                  <a:pt x="0" y="0"/>
                </a:moveTo>
                <a:lnTo>
                  <a:pt x="2034571" y="0"/>
                </a:lnTo>
                <a:lnTo>
                  <a:pt x="2034571" y="785352"/>
                </a:lnTo>
                <a:lnTo>
                  <a:pt x="0" y="7853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Freeform 25">
            <a:extLst>
              <a:ext uri="{FF2B5EF4-FFF2-40B4-BE49-F238E27FC236}">
                <a16:creationId xmlns:a16="http://schemas.microsoft.com/office/drawing/2014/main" id="{434868DA-4CC1-5BB1-F70F-B0AEEB500B0D}"/>
              </a:ext>
            </a:extLst>
          </p:cNvPr>
          <p:cNvSpPr/>
          <p:nvPr/>
        </p:nvSpPr>
        <p:spPr>
          <a:xfrm>
            <a:off x="5727687" y="2652454"/>
            <a:ext cx="1447898" cy="898405"/>
          </a:xfrm>
          <a:custGeom>
            <a:avLst/>
            <a:gdLst/>
            <a:ahLst/>
            <a:cxnLst/>
            <a:rect l="l" t="t" r="r" b="b"/>
            <a:pathLst>
              <a:path w="2337274" h="1450253">
                <a:moveTo>
                  <a:pt x="0" y="0"/>
                </a:moveTo>
                <a:lnTo>
                  <a:pt x="2337274" y="0"/>
                </a:lnTo>
                <a:lnTo>
                  <a:pt x="2337274" y="1450253"/>
                </a:lnTo>
                <a:lnTo>
                  <a:pt x="0" y="1450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Freeform 26">
            <a:extLst>
              <a:ext uri="{FF2B5EF4-FFF2-40B4-BE49-F238E27FC236}">
                <a16:creationId xmlns:a16="http://schemas.microsoft.com/office/drawing/2014/main" id="{2540A021-629F-A758-E416-39976DC50D8F}"/>
              </a:ext>
            </a:extLst>
          </p:cNvPr>
          <p:cNvSpPr/>
          <p:nvPr/>
        </p:nvSpPr>
        <p:spPr>
          <a:xfrm>
            <a:off x="4686735" y="1883754"/>
            <a:ext cx="2488849" cy="562617"/>
          </a:xfrm>
          <a:custGeom>
            <a:avLst/>
            <a:gdLst/>
            <a:ahLst/>
            <a:cxnLst/>
            <a:rect l="l" t="t" r="r" b="b"/>
            <a:pathLst>
              <a:path w="4017634" h="908207">
                <a:moveTo>
                  <a:pt x="0" y="0"/>
                </a:moveTo>
                <a:lnTo>
                  <a:pt x="4017634" y="0"/>
                </a:lnTo>
                <a:lnTo>
                  <a:pt x="4017634" y="908207"/>
                </a:lnTo>
                <a:lnTo>
                  <a:pt x="0" y="9082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Freeform 27">
            <a:extLst>
              <a:ext uri="{FF2B5EF4-FFF2-40B4-BE49-F238E27FC236}">
                <a16:creationId xmlns:a16="http://schemas.microsoft.com/office/drawing/2014/main" id="{C453DBC5-EFB9-A43C-AC43-DB1F78F65988}"/>
              </a:ext>
            </a:extLst>
          </p:cNvPr>
          <p:cNvSpPr/>
          <p:nvPr/>
        </p:nvSpPr>
        <p:spPr>
          <a:xfrm>
            <a:off x="5728183" y="497416"/>
            <a:ext cx="1447402" cy="487660"/>
          </a:xfrm>
          <a:custGeom>
            <a:avLst/>
            <a:gdLst/>
            <a:ahLst/>
            <a:cxnLst/>
            <a:rect l="l" t="t" r="r" b="b"/>
            <a:pathLst>
              <a:path w="2336474" h="787207">
                <a:moveTo>
                  <a:pt x="0" y="0"/>
                </a:moveTo>
                <a:lnTo>
                  <a:pt x="2336473" y="0"/>
                </a:lnTo>
                <a:lnTo>
                  <a:pt x="2336473" y="787207"/>
                </a:lnTo>
                <a:lnTo>
                  <a:pt x="0" y="7872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E4297E28-C962-6DA0-747B-2395839FC1CB}"/>
              </a:ext>
            </a:extLst>
          </p:cNvPr>
          <p:cNvSpPr txBox="1"/>
          <p:nvPr/>
        </p:nvSpPr>
        <p:spPr>
          <a:xfrm>
            <a:off x="7534914" y="1391276"/>
            <a:ext cx="3763690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Tumorsejtek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elhalása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29">
            <a:extLst>
              <a:ext uri="{FF2B5EF4-FFF2-40B4-BE49-F238E27FC236}">
                <a16:creationId xmlns:a16="http://schemas.microsoft.com/office/drawing/2014/main" id="{1B7A25A5-4417-B770-F497-C9769FE24027}"/>
              </a:ext>
            </a:extLst>
          </p:cNvPr>
          <p:cNvSpPr txBox="1"/>
          <p:nvPr/>
        </p:nvSpPr>
        <p:spPr>
          <a:xfrm>
            <a:off x="7534914" y="3869868"/>
            <a:ext cx="3763690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Gyógyszer kimosódása</a:t>
            </a:r>
          </a:p>
        </p:txBody>
      </p:sp>
      <p:sp>
        <p:nvSpPr>
          <p:cNvPr id="51" name="TextBox 30">
            <a:extLst>
              <a:ext uri="{FF2B5EF4-FFF2-40B4-BE49-F238E27FC236}">
                <a16:creationId xmlns:a16="http://schemas.microsoft.com/office/drawing/2014/main" id="{C43FA8B6-3D1F-730F-9765-9F7C9FEF6902}"/>
              </a:ext>
            </a:extLst>
          </p:cNvPr>
          <p:cNvSpPr txBox="1"/>
          <p:nvPr/>
        </p:nvSpPr>
        <p:spPr>
          <a:xfrm>
            <a:off x="7534914" y="4603958"/>
            <a:ext cx="3781392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Halott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tumorsejtek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kimosódása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31">
            <a:extLst>
              <a:ext uri="{FF2B5EF4-FFF2-40B4-BE49-F238E27FC236}">
                <a16:creationId xmlns:a16="http://schemas.microsoft.com/office/drawing/2014/main" id="{BAD65376-78C9-B866-D6C3-F7B8ACC8B117}"/>
              </a:ext>
            </a:extLst>
          </p:cNvPr>
          <p:cNvSpPr txBox="1"/>
          <p:nvPr/>
        </p:nvSpPr>
        <p:spPr>
          <a:xfrm>
            <a:off x="7534914" y="644673"/>
            <a:ext cx="3763690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Tumorsejtek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osztódása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593FA2-A50B-9D67-DF2F-D8900AD02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9745" y="6011834"/>
            <a:ext cx="487363" cy="4873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8E8B643-5306-3CA6-92E0-B23E539A5339}"/>
              </a:ext>
            </a:extLst>
          </p:cNvPr>
          <p:cNvGrpSpPr/>
          <p:nvPr/>
        </p:nvGrpSpPr>
        <p:grpSpPr>
          <a:xfrm>
            <a:off x="906461" y="2716836"/>
            <a:ext cx="2106573" cy="1563609"/>
            <a:chOff x="906461" y="2306291"/>
            <a:chExt cx="2106573" cy="1563609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8ABA94E6-D819-F2C9-C598-E61525FF05E7}"/>
                </a:ext>
              </a:extLst>
            </p:cNvPr>
            <p:cNvSpPr/>
            <p:nvPr/>
          </p:nvSpPr>
          <p:spPr>
            <a:xfrm>
              <a:off x="906461" y="3648601"/>
              <a:ext cx="1197890" cy="221299"/>
            </a:xfrm>
            <a:custGeom>
              <a:avLst/>
              <a:gdLst/>
              <a:ahLst/>
              <a:cxnLst/>
              <a:rect l="l" t="t" r="r" b="b"/>
              <a:pathLst>
                <a:path w="3655288" h="681500">
                  <a:moveTo>
                    <a:pt x="0" y="0"/>
                  </a:moveTo>
                  <a:lnTo>
                    <a:pt x="3655288" y="0"/>
                  </a:lnTo>
                  <a:lnTo>
                    <a:pt x="3655288" y="681499"/>
                  </a:lnTo>
                  <a:lnTo>
                    <a:pt x="0" y="681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5260164D-6AF5-87EB-5E4A-BACF6DE36B2A}"/>
                </a:ext>
              </a:extLst>
            </p:cNvPr>
            <p:cNvSpPr/>
            <p:nvPr/>
          </p:nvSpPr>
          <p:spPr>
            <a:xfrm>
              <a:off x="906461" y="3259185"/>
              <a:ext cx="1676639" cy="242022"/>
            </a:xfrm>
            <a:custGeom>
              <a:avLst/>
              <a:gdLst/>
              <a:ahLst/>
              <a:cxnLst/>
              <a:rect l="l" t="t" r="r" b="b"/>
              <a:pathLst>
                <a:path w="5116164" h="745321">
                  <a:moveTo>
                    <a:pt x="0" y="0"/>
                  </a:moveTo>
                  <a:lnTo>
                    <a:pt x="5116164" y="0"/>
                  </a:lnTo>
                  <a:lnTo>
                    <a:pt x="5116164" y="745321"/>
                  </a:lnTo>
                  <a:lnTo>
                    <a:pt x="0" y="74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827A99A5-5454-C6F8-0B81-9A6E97EC3265}"/>
                </a:ext>
              </a:extLst>
            </p:cNvPr>
            <p:cNvSpPr/>
            <p:nvPr/>
          </p:nvSpPr>
          <p:spPr>
            <a:xfrm>
              <a:off x="906461" y="2306291"/>
              <a:ext cx="2069377" cy="385416"/>
            </a:xfrm>
            <a:custGeom>
              <a:avLst/>
              <a:gdLst/>
              <a:ahLst/>
              <a:cxnLst/>
              <a:rect l="l" t="t" r="r" b="b"/>
              <a:pathLst>
                <a:path w="6314579" h="1186908">
                  <a:moveTo>
                    <a:pt x="0" y="0"/>
                  </a:moveTo>
                  <a:lnTo>
                    <a:pt x="6314579" y="0"/>
                  </a:lnTo>
                  <a:lnTo>
                    <a:pt x="6314579" y="1186908"/>
                  </a:lnTo>
                  <a:lnTo>
                    <a:pt x="0" y="1186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2419327C-0441-2608-5CD0-A999C19D0B1F}"/>
                </a:ext>
              </a:extLst>
            </p:cNvPr>
            <p:cNvSpPr/>
            <p:nvPr/>
          </p:nvSpPr>
          <p:spPr>
            <a:xfrm>
              <a:off x="906461" y="2771249"/>
              <a:ext cx="2106573" cy="385416"/>
            </a:xfrm>
            <a:custGeom>
              <a:avLst/>
              <a:gdLst/>
              <a:ahLst/>
              <a:cxnLst/>
              <a:rect l="l" t="t" r="r" b="b"/>
              <a:pathLst>
                <a:path w="6428081" h="1186908">
                  <a:moveTo>
                    <a:pt x="0" y="0"/>
                  </a:moveTo>
                  <a:lnTo>
                    <a:pt x="6428081" y="0"/>
                  </a:lnTo>
                  <a:lnTo>
                    <a:pt x="6428081" y="1186908"/>
                  </a:lnTo>
                  <a:lnTo>
                    <a:pt x="0" y="1186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2500FD0A-5432-ABED-F926-2C7260918BEE}"/>
              </a:ext>
            </a:extLst>
          </p:cNvPr>
          <p:cNvSpPr txBox="1">
            <a:spLocks/>
          </p:cNvSpPr>
          <p:nvPr/>
        </p:nvSpPr>
        <p:spPr>
          <a:xfrm>
            <a:off x="3411685" y="1485932"/>
            <a:ext cx="360997" cy="3031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bg1"/>
                </a:solidFill>
              </a:rPr>
              <a:t>[1]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54793BF8-0DFE-9AD1-4366-D6E68256C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63" y="5425941"/>
            <a:ext cx="11212512" cy="204226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</a:rPr>
              <a:t>[1] Drexler, D. A., </a:t>
            </a:r>
            <a:r>
              <a:rPr lang="en-US" sz="1000" dirty="0" err="1">
                <a:solidFill>
                  <a:schemeClr val="bg1"/>
                </a:solidFill>
              </a:rPr>
              <a:t>Sápi</a:t>
            </a:r>
            <a:r>
              <a:rPr lang="en-US" sz="1000" dirty="0">
                <a:solidFill>
                  <a:schemeClr val="bg1"/>
                </a:solidFill>
              </a:rPr>
              <a:t>, J., and </a:t>
            </a:r>
            <a:r>
              <a:rPr lang="en-US" sz="1000" dirty="0" err="1">
                <a:solidFill>
                  <a:schemeClr val="bg1"/>
                </a:solidFill>
              </a:rPr>
              <a:t>Kovács</a:t>
            </a:r>
            <a:r>
              <a:rPr lang="en-US" sz="1000" dirty="0">
                <a:solidFill>
                  <a:schemeClr val="bg1"/>
                </a:solidFill>
              </a:rPr>
              <a:t>, L. Modeling of tumor growth incorporating the effects of necrosis and the effect of bevacizumab. Complexity, 2017.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055176-F1A2-BACA-1975-431C7DE9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75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9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BF3AD0-B6C5-16A8-7D42-43DFD44138AF}"/>
              </a:ext>
            </a:extLst>
          </p:cNvPr>
          <p:cNvSpPr txBox="1"/>
          <p:nvPr/>
        </p:nvSpPr>
        <p:spPr>
          <a:xfrm>
            <a:off x="1292885" y="3655538"/>
            <a:ext cx="2070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Paraméterek mérése nem lehetséges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B2773-3A58-A116-5390-FEEBA5F56629}"/>
              </a:ext>
            </a:extLst>
          </p:cNvPr>
          <p:cNvSpPr txBox="1"/>
          <p:nvPr/>
        </p:nvSpPr>
        <p:spPr>
          <a:xfrm>
            <a:off x="4304121" y="3663909"/>
            <a:ext cx="2070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Paraméter illesztés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B86DE39E-0B8D-7464-9587-10010FB9662A}"/>
              </a:ext>
            </a:extLst>
          </p:cNvPr>
          <p:cNvSpPr txBox="1"/>
          <p:nvPr/>
        </p:nvSpPr>
        <p:spPr>
          <a:xfrm>
            <a:off x="7549186" y="1987772"/>
            <a:ext cx="3933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Teljes tumor térfogatok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960ED67A-0E05-A69F-66A9-0557681DFF87}"/>
              </a:ext>
            </a:extLst>
          </p:cNvPr>
          <p:cNvSpPr txBox="1"/>
          <p:nvPr/>
        </p:nvSpPr>
        <p:spPr>
          <a:xfrm>
            <a:off x="7549185" y="3166363"/>
            <a:ext cx="3933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Dózisok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3D1B090-4BF8-8F6E-850E-096D5E6F07FB}"/>
              </a:ext>
            </a:extLst>
          </p:cNvPr>
          <p:cNvSpPr txBox="1"/>
          <p:nvPr/>
        </p:nvSpPr>
        <p:spPr>
          <a:xfrm>
            <a:off x="7567459" y="4297163"/>
            <a:ext cx="3933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Időpontok</a:t>
            </a:r>
          </a:p>
        </p:txBody>
      </p:sp>
      <p:pic>
        <p:nvPicPr>
          <p:cNvPr id="16" name="Graphic 62" descr="Ruler with solid fill">
            <a:extLst>
              <a:ext uri="{FF2B5EF4-FFF2-40B4-BE49-F238E27FC236}">
                <a16:creationId xmlns:a16="http://schemas.microsoft.com/office/drawing/2014/main" id="{AE8D35DF-CB10-B62C-BE55-D14CB1CC9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575029">
            <a:off x="6759045" y="2093133"/>
            <a:ext cx="620840" cy="620840"/>
          </a:xfrm>
          <a:prstGeom prst="rect">
            <a:avLst/>
          </a:prstGeom>
        </p:spPr>
      </p:pic>
      <p:pic>
        <p:nvPicPr>
          <p:cNvPr id="18" name="Graphic 64" descr="Microscope with solid fill">
            <a:extLst>
              <a:ext uri="{FF2B5EF4-FFF2-40B4-BE49-F238E27FC236}">
                <a16:creationId xmlns:a16="http://schemas.microsoft.com/office/drawing/2014/main" id="{B1F8D0CF-918F-1036-3E80-1CEFBF5CA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2955" y="2564007"/>
            <a:ext cx="914400" cy="914400"/>
          </a:xfrm>
          <a:prstGeom prst="rect">
            <a:avLst/>
          </a:prstGeom>
        </p:spPr>
      </p:pic>
      <p:pic>
        <p:nvPicPr>
          <p:cNvPr id="19" name="Graphic 65" descr="Needle with solid fill">
            <a:extLst>
              <a:ext uri="{FF2B5EF4-FFF2-40B4-BE49-F238E27FC236}">
                <a16:creationId xmlns:a16="http://schemas.microsoft.com/office/drawing/2014/main" id="{4324077F-DC20-5B7D-113A-FF57C6C9A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71459" y="3194638"/>
            <a:ext cx="523221" cy="523221"/>
          </a:xfrm>
          <a:prstGeom prst="rect">
            <a:avLst/>
          </a:prstGeom>
        </p:spPr>
      </p:pic>
      <p:sp>
        <p:nvSpPr>
          <p:cNvPr id="28" name="Freeform 31">
            <a:extLst>
              <a:ext uri="{FF2B5EF4-FFF2-40B4-BE49-F238E27FC236}">
                <a16:creationId xmlns:a16="http://schemas.microsoft.com/office/drawing/2014/main" id="{F7D7DA59-DC8F-2D58-CA5A-1544A10D9B78}"/>
              </a:ext>
            </a:extLst>
          </p:cNvPr>
          <p:cNvSpPr>
            <a:spLocks noChangeAspect="1"/>
          </p:cNvSpPr>
          <p:nvPr/>
        </p:nvSpPr>
        <p:spPr>
          <a:xfrm>
            <a:off x="7852071" y="2389165"/>
            <a:ext cx="2615006" cy="473407"/>
          </a:xfrm>
          <a:custGeom>
            <a:avLst/>
            <a:gdLst/>
            <a:ahLst/>
            <a:cxnLst/>
            <a:rect l="l" t="t" r="r" b="b"/>
            <a:pathLst>
              <a:path w="4190145" h="758561">
                <a:moveTo>
                  <a:pt x="0" y="0"/>
                </a:moveTo>
                <a:lnTo>
                  <a:pt x="4190145" y="0"/>
                </a:lnTo>
                <a:lnTo>
                  <a:pt x="4190145" y="758560"/>
                </a:lnTo>
                <a:lnTo>
                  <a:pt x="0" y="7585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/>
              <a:lum bright="70000" contrast="-70000"/>
            </a:blip>
            <a:stretch>
              <a:fillRect/>
            </a:stretch>
          </a:blipFill>
        </p:spPr>
        <p:txBody>
          <a:bodyPr/>
          <a:lstStyle/>
          <a:p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BD06471B-33CF-035B-5FF3-896EFEA9BA3B}"/>
              </a:ext>
            </a:extLst>
          </p:cNvPr>
          <p:cNvSpPr/>
          <p:nvPr/>
        </p:nvSpPr>
        <p:spPr>
          <a:xfrm>
            <a:off x="6899052" y="4319794"/>
            <a:ext cx="523222" cy="449342"/>
          </a:xfrm>
          <a:custGeom>
            <a:avLst/>
            <a:gdLst/>
            <a:ahLst/>
            <a:cxnLst/>
            <a:rect l="l" t="t" r="r" b="b"/>
            <a:pathLst>
              <a:path w="1005637" h="926443">
                <a:moveTo>
                  <a:pt x="0" y="0"/>
                </a:moveTo>
                <a:lnTo>
                  <a:pt x="1005637" y="0"/>
                </a:lnTo>
                <a:lnTo>
                  <a:pt x="1005637" y="926443"/>
                </a:lnTo>
                <a:lnTo>
                  <a:pt x="0" y="9264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DE12D182-8698-5B68-28B5-98AC35230118}"/>
              </a:ext>
            </a:extLst>
          </p:cNvPr>
          <p:cNvSpPr>
            <a:spLocks noChangeAspect="1"/>
          </p:cNvSpPr>
          <p:nvPr/>
        </p:nvSpPr>
        <p:spPr>
          <a:xfrm>
            <a:off x="4570055" y="2550417"/>
            <a:ext cx="1112312" cy="889850"/>
          </a:xfrm>
          <a:custGeom>
            <a:avLst/>
            <a:gdLst/>
            <a:ahLst/>
            <a:cxnLst/>
            <a:rect l="l" t="t" r="r" b="b"/>
            <a:pathLst>
              <a:path w="1692350" h="1353880">
                <a:moveTo>
                  <a:pt x="0" y="0"/>
                </a:moveTo>
                <a:lnTo>
                  <a:pt x="1692350" y="0"/>
                </a:lnTo>
                <a:lnTo>
                  <a:pt x="1692350" y="1353879"/>
                </a:lnTo>
                <a:lnTo>
                  <a:pt x="0" y="13538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3E5DE148-34E4-E5B4-491A-A265067A072F}"/>
              </a:ext>
            </a:extLst>
          </p:cNvPr>
          <p:cNvSpPr>
            <a:spLocks noChangeAspect="1"/>
          </p:cNvSpPr>
          <p:nvPr/>
        </p:nvSpPr>
        <p:spPr>
          <a:xfrm rot="9170089">
            <a:off x="2067881" y="3160594"/>
            <a:ext cx="520950" cy="339091"/>
          </a:xfrm>
          <a:custGeom>
            <a:avLst/>
            <a:gdLst/>
            <a:ahLst/>
            <a:cxnLst/>
            <a:rect l="l" t="t" r="r" b="b"/>
            <a:pathLst>
              <a:path w="896948" h="583831">
                <a:moveTo>
                  <a:pt x="0" y="0"/>
                </a:moveTo>
                <a:lnTo>
                  <a:pt x="896947" y="0"/>
                </a:lnTo>
                <a:lnTo>
                  <a:pt x="896947" y="583831"/>
                </a:lnTo>
                <a:lnTo>
                  <a:pt x="0" y="5838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Cím 1">
            <a:extLst>
              <a:ext uri="{FF2B5EF4-FFF2-40B4-BE49-F238E27FC236}">
                <a16:creationId xmlns:a16="http://schemas.microsoft.com/office/drawing/2014/main" id="{967356D9-EF85-867C-FB14-62497991EE25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Paraméter illesztés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89FB93-974D-A2FE-BD82-EBFE7FF05B27}"/>
              </a:ext>
            </a:extLst>
          </p:cNvPr>
          <p:cNvGrpSpPr>
            <a:grpSpLocks noChangeAspect="1"/>
          </p:cNvGrpSpPr>
          <p:nvPr/>
        </p:nvGrpSpPr>
        <p:grpSpPr>
          <a:xfrm>
            <a:off x="6051230" y="2416566"/>
            <a:ext cx="764359" cy="2096293"/>
            <a:chOff x="8408364" y="3797072"/>
            <a:chExt cx="1525026" cy="4182459"/>
          </a:xfrm>
        </p:grpSpPr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B8E06E27-2BF2-62CF-E2BD-FDA489A4B923}"/>
                </a:ext>
              </a:extLst>
            </p:cNvPr>
            <p:cNvSpPr/>
            <p:nvPr/>
          </p:nvSpPr>
          <p:spPr>
            <a:xfrm rot="-1803969" flipH="1">
              <a:off x="8408364" y="3797072"/>
              <a:ext cx="1525026" cy="61763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id="{EE873F29-3FF0-C39F-9E46-FEF29434A006}"/>
                </a:ext>
              </a:extLst>
            </p:cNvPr>
            <p:cNvSpPr/>
            <p:nvPr/>
          </p:nvSpPr>
          <p:spPr>
            <a:xfrm rot="106248" flipH="1">
              <a:off x="8408364" y="5603841"/>
              <a:ext cx="1525026" cy="61763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Freeform 55">
              <a:extLst>
                <a:ext uri="{FF2B5EF4-FFF2-40B4-BE49-F238E27FC236}">
                  <a16:creationId xmlns:a16="http://schemas.microsoft.com/office/drawing/2014/main" id="{AE4E951C-E307-91CB-D9E2-6561E3537CEF}"/>
                </a:ext>
              </a:extLst>
            </p:cNvPr>
            <p:cNvSpPr/>
            <p:nvPr/>
          </p:nvSpPr>
          <p:spPr>
            <a:xfrm rot="1490413" flipH="1">
              <a:off x="8408364" y="7361896"/>
              <a:ext cx="1525026" cy="617635"/>
            </a:xfrm>
            <a:custGeom>
              <a:avLst/>
              <a:gdLst/>
              <a:ahLst/>
              <a:cxnLst/>
              <a:rect l="l" t="t" r="r" b="b"/>
              <a:pathLst>
                <a:path w="1525026" h="617635">
                  <a:moveTo>
                    <a:pt x="1525026" y="0"/>
                  </a:moveTo>
                  <a:lnTo>
                    <a:pt x="0" y="0"/>
                  </a:lnTo>
                  <a:lnTo>
                    <a:pt x="0" y="617636"/>
                  </a:lnTo>
                  <a:lnTo>
                    <a:pt x="1525026" y="617636"/>
                  </a:lnTo>
                  <a:lnTo>
                    <a:pt x="1525026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97534A-12F7-1519-5DF8-5B244AE4AA0F}"/>
              </a:ext>
            </a:extLst>
          </p:cNvPr>
          <p:cNvGrpSpPr>
            <a:grpSpLocks noChangeAspect="1"/>
          </p:cNvGrpSpPr>
          <p:nvPr/>
        </p:nvGrpSpPr>
        <p:grpSpPr>
          <a:xfrm>
            <a:off x="2966820" y="2593037"/>
            <a:ext cx="1325682" cy="490073"/>
            <a:chOff x="2671506" y="2445608"/>
            <a:chExt cx="2291050" cy="846947"/>
          </a:xfrm>
        </p:grpSpPr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C99E79B2-DDB3-FD9C-4C10-DCBBDFE89F44}"/>
                </a:ext>
              </a:extLst>
            </p:cNvPr>
            <p:cNvSpPr/>
            <p:nvPr/>
          </p:nvSpPr>
          <p:spPr>
            <a:xfrm rot="-9622871" flipH="1">
              <a:off x="2744772" y="2445608"/>
              <a:ext cx="2217784" cy="626524"/>
            </a:xfrm>
            <a:custGeom>
              <a:avLst/>
              <a:gdLst/>
              <a:ahLst/>
              <a:cxnLst/>
              <a:rect l="l" t="t" r="r" b="b"/>
              <a:pathLst>
                <a:path w="2217784" h="626524">
                  <a:moveTo>
                    <a:pt x="2217783" y="0"/>
                  </a:moveTo>
                  <a:lnTo>
                    <a:pt x="0" y="0"/>
                  </a:lnTo>
                  <a:lnTo>
                    <a:pt x="0" y="626524"/>
                  </a:lnTo>
                  <a:lnTo>
                    <a:pt x="2217783" y="626524"/>
                  </a:lnTo>
                  <a:lnTo>
                    <a:pt x="2217783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1F7DF352-3107-8C65-51EC-AFD51D71B293}"/>
                </a:ext>
              </a:extLst>
            </p:cNvPr>
            <p:cNvSpPr/>
            <p:nvPr/>
          </p:nvSpPr>
          <p:spPr>
            <a:xfrm rot="-10528387" flipH="1">
              <a:off x="2671506" y="2666031"/>
              <a:ext cx="2217784" cy="626524"/>
            </a:xfrm>
            <a:custGeom>
              <a:avLst/>
              <a:gdLst/>
              <a:ahLst/>
              <a:cxnLst/>
              <a:rect l="l" t="t" r="r" b="b"/>
              <a:pathLst>
                <a:path w="2217784" h="626524">
                  <a:moveTo>
                    <a:pt x="2217784" y="0"/>
                  </a:moveTo>
                  <a:lnTo>
                    <a:pt x="0" y="0"/>
                  </a:lnTo>
                  <a:lnTo>
                    <a:pt x="0" y="626524"/>
                  </a:lnTo>
                  <a:lnTo>
                    <a:pt x="2217784" y="626524"/>
                  </a:lnTo>
                  <a:lnTo>
                    <a:pt x="2217784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F0E5B-527C-5335-5316-5CC6CCAFE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2448" y="6011834"/>
            <a:ext cx="487363" cy="487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2DF62E-4429-1454-AD22-5E7F21FF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99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7FE13B4-6BD8-8F08-0CA2-BFECF662439F}"/>
              </a:ext>
            </a:extLst>
          </p:cNvPr>
          <p:cNvGrpSpPr/>
          <p:nvPr/>
        </p:nvGrpSpPr>
        <p:grpSpPr>
          <a:xfrm rot="5400000">
            <a:off x="7476530" y="973848"/>
            <a:ext cx="2762257" cy="5278455"/>
            <a:chOff x="0" y="-38100"/>
            <a:chExt cx="2188314" cy="4181695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40CFB32C-C48B-85FD-742F-5D21CE6EA392}"/>
                </a:ext>
              </a:extLst>
            </p:cNvPr>
            <p:cNvSpPr/>
            <p:nvPr/>
          </p:nvSpPr>
          <p:spPr>
            <a:xfrm>
              <a:off x="0" y="0"/>
              <a:ext cx="2188314" cy="4143595"/>
            </a:xfrm>
            <a:custGeom>
              <a:avLst/>
              <a:gdLst/>
              <a:ahLst/>
              <a:cxnLst/>
              <a:rect l="l" t="t" r="r" b="b"/>
              <a:pathLst>
                <a:path w="2188314" h="4143595">
                  <a:moveTo>
                    <a:pt x="86203" y="0"/>
                  </a:moveTo>
                  <a:lnTo>
                    <a:pt x="2102111" y="0"/>
                  </a:lnTo>
                  <a:cubicBezTo>
                    <a:pt x="2149720" y="0"/>
                    <a:pt x="2188314" y="38594"/>
                    <a:pt x="2188314" y="86203"/>
                  </a:cubicBezTo>
                  <a:lnTo>
                    <a:pt x="2188314" y="4057392"/>
                  </a:lnTo>
                  <a:cubicBezTo>
                    <a:pt x="2188314" y="4080254"/>
                    <a:pt x="2179232" y="4102181"/>
                    <a:pt x="2163066" y="4118347"/>
                  </a:cubicBezTo>
                  <a:cubicBezTo>
                    <a:pt x="2146900" y="4134513"/>
                    <a:pt x="2124974" y="4143595"/>
                    <a:pt x="2102111" y="4143595"/>
                  </a:cubicBezTo>
                  <a:lnTo>
                    <a:pt x="86203" y="4143595"/>
                  </a:lnTo>
                  <a:cubicBezTo>
                    <a:pt x="38594" y="4143595"/>
                    <a:pt x="0" y="4105001"/>
                    <a:pt x="0" y="4057392"/>
                  </a:cubicBezTo>
                  <a:lnTo>
                    <a:pt x="0" y="86203"/>
                  </a:lnTo>
                  <a:cubicBezTo>
                    <a:pt x="0" y="63340"/>
                    <a:pt x="9082" y="41414"/>
                    <a:pt x="25248" y="25248"/>
                  </a:cubicBezTo>
                  <a:cubicBezTo>
                    <a:pt x="41414" y="9082"/>
                    <a:pt x="63340" y="0"/>
                    <a:pt x="86203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E16EDE3C-1872-E78B-BEF2-1A783C336A7B}"/>
                </a:ext>
              </a:extLst>
            </p:cNvPr>
            <p:cNvSpPr txBox="1"/>
            <p:nvPr/>
          </p:nvSpPr>
          <p:spPr>
            <a:xfrm>
              <a:off x="0" y="-38100"/>
              <a:ext cx="2188314" cy="4181695"/>
            </a:xfrm>
            <a:prstGeom prst="rect">
              <a:avLst/>
            </a:prstGeom>
          </p:spPr>
          <p:txBody>
            <a:bodyPr lIns="44374" tIns="44374" rIns="44374" bIns="44374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spcBef>
                  <a:spcPct val="0"/>
                </a:spcBef>
              </a:pPr>
              <a:endParaRPr sz="1100"/>
            </a:p>
          </p:txBody>
        </p:sp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id="{19106D05-58E8-230A-38C9-D241FE03D541}"/>
              </a:ext>
            </a:extLst>
          </p:cNvPr>
          <p:cNvSpPr/>
          <p:nvPr/>
        </p:nvSpPr>
        <p:spPr>
          <a:xfrm>
            <a:off x="6710506" y="2717675"/>
            <a:ext cx="4408886" cy="1818606"/>
          </a:xfrm>
          <a:custGeom>
            <a:avLst/>
            <a:gdLst/>
            <a:ahLst/>
            <a:cxnLst/>
            <a:rect l="l" t="t" r="r" b="b"/>
            <a:pathLst>
              <a:path w="7310771" h="3015595">
                <a:moveTo>
                  <a:pt x="0" y="0"/>
                </a:moveTo>
                <a:lnTo>
                  <a:pt x="7310771" y="0"/>
                </a:lnTo>
                <a:lnTo>
                  <a:pt x="7310771" y="3015595"/>
                </a:lnTo>
                <a:lnTo>
                  <a:pt x="0" y="301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100"/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190E1A8A-3935-E88A-F637-74177603FBFA}"/>
              </a:ext>
            </a:extLst>
          </p:cNvPr>
          <p:cNvSpPr txBox="1"/>
          <p:nvPr/>
        </p:nvSpPr>
        <p:spPr>
          <a:xfrm>
            <a:off x="6651441" y="2696137"/>
            <a:ext cx="106294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spc="2" dirty="0">
                <a:solidFill>
                  <a:srgbClr val="000000"/>
                </a:solidFill>
                <a:latin typeface="IBM Plex Sans Condensed"/>
              </a:rPr>
              <a:t>v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05624AFB-CD84-5A2A-A0E5-7983D9B432A2}"/>
              </a:ext>
            </a:extLst>
          </p:cNvPr>
          <p:cNvSpPr txBox="1"/>
          <p:nvPr/>
        </p:nvSpPr>
        <p:spPr>
          <a:xfrm>
            <a:off x="10962649" y="4413819"/>
            <a:ext cx="59065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spc="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E3D0CA66-0E5B-210C-5280-CEAE68254F81}"/>
              </a:ext>
            </a:extLst>
          </p:cNvPr>
          <p:cNvSpPr txBox="1"/>
          <p:nvPr/>
        </p:nvSpPr>
        <p:spPr>
          <a:xfrm>
            <a:off x="6744970" y="4404814"/>
            <a:ext cx="44884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4F8BAE2E-51C9-84BD-29B7-0FDD0C2D76FA}"/>
              </a:ext>
            </a:extLst>
          </p:cNvPr>
          <p:cNvSpPr txBox="1"/>
          <p:nvPr/>
        </p:nvSpPr>
        <p:spPr>
          <a:xfrm>
            <a:off x="8658237" y="4413315"/>
            <a:ext cx="44884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FBA68D3A-F3F6-F1A1-7022-576CAB0B16F1}"/>
              </a:ext>
            </a:extLst>
          </p:cNvPr>
          <p:cNvSpPr txBox="1"/>
          <p:nvPr/>
        </p:nvSpPr>
        <p:spPr>
          <a:xfrm>
            <a:off x="6789881" y="4479294"/>
            <a:ext cx="74864" cy="16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spc="1">
                <a:solidFill>
                  <a:srgbClr val="000000"/>
                </a:solidFill>
                <a:latin typeface="IBM Plex Sans Condensed"/>
              </a:rPr>
              <a:t>0</a:t>
            </a: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0799FBB2-0F2B-A75E-95E9-7C2ED6CB8B4E}"/>
              </a:ext>
            </a:extLst>
          </p:cNvPr>
          <p:cNvSpPr txBox="1"/>
          <p:nvPr/>
        </p:nvSpPr>
        <p:spPr>
          <a:xfrm>
            <a:off x="7416745" y="4404814"/>
            <a:ext cx="194506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B5AB82D3-CA11-349C-DC71-696F137C6F1B}"/>
              </a:ext>
            </a:extLst>
          </p:cNvPr>
          <p:cNvSpPr txBox="1"/>
          <p:nvPr/>
        </p:nvSpPr>
        <p:spPr>
          <a:xfrm>
            <a:off x="8947352" y="4404814"/>
            <a:ext cx="273244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B66C94-BCB0-4E18-A8F6-63D6EE2A7E10}"/>
              </a:ext>
            </a:extLst>
          </p:cNvPr>
          <p:cNvGrpSpPr/>
          <p:nvPr/>
        </p:nvGrpSpPr>
        <p:grpSpPr>
          <a:xfrm rot="5400000">
            <a:off x="1953213" y="987751"/>
            <a:ext cx="2762257" cy="5278455"/>
            <a:chOff x="0" y="-38100"/>
            <a:chExt cx="2188314" cy="4181695"/>
          </a:xfrm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C427ACE-B150-DEA3-09E3-0332578D914A}"/>
                </a:ext>
              </a:extLst>
            </p:cNvPr>
            <p:cNvSpPr/>
            <p:nvPr/>
          </p:nvSpPr>
          <p:spPr>
            <a:xfrm>
              <a:off x="0" y="0"/>
              <a:ext cx="2188314" cy="4143595"/>
            </a:xfrm>
            <a:custGeom>
              <a:avLst/>
              <a:gdLst/>
              <a:ahLst/>
              <a:cxnLst/>
              <a:rect l="l" t="t" r="r" b="b"/>
              <a:pathLst>
                <a:path w="2188314" h="4143595">
                  <a:moveTo>
                    <a:pt x="86203" y="0"/>
                  </a:moveTo>
                  <a:lnTo>
                    <a:pt x="2102111" y="0"/>
                  </a:lnTo>
                  <a:cubicBezTo>
                    <a:pt x="2149720" y="0"/>
                    <a:pt x="2188314" y="38594"/>
                    <a:pt x="2188314" y="86203"/>
                  </a:cubicBezTo>
                  <a:lnTo>
                    <a:pt x="2188314" y="4057392"/>
                  </a:lnTo>
                  <a:cubicBezTo>
                    <a:pt x="2188314" y="4080254"/>
                    <a:pt x="2179232" y="4102181"/>
                    <a:pt x="2163066" y="4118347"/>
                  </a:cubicBezTo>
                  <a:cubicBezTo>
                    <a:pt x="2146900" y="4134513"/>
                    <a:pt x="2124974" y="4143595"/>
                    <a:pt x="2102111" y="4143595"/>
                  </a:cubicBezTo>
                  <a:lnTo>
                    <a:pt x="86203" y="4143595"/>
                  </a:lnTo>
                  <a:cubicBezTo>
                    <a:pt x="38594" y="4143595"/>
                    <a:pt x="0" y="4105001"/>
                    <a:pt x="0" y="4057392"/>
                  </a:cubicBezTo>
                  <a:lnTo>
                    <a:pt x="0" y="86203"/>
                  </a:lnTo>
                  <a:cubicBezTo>
                    <a:pt x="0" y="63340"/>
                    <a:pt x="9082" y="41414"/>
                    <a:pt x="25248" y="25248"/>
                  </a:cubicBezTo>
                  <a:cubicBezTo>
                    <a:pt x="41414" y="9082"/>
                    <a:pt x="63340" y="0"/>
                    <a:pt x="86203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A15A9F6C-E64B-6F05-F725-96F25A27E2E7}"/>
                </a:ext>
              </a:extLst>
            </p:cNvPr>
            <p:cNvSpPr txBox="1"/>
            <p:nvPr/>
          </p:nvSpPr>
          <p:spPr>
            <a:xfrm>
              <a:off x="0" y="-38100"/>
              <a:ext cx="2188314" cy="4181695"/>
            </a:xfrm>
            <a:prstGeom prst="rect">
              <a:avLst/>
            </a:prstGeom>
          </p:spPr>
          <p:txBody>
            <a:bodyPr lIns="44374" tIns="44374" rIns="44374" bIns="44374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spcBef>
                  <a:spcPct val="0"/>
                </a:spcBef>
              </a:pPr>
              <a:endParaRPr sz="1100"/>
            </a:p>
          </p:txBody>
        </p:sp>
      </p:grpSp>
      <p:sp>
        <p:nvSpPr>
          <p:cNvPr id="33" name="Freeform 16">
            <a:extLst>
              <a:ext uri="{FF2B5EF4-FFF2-40B4-BE49-F238E27FC236}">
                <a16:creationId xmlns:a16="http://schemas.microsoft.com/office/drawing/2014/main" id="{920D0DBA-A037-7405-2E84-E479A24EF2CA}"/>
              </a:ext>
            </a:extLst>
          </p:cNvPr>
          <p:cNvSpPr/>
          <p:nvPr/>
        </p:nvSpPr>
        <p:spPr>
          <a:xfrm>
            <a:off x="1059932" y="2717675"/>
            <a:ext cx="4408886" cy="1818606"/>
          </a:xfrm>
          <a:custGeom>
            <a:avLst/>
            <a:gdLst/>
            <a:ahLst/>
            <a:cxnLst/>
            <a:rect l="l" t="t" r="r" b="b"/>
            <a:pathLst>
              <a:path w="7310771" h="3015595">
                <a:moveTo>
                  <a:pt x="0" y="0"/>
                </a:moveTo>
                <a:lnTo>
                  <a:pt x="7310771" y="0"/>
                </a:lnTo>
                <a:lnTo>
                  <a:pt x="7310771" y="3015595"/>
                </a:lnTo>
                <a:lnTo>
                  <a:pt x="0" y="3015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100"/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A1CF3D4C-AEE3-4323-FF02-7D22B69295F3}"/>
              </a:ext>
            </a:extLst>
          </p:cNvPr>
          <p:cNvSpPr txBox="1"/>
          <p:nvPr/>
        </p:nvSpPr>
        <p:spPr>
          <a:xfrm>
            <a:off x="1000867" y="2696137"/>
            <a:ext cx="106294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spc="-2">
                <a:solidFill>
                  <a:srgbClr val="000000"/>
                </a:solidFill>
                <a:latin typeface="IBM Plex Sans Condensed"/>
              </a:rPr>
              <a:t>v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F0822F02-4ABA-3503-1FDC-9CE87D0AE179}"/>
              </a:ext>
            </a:extLst>
          </p:cNvPr>
          <p:cNvSpPr txBox="1"/>
          <p:nvPr/>
        </p:nvSpPr>
        <p:spPr>
          <a:xfrm>
            <a:off x="5312075" y="4413819"/>
            <a:ext cx="59065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spc="-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BB092CB2-F15B-E6D1-6CFA-D420335EA7D4}"/>
              </a:ext>
            </a:extLst>
          </p:cNvPr>
          <p:cNvSpPr txBox="1"/>
          <p:nvPr/>
        </p:nvSpPr>
        <p:spPr>
          <a:xfrm>
            <a:off x="1094396" y="4404814"/>
            <a:ext cx="44884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-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E692C740-65FD-0FF0-0261-01A8C72B27D0}"/>
              </a:ext>
            </a:extLst>
          </p:cNvPr>
          <p:cNvSpPr txBox="1"/>
          <p:nvPr/>
        </p:nvSpPr>
        <p:spPr>
          <a:xfrm>
            <a:off x="1139307" y="4479294"/>
            <a:ext cx="74864" cy="16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spc="-1">
                <a:solidFill>
                  <a:srgbClr val="000000"/>
                </a:solidFill>
                <a:latin typeface="IBM Plex Sans Condensed"/>
              </a:rPr>
              <a:t>0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2A442E04-1BF7-7D2B-B4A5-F8CE1E2A5D17}"/>
              </a:ext>
            </a:extLst>
          </p:cNvPr>
          <p:cNvSpPr txBox="1"/>
          <p:nvPr/>
        </p:nvSpPr>
        <p:spPr>
          <a:xfrm>
            <a:off x="2446438" y="4404814"/>
            <a:ext cx="216984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-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55DA16AA-9542-E8E5-CCBC-4593FE90E2D5}"/>
              </a:ext>
            </a:extLst>
          </p:cNvPr>
          <p:cNvSpPr txBox="1"/>
          <p:nvPr/>
        </p:nvSpPr>
        <p:spPr>
          <a:xfrm>
            <a:off x="4317182" y="4404814"/>
            <a:ext cx="216984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spc="-2">
                <a:solidFill>
                  <a:srgbClr val="000000"/>
                </a:solidFill>
                <a:latin typeface="IBM Plex Sans Condensed"/>
              </a:rPr>
              <a:t>t</a:t>
            </a:r>
          </a:p>
        </p:txBody>
      </p:sp>
      <p:sp>
        <p:nvSpPr>
          <p:cNvPr id="40" name="TextBox 23">
            <a:extLst>
              <a:ext uri="{FF2B5EF4-FFF2-40B4-BE49-F238E27FC236}">
                <a16:creationId xmlns:a16="http://schemas.microsoft.com/office/drawing/2014/main" id="{E003C940-1CFC-A9A7-82DE-2E16614911A4}"/>
              </a:ext>
            </a:extLst>
          </p:cNvPr>
          <p:cNvSpPr txBox="1"/>
          <p:nvPr/>
        </p:nvSpPr>
        <p:spPr>
          <a:xfrm>
            <a:off x="2498136" y="4490364"/>
            <a:ext cx="227478" cy="16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spc="-1">
                <a:solidFill>
                  <a:srgbClr val="000000"/>
                </a:solidFill>
                <a:latin typeface="IBM Plex Sans Condensed"/>
              </a:rPr>
              <a:t>w1</a:t>
            </a:r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9BCF89DB-BF99-695F-368D-191C4E48269E}"/>
              </a:ext>
            </a:extLst>
          </p:cNvPr>
          <p:cNvSpPr txBox="1"/>
          <p:nvPr/>
        </p:nvSpPr>
        <p:spPr>
          <a:xfrm>
            <a:off x="4368729" y="4490363"/>
            <a:ext cx="227478" cy="16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spc="-1">
                <a:solidFill>
                  <a:srgbClr val="000000"/>
                </a:solidFill>
                <a:latin typeface="IBM Plex Sans Condensed"/>
              </a:rPr>
              <a:t>w2</a:t>
            </a: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id="{9D184F57-B893-314D-FB1C-0DD796A0C1CA}"/>
              </a:ext>
            </a:extLst>
          </p:cNvPr>
          <p:cNvSpPr txBox="1"/>
          <p:nvPr/>
        </p:nvSpPr>
        <p:spPr>
          <a:xfrm>
            <a:off x="7488325" y="4490363"/>
            <a:ext cx="227478" cy="16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spc="-1">
                <a:solidFill>
                  <a:srgbClr val="000000"/>
                </a:solidFill>
                <a:latin typeface="IBM Plex Sans Condensed"/>
              </a:rPr>
              <a:t>h-l</a:t>
            </a: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33B37694-9499-294F-D73B-B5910B2C4EC8}"/>
              </a:ext>
            </a:extLst>
          </p:cNvPr>
          <p:cNvSpPr txBox="1"/>
          <p:nvPr/>
        </p:nvSpPr>
        <p:spPr>
          <a:xfrm>
            <a:off x="8719873" y="4490363"/>
            <a:ext cx="227478" cy="16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spc="-1">
                <a:solidFill>
                  <a:srgbClr val="000000"/>
                </a:solidFill>
                <a:latin typeface="IBM Plex Sans Condensed"/>
              </a:rPr>
              <a:t>h</a:t>
            </a: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6D0EDF0E-6985-68C9-6B2D-8E915F4CB164}"/>
              </a:ext>
            </a:extLst>
          </p:cNvPr>
          <p:cNvSpPr txBox="1"/>
          <p:nvPr/>
        </p:nvSpPr>
        <p:spPr>
          <a:xfrm>
            <a:off x="8997811" y="4490363"/>
            <a:ext cx="227478" cy="16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spc="-1">
                <a:solidFill>
                  <a:srgbClr val="000000"/>
                </a:solidFill>
                <a:latin typeface="IBM Plex Sans Condensed"/>
              </a:rPr>
              <a:t>h+1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FF6C1CD-2795-E371-9BB4-E29D775B2EA3}"/>
              </a:ext>
            </a:extLst>
          </p:cNvPr>
          <p:cNvSpPr/>
          <p:nvPr/>
        </p:nvSpPr>
        <p:spPr>
          <a:xfrm>
            <a:off x="6948048" y="2014585"/>
            <a:ext cx="393380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rész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2B19954-E388-717C-CD6A-9A5FE2B125F0}"/>
              </a:ext>
            </a:extLst>
          </p:cNvPr>
          <p:cNvSpPr/>
          <p:nvPr/>
        </p:nvSpPr>
        <p:spPr>
          <a:xfrm>
            <a:off x="1367440" y="2027140"/>
            <a:ext cx="393380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rész</a:t>
            </a:r>
          </a:p>
        </p:txBody>
      </p:sp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Feladatom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7EF194-B50B-7B5B-EABA-3418D3F08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048" y="6011834"/>
            <a:ext cx="487363" cy="487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BD0327-405F-60ED-B96A-73484A45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93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4" name="Cím 1">
            <a:extLst>
              <a:ext uri="{FF2B5EF4-FFF2-40B4-BE49-F238E27FC236}">
                <a16:creationId xmlns:a16="http://schemas.microsoft.com/office/drawing/2014/main" id="{D6E6E448-810F-2529-DF8B-C2C5904154EE}"/>
              </a:ext>
            </a:extLst>
          </p:cNvPr>
          <p:cNvSpPr txBox="1">
            <a:spLocks/>
          </p:cNvSpPr>
          <p:nvPr/>
        </p:nvSpPr>
        <p:spPr>
          <a:xfrm>
            <a:off x="489585" y="483220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/>
              <a:t>Optimalizálás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04052BF-B574-2F05-6F6D-28EC0700E482}"/>
              </a:ext>
            </a:extLst>
          </p:cNvPr>
          <p:cNvSpPr>
            <a:spLocks noChangeAspect="1"/>
          </p:cNvSpPr>
          <p:nvPr/>
        </p:nvSpPr>
        <p:spPr>
          <a:xfrm>
            <a:off x="3470796" y="1166524"/>
            <a:ext cx="5250408" cy="2170071"/>
          </a:xfrm>
          <a:custGeom>
            <a:avLst/>
            <a:gdLst/>
            <a:ahLst/>
            <a:cxnLst/>
            <a:rect l="l" t="t" r="r" b="b"/>
            <a:pathLst>
              <a:path w="10197460" h="4214761">
                <a:moveTo>
                  <a:pt x="0" y="0"/>
                </a:moveTo>
                <a:lnTo>
                  <a:pt x="10197460" y="0"/>
                </a:lnTo>
                <a:lnTo>
                  <a:pt x="10197460" y="4214762"/>
                </a:lnTo>
                <a:lnTo>
                  <a:pt x="0" y="4214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9E76E69-CE9B-793C-D8C1-264D1746ED12}"/>
              </a:ext>
            </a:extLst>
          </p:cNvPr>
          <p:cNvSpPr>
            <a:spLocks noChangeAspect="1"/>
          </p:cNvSpPr>
          <p:nvPr/>
        </p:nvSpPr>
        <p:spPr>
          <a:xfrm>
            <a:off x="4263898" y="3025975"/>
            <a:ext cx="3664203" cy="2139177"/>
          </a:xfrm>
          <a:custGeom>
            <a:avLst/>
            <a:gdLst/>
            <a:ahLst/>
            <a:cxnLst/>
            <a:rect l="l" t="t" r="r" b="b"/>
            <a:pathLst>
              <a:path w="7433136" h="4339496">
                <a:moveTo>
                  <a:pt x="0" y="0"/>
                </a:moveTo>
                <a:lnTo>
                  <a:pt x="7433136" y="0"/>
                </a:lnTo>
                <a:lnTo>
                  <a:pt x="7433136" y="4339496"/>
                </a:lnTo>
                <a:lnTo>
                  <a:pt x="0" y="4339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03D9C-2CA8-A266-31F4-286E27CDC8D4}"/>
              </a:ext>
            </a:extLst>
          </p:cNvPr>
          <p:cNvSpPr/>
          <p:nvPr/>
        </p:nvSpPr>
        <p:spPr>
          <a:xfrm>
            <a:off x="10940648" y="117127"/>
            <a:ext cx="1105172" cy="412734"/>
          </a:xfrm>
          <a:prstGeom prst="roundRect">
            <a:avLst>
              <a:gd name="adj" fmla="val 50000"/>
            </a:avLst>
          </a:prstGeom>
          <a:solidFill>
            <a:srgbClr val="151F39"/>
          </a:solidFill>
          <a:ln w="28575">
            <a:solidFill>
              <a:srgbClr val="FCAF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rész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C1B828-807B-D523-42A2-FC2228117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302" y="6011834"/>
            <a:ext cx="487363" cy="487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DEFC0-B401-A316-F199-76D9C152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8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0</TotalTime>
  <Words>608</Words>
  <Application>Microsoft Office PowerPoint</Application>
  <PresentationFormat>Widescreen</PresentationFormat>
  <Paragraphs>229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Aptos</vt:lpstr>
      <vt:lpstr>Arial</vt:lpstr>
      <vt:lpstr>Calibri</vt:lpstr>
      <vt:lpstr>IBM Plex Sans Condensed</vt:lpstr>
      <vt:lpstr>Open Sans</vt:lpstr>
      <vt:lpstr>Open Sans Light</vt:lpstr>
      <vt:lpstr>Roboto Condensed Bold</vt:lpstr>
      <vt:lpstr>System Font Regular</vt:lpstr>
      <vt:lpstr>YADK4B6ZilQ 0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Impulzív tumormodell paraméterváltozásainak vizsgálata</vt:lpstr>
      <vt:lpstr>Rákos  megbetegedések</vt:lpstr>
      <vt:lpstr>PowerPoint Presentation</vt:lpstr>
      <vt:lpstr>Kutatás célja</vt:lpstr>
      <vt:lpstr>Matematikai modell</vt:lpstr>
      <vt:lpstr>Kémiai analógia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Betti Nagy</cp:lastModifiedBy>
  <cp:revision>12</cp:revision>
  <dcterms:created xsi:type="dcterms:W3CDTF">2020-09-22T13:16:24Z</dcterms:created>
  <dcterms:modified xsi:type="dcterms:W3CDTF">2024-05-30T09:10:17Z</dcterms:modified>
</cp:coreProperties>
</file>