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695" r:id="rId2"/>
    <p:sldMasterId id="2147483712" r:id="rId3"/>
    <p:sldMasterId id="2147483729" r:id="rId4"/>
    <p:sldMasterId id="2147483767" r:id="rId5"/>
  </p:sldMasterIdLst>
  <p:notesMasterIdLst>
    <p:notesMasterId r:id="rId20"/>
  </p:notesMasterIdLst>
  <p:sldIdLst>
    <p:sldId id="272" r:id="rId6"/>
    <p:sldId id="286" r:id="rId7"/>
    <p:sldId id="261" r:id="rId8"/>
    <p:sldId id="289" r:id="rId9"/>
    <p:sldId id="290" r:id="rId10"/>
    <p:sldId id="291" r:id="rId11"/>
    <p:sldId id="296" r:id="rId12"/>
    <p:sldId id="293" r:id="rId13"/>
    <p:sldId id="297" r:id="rId14"/>
    <p:sldId id="299" r:id="rId15"/>
    <p:sldId id="300" r:id="rId16"/>
    <p:sldId id="259" r:id="rId17"/>
    <p:sldId id="292" r:id="rId18"/>
    <p:sldId id="27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F39"/>
    <a:srgbClr val="9AD1F0"/>
    <a:srgbClr val="FCAF17"/>
    <a:srgbClr val="D8B1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7"/>
    <p:restoredTop sz="94721"/>
  </p:normalViewPr>
  <p:slideViewPr>
    <p:cSldViewPr snapToGrid="0" snapToObjects="1">
      <p:cViewPr>
        <p:scale>
          <a:sx n="62" d="100"/>
          <a:sy n="62" d="100"/>
        </p:scale>
        <p:origin x="55" y="1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AAF9F3-2466-4E30-B58D-E85D143A73E9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4FBC264-3880-4B62-839B-727BB3175DDE}">
      <dgm:prSet phldrT="[Text]" custT="1"/>
      <dgm:spPr/>
      <dgm:t>
        <a:bodyPr/>
        <a:lstStyle/>
        <a:p>
          <a:r>
            <a:rPr lang="en-US" sz="1400" dirty="0"/>
            <a:t>Magas </a:t>
          </a:r>
          <a:r>
            <a:rPr lang="en-US" sz="1400" dirty="0" err="1"/>
            <a:t>kormányzati</a:t>
          </a:r>
          <a:r>
            <a:rPr lang="en-US" sz="1400" dirty="0"/>
            <a:t> </a:t>
          </a:r>
          <a:r>
            <a:rPr lang="en-US" sz="1400" dirty="0" err="1"/>
            <a:t>kiadások</a:t>
          </a:r>
          <a:endParaRPr lang="en-GB" sz="1400" dirty="0"/>
        </a:p>
      </dgm:t>
    </dgm:pt>
    <dgm:pt modelId="{44CDE8DB-2003-459B-9F81-86BA3551E49F}" type="parTrans" cxnId="{89973CBD-619B-42F3-97EB-30741221BD5A}">
      <dgm:prSet/>
      <dgm:spPr/>
      <dgm:t>
        <a:bodyPr/>
        <a:lstStyle/>
        <a:p>
          <a:endParaRPr lang="en-GB"/>
        </a:p>
      </dgm:t>
    </dgm:pt>
    <dgm:pt modelId="{08C7AC69-A7C5-4849-B342-F9879C4B4B8D}" type="sibTrans" cxnId="{89973CBD-619B-42F3-97EB-30741221BD5A}">
      <dgm:prSet/>
      <dgm:spPr/>
      <dgm:t>
        <a:bodyPr/>
        <a:lstStyle/>
        <a:p>
          <a:endParaRPr lang="en-GB"/>
        </a:p>
      </dgm:t>
    </dgm:pt>
    <dgm:pt modelId="{CF1A1C9F-24F8-45F2-B332-F2619348DB24}">
      <dgm:prSet phldrT="[Text]" custT="1"/>
      <dgm:spPr>
        <a:noFill/>
        <a:ln>
          <a:noFill/>
        </a:ln>
        <a:effectLst/>
      </dgm:spPr>
      <dgm:t>
        <a:bodyPr spcFirstLastPara="0" vert="horz" wrap="square" lIns="20320" tIns="20320" rIns="20320" bIns="20320" numCol="1" spcCol="1270" anchor="ctr" anchorCtr="0"/>
        <a:lstStyle/>
        <a:p>
          <a:r>
            <a:rPr lang="en-US" sz="1400" kern="1200" dirty="0"/>
            <a:t>A </a:t>
          </a:r>
          <a:r>
            <a:rPr lang="hu-HU" sz="1400" kern="1200" noProof="0" dirty="0"/>
            <a:t>kormány</a:t>
          </a:r>
          <a:r>
            <a:rPr lang="en-US" sz="1400" kern="1200" dirty="0"/>
            <a:t> </a:t>
          </a:r>
          <a:r>
            <a:rPr lang="en-US" sz="1400" kern="1200" dirty="0" err="1"/>
            <a:t>több</a:t>
          </a:r>
          <a:r>
            <a:rPr lang="en-US" sz="1400" kern="1200" dirty="0"/>
            <a:t> </a:t>
          </a:r>
          <a:r>
            <a:rPr lang="en-US" sz="1400" kern="1200" dirty="0" err="1"/>
            <a:t>adósságot</a:t>
          </a:r>
          <a:r>
            <a:rPr lang="en-US" sz="1400" kern="1200" dirty="0"/>
            <a:t> (</a:t>
          </a:r>
          <a:r>
            <a:rPr lang="en-US" sz="1400" kern="1200" dirty="0" err="1"/>
            <a:t>kötvényt</a:t>
          </a:r>
          <a:r>
            <a:rPr lang="en-US" sz="1400" kern="1200" dirty="0"/>
            <a:t>) </a:t>
          </a:r>
          <a:r>
            <a:rPr lang="en-US" sz="1400" kern="1200" dirty="0" err="1"/>
            <a:t>bocsát</a:t>
          </a:r>
          <a:r>
            <a:rPr lang="en-US" sz="1400" kern="1200" dirty="0"/>
            <a:t> ki</a:t>
          </a:r>
          <a:endParaRPr lang="en-GB" sz="1400" kern="1200" dirty="0"/>
        </a:p>
      </dgm:t>
    </dgm:pt>
    <dgm:pt modelId="{17BC1192-8060-474E-A316-765E3831F58B}" type="parTrans" cxnId="{89661553-6F76-4206-9FD2-01092C7B5609}">
      <dgm:prSet/>
      <dgm:spPr/>
      <dgm:t>
        <a:bodyPr/>
        <a:lstStyle/>
        <a:p>
          <a:endParaRPr lang="en-GB"/>
        </a:p>
      </dgm:t>
    </dgm:pt>
    <dgm:pt modelId="{7780B961-D13D-465B-B859-B4FA0F2681E0}" type="sibTrans" cxnId="{89661553-6F76-4206-9FD2-01092C7B5609}">
      <dgm:prSet/>
      <dgm:spPr/>
      <dgm:t>
        <a:bodyPr/>
        <a:lstStyle/>
        <a:p>
          <a:endParaRPr lang="en-GB"/>
        </a:p>
      </dgm:t>
    </dgm:pt>
    <dgm:pt modelId="{A39ACB55-28F7-4050-AABD-6AA995B7462A}">
      <dgm:prSet phldrT="[Text]" custT="1"/>
      <dgm:spPr/>
      <dgm:t>
        <a:bodyPr/>
        <a:lstStyle/>
        <a:p>
          <a:r>
            <a:rPr lang="en-US" sz="1400" dirty="0"/>
            <a:t>A </a:t>
          </a:r>
          <a:r>
            <a:rPr lang="en-US" sz="1400" dirty="0" err="1"/>
            <a:t>piacon</a:t>
          </a:r>
          <a:r>
            <a:rPr lang="en-US" sz="1400" dirty="0"/>
            <a:t> </a:t>
          </a:r>
          <a:r>
            <a:rPr lang="en-US" sz="1400" dirty="0" err="1"/>
            <a:t>lévő</a:t>
          </a:r>
          <a:r>
            <a:rPr lang="en-US" sz="1400" dirty="0"/>
            <a:t> </a:t>
          </a:r>
          <a:r>
            <a:rPr lang="en-US" sz="1400" dirty="0" err="1"/>
            <a:t>kötvénykínálat</a:t>
          </a:r>
          <a:r>
            <a:rPr lang="en-US" sz="1400" dirty="0"/>
            <a:t> </a:t>
          </a:r>
          <a:r>
            <a:rPr lang="en-US" sz="1400" dirty="0" err="1"/>
            <a:t>növekszik</a:t>
          </a:r>
          <a:endParaRPr lang="en-GB" sz="1400" dirty="0"/>
        </a:p>
      </dgm:t>
    </dgm:pt>
    <dgm:pt modelId="{34AB33B9-AEFF-4751-AB50-E7752FD8C1E0}" type="parTrans" cxnId="{8BD5E5C1-A0BC-400F-A49E-C0033C6403A1}">
      <dgm:prSet/>
      <dgm:spPr/>
      <dgm:t>
        <a:bodyPr/>
        <a:lstStyle/>
        <a:p>
          <a:endParaRPr lang="en-GB"/>
        </a:p>
      </dgm:t>
    </dgm:pt>
    <dgm:pt modelId="{6D8DE961-BE03-492C-84FE-B7E8EB64B4C9}" type="sibTrans" cxnId="{8BD5E5C1-A0BC-400F-A49E-C0033C6403A1}">
      <dgm:prSet/>
      <dgm:spPr/>
      <dgm:t>
        <a:bodyPr/>
        <a:lstStyle/>
        <a:p>
          <a:endParaRPr lang="en-GB"/>
        </a:p>
      </dgm:t>
    </dgm:pt>
    <dgm:pt modelId="{FB2D92BC-7C1B-474E-91C8-9DFA402C73C7}">
      <dgm:prSet phldrT="[Text]" custT="1"/>
      <dgm:spPr/>
      <dgm:t>
        <a:bodyPr/>
        <a:lstStyle/>
        <a:p>
          <a:r>
            <a:rPr lang="en-US" sz="1400" dirty="0"/>
            <a:t>A </a:t>
          </a:r>
          <a:r>
            <a:rPr lang="en-US" sz="1400" dirty="0" err="1"/>
            <a:t>kötvények</a:t>
          </a:r>
          <a:r>
            <a:rPr lang="en-US" sz="1400" dirty="0"/>
            <a:t> </a:t>
          </a:r>
          <a:r>
            <a:rPr lang="en-US" sz="1400" dirty="0" err="1"/>
            <a:t>értéke</a:t>
          </a:r>
          <a:r>
            <a:rPr lang="en-US" sz="1400" dirty="0"/>
            <a:t> </a:t>
          </a:r>
          <a:r>
            <a:rPr lang="en-US" sz="1400" dirty="0" err="1"/>
            <a:t>csökken</a:t>
          </a:r>
          <a:r>
            <a:rPr lang="en-US" sz="1400" dirty="0"/>
            <a:t> (a </a:t>
          </a:r>
          <a:r>
            <a:rPr lang="en-US" sz="1400" dirty="0" err="1"/>
            <a:t>hozamuk</a:t>
          </a:r>
          <a:r>
            <a:rPr lang="en-US" sz="1400" dirty="0"/>
            <a:t> </a:t>
          </a:r>
          <a:r>
            <a:rPr lang="en-US" sz="1400" dirty="0" err="1"/>
            <a:t>növekszik</a:t>
          </a:r>
          <a:r>
            <a:rPr lang="en-US" sz="1400" dirty="0"/>
            <a:t>)</a:t>
          </a:r>
          <a:endParaRPr lang="en-GB" sz="1400" dirty="0"/>
        </a:p>
      </dgm:t>
    </dgm:pt>
    <dgm:pt modelId="{17D31166-C793-4738-9F8E-FA5059760106}" type="parTrans" cxnId="{02E4DE62-44B4-4E22-8F97-313A63AA58AD}">
      <dgm:prSet/>
      <dgm:spPr/>
      <dgm:t>
        <a:bodyPr/>
        <a:lstStyle/>
        <a:p>
          <a:endParaRPr lang="en-GB"/>
        </a:p>
      </dgm:t>
    </dgm:pt>
    <dgm:pt modelId="{98BDF516-2129-4703-9215-DF5B9108ABD7}" type="sibTrans" cxnId="{02E4DE62-44B4-4E22-8F97-313A63AA58AD}">
      <dgm:prSet/>
      <dgm:spPr/>
      <dgm:t>
        <a:bodyPr/>
        <a:lstStyle/>
        <a:p>
          <a:endParaRPr lang="en-GB"/>
        </a:p>
      </dgm:t>
    </dgm:pt>
    <dgm:pt modelId="{C417B5FE-585B-4B22-995E-65495ACA7A1D}">
      <dgm:prSet phldrT="[Text]"/>
      <dgm:spPr/>
      <dgm:t>
        <a:bodyPr/>
        <a:lstStyle/>
        <a:p>
          <a:r>
            <a:rPr lang="en-US" dirty="0"/>
            <a:t>Az MNB </a:t>
          </a:r>
          <a:r>
            <a:rPr lang="en-US" dirty="0" err="1"/>
            <a:t>kamatot</a:t>
          </a:r>
          <a:r>
            <a:rPr lang="en-US" dirty="0"/>
            <a:t> </a:t>
          </a:r>
          <a:r>
            <a:rPr lang="en-US" dirty="0" err="1"/>
            <a:t>emel</a:t>
          </a:r>
          <a:r>
            <a:rPr lang="en-US" dirty="0"/>
            <a:t>, </a:t>
          </a:r>
          <a:r>
            <a:rPr lang="en-US" dirty="0" err="1"/>
            <a:t>nagyobb</a:t>
          </a:r>
          <a:r>
            <a:rPr lang="en-US" dirty="0"/>
            <a:t> </a:t>
          </a:r>
          <a:r>
            <a:rPr lang="en-US" dirty="0" err="1"/>
            <a:t>kamatkiadások</a:t>
          </a:r>
          <a:endParaRPr lang="en-GB" dirty="0"/>
        </a:p>
      </dgm:t>
    </dgm:pt>
    <dgm:pt modelId="{35086BC0-183C-4E93-B17C-4238F9CFC926}" type="parTrans" cxnId="{920ED437-3740-4C99-A271-D0DF9509BB51}">
      <dgm:prSet/>
      <dgm:spPr/>
      <dgm:t>
        <a:bodyPr/>
        <a:lstStyle/>
        <a:p>
          <a:endParaRPr lang="en-GB"/>
        </a:p>
      </dgm:t>
    </dgm:pt>
    <dgm:pt modelId="{59A982D1-6C7B-414E-ABED-FD2A6520DA45}" type="sibTrans" cxnId="{920ED437-3740-4C99-A271-D0DF9509BB51}">
      <dgm:prSet/>
      <dgm:spPr/>
      <dgm:t>
        <a:bodyPr/>
        <a:lstStyle/>
        <a:p>
          <a:endParaRPr lang="en-GB"/>
        </a:p>
      </dgm:t>
    </dgm:pt>
    <dgm:pt modelId="{FCCAD172-A2AC-4E9F-A007-AD79F1C422FD}" type="pres">
      <dgm:prSet presAssocID="{9AAAF9F3-2466-4E30-B58D-E85D143A73E9}" presName="cycle" presStyleCnt="0">
        <dgm:presLayoutVars>
          <dgm:dir/>
          <dgm:resizeHandles val="exact"/>
        </dgm:presLayoutVars>
      </dgm:prSet>
      <dgm:spPr/>
    </dgm:pt>
    <dgm:pt modelId="{D0952420-723A-43EE-A60B-26C6C7983B4C}" type="pres">
      <dgm:prSet presAssocID="{74FBC264-3880-4B62-839B-727BB3175DDE}" presName="dummy" presStyleCnt="0"/>
      <dgm:spPr/>
    </dgm:pt>
    <dgm:pt modelId="{3401CFEF-8160-405C-8884-CBCA4CA34DF3}" type="pres">
      <dgm:prSet presAssocID="{74FBC264-3880-4B62-839B-727BB3175DDE}" presName="node" presStyleLbl="revTx" presStyleIdx="0" presStyleCnt="5" custScaleX="154692">
        <dgm:presLayoutVars>
          <dgm:bulletEnabled val="1"/>
        </dgm:presLayoutVars>
      </dgm:prSet>
      <dgm:spPr/>
    </dgm:pt>
    <dgm:pt modelId="{93E06021-2714-4D9E-8FD4-8F3F772D6370}" type="pres">
      <dgm:prSet presAssocID="{08C7AC69-A7C5-4849-B342-F9879C4B4B8D}" presName="sibTrans" presStyleLbl="node1" presStyleIdx="0" presStyleCnt="5"/>
      <dgm:spPr/>
    </dgm:pt>
    <dgm:pt modelId="{AA357753-9D32-4AB4-8282-0C301096C160}" type="pres">
      <dgm:prSet presAssocID="{CF1A1C9F-24F8-45F2-B332-F2619348DB24}" presName="dummy" presStyleCnt="0"/>
      <dgm:spPr/>
    </dgm:pt>
    <dgm:pt modelId="{9F9397E9-594D-404D-B37D-BB17829ECFED}" type="pres">
      <dgm:prSet presAssocID="{CF1A1C9F-24F8-45F2-B332-F2619348DB24}" presName="node" presStyleLbl="revTx" presStyleIdx="1" presStyleCnt="5" custScaleX="166029">
        <dgm:presLayoutVars>
          <dgm:bulletEnabled val="1"/>
        </dgm:presLayoutVars>
      </dgm:prSet>
      <dgm:spPr>
        <a:xfrm>
          <a:off x="3463277" y="1711797"/>
          <a:ext cx="904353" cy="904353"/>
        </a:xfrm>
        <a:prstGeom prst="rect">
          <a:avLst/>
        </a:prstGeom>
      </dgm:spPr>
    </dgm:pt>
    <dgm:pt modelId="{C00F41AA-9094-4A97-9158-B70D07E997FB}" type="pres">
      <dgm:prSet presAssocID="{7780B961-D13D-465B-B859-B4FA0F2681E0}" presName="sibTrans" presStyleLbl="node1" presStyleIdx="1" presStyleCnt="5"/>
      <dgm:spPr/>
    </dgm:pt>
    <dgm:pt modelId="{16746FE3-AD5B-47F3-A5D9-669C30750CA1}" type="pres">
      <dgm:prSet presAssocID="{A39ACB55-28F7-4050-AABD-6AA995B7462A}" presName="dummy" presStyleCnt="0"/>
      <dgm:spPr/>
    </dgm:pt>
    <dgm:pt modelId="{9892013E-3C27-418C-B906-BEA25C749053}" type="pres">
      <dgm:prSet presAssocID="{A39ACB55-28F7-4050-AABD-6AA995B7462A}" presName="node" presStyleLbl="revTx" presStyleIdx="2" presStyleCnt="5">
        <dgm:presLayoutVars>
          <dgm:bulletEnabled val="1"/>
        </dgm:presLayoutVars>
      </dgm:prSet>
      <dgm:spPr/>
    </dgm:pt>
    <dgm:pt modelId="{6B470770-57B7-405E-8C5F-3EC7A2B78143}" type="pres">
      <dgm:prSet presAssocID="{6D8DE961-BE03-492C-84FE-B7E8EB64B4C9}" presName="sibTrans" presStyleLbl="node1" presStyleIdx="2" presStyleCnt="5"/>
      <dgm:spPr/>
    </dgm:pt>
    <dgm:pt modelId="{7C066052-7D45-4D94-AD9B-2CA0C89CB95A}" type="pres">
      <dgm:prSet presAssocID="{FB2D92BC-7C1B-474E-91C8-9DFA402C73C7}" presName="dummy" presStyleCnt="0"/>
      <dgm:spPr/>
    </dgm:pt>
    <dgm:pt modelId="{FFA2E89F-E72F-42AB-BCB7-7D75DBCB1AAB}" type="pres">
      <dgm:prSet presAssocID="{FB2D92BC-7C1B-474E-91C8-9DFA402C73C7}" presName="node" presStyleLbl="revTx" presStyleIdx="3" presStyleCnt="5" custScaleX="159898">
        <dgm:presLayoutVars>
          <dgm:bulletEnabled val="1"/>
        </dgm:presLayoutVars>
      </dgm:prSet>
      <dgm:spPr/>
    </dgm:pt>
    <dgm:pt modelId="{29AFF4F3-921A-49D1-955F-DE6B62C1091D}" type="pres">
      <dgm:prSet presAssocID="{98BDF516-2129-4703-9215-DF5B9108ABD7}" presName="sibTrans" presStyleLbl="node1" presStyleIdx="3" presStyleCnt="5"/>
      <dgm:spPr/>
    </dgm:pt>
    <dgm:pt modelId="{C84B5496-E009-4EE9-80AA-46239F8CE9FD}" type="pres">
      <dgm:prSet presAssocID="{C417B5FE-585B-4B22-995E-65495ACA7A1D}" presName="dummy" presStyleCnt="0"/>
      <dgm:spPr/>
    </dgm:pt>
    <dgm:pt modelId="{6E3D31BC-E049-4D07-8A7C-03EB147E747A}" type="pres">
      <dgm:prSet presAssocID="{C417B5FE-585B-4B22-995E-65495ACA7A1D}" presName="node" presStyleLbl="revTx" presStyleIdx="4" presStyleCnt="5">
        <dgm:presLayoutVars>
          <dgm:bulletEnabled val="1"/>
        </dgm:presLayoutVars>
      </dgm:prSet>
      <dgm:spPr/>
    </dgm:pt>
    <dgm:pt modelId="{ACB35595-C80A-4973-9722-AAB3ADFA5796}" type="pres">
      <dgm:prSet presAssocID="{59A982D1-6C7B-414E-ABED-FD2A6520DA45}" presName="sibTrans" presStyleLbl="node1" presStyleIdx="4" presStyleCnt="5"/>
      <dgm:spPr/>
    </dgm:pt>
  </dgm:ptLst>
  <dgm:cxnLst>
    <dgm:cxn modelId="{772C4707-D905-4966-AEA2-D2771D7DE489}" type="presOf" srcId="{7780B961-D13D-465B-B859-B4FA0F2681E0}" destId="{C00F41AA-9094-4A97-9158-B70D07E997FB}" srcOrd="0" destOrd="0" presId="urn:microsoft.com/office/officeart/2005/8/layout/cycle1"/>
    <dgm:cxn modelId="{920ED437-3740-4C99-A271-D0DF9509BB51}" srcId="{9AAAF9F3-2466-4E30-B58D-E85D143A73E9}" destId="{C417B5FE-585B-4B22-995E-65495ACA7A1D}" srcOrd="4" destOrd="0" parTransId="{35086BC0-183C-4E93-B17C-4238F9CFC926}" sibTransId="{59A982D1-6C7B-414E-ABED-FD2A6520DA45}"/>
    <dgm:cxn modelId="{98783B3B-52D6-42D5-B5AA-038C8BC63774}" type="presOf" srcId="{CF1A1C9F-24F8-45F2-B332-F2619348DB24}" destId="{9F9397E9-594D-404D-B37D-BB17829ECFED}" srcOrd="0" destOrd="0" presId="urn:microsoft.com/office/officeart/2005/8/layout/cycle1"/>
    <dgm:cxn modelId="{02E4DE62-44B4-4E22-8F97-313A63AA58AD}" srcId="{9AAAF9F3-2466-4E30-B58D-E85D143A73E9}" destId="{FB2D92BC-7C1B-474E-91C8-9DFA402C73C7}" srcOrd="3" destOrd="0" parTransId="{17D31166-C793-4738-9F8E-FA5059760106}" sibTransId="{98BDF516-2129-4703-9215-DF5B9108ABD7}"/>
    <dgm:cxn modelId="{64E6E765-C4AD-487D-BE51-8C3446151E2A}" type="presOf" srcId="{08C7AC69-A7C5-4849-B342-F9879C4B4B8D}" destId="{93E06021-2714-4D9E-8FD4-8F3F772D6370}" srcOrd="0" destOrd="0" presId="urn:microsoft.com/office/officeart/2005/8/layout/cycle1"/>
    <dgm:cxn modelId="{0AD6E36B-7786-4688-8295-A878BADE3F0E}" type="presOf" srcId="{59A982D1-6C7B-414E-ABED-FD2A6520DA45}" destId="{ACB35595-C80A-4973-9722-AAB3ADFA5796}" srcOrd="0" destOrd="0" presId="urn:microsoft.com/office/officeart/2005/8/layout/cycle1"/>
    <dgm:cxn modelId="{F93B176D-E0D7-4764-AD88-681D08032FB3}" type="presOf" srcId="{74FBC264-3880-4B62-839B-727BB3175DDE}" destId="{3401CFEF-8160-405C-8884-CBCA4CA34DF3}" srcOrd="0" destOrd="0" presId="urn:microsoft.com/office/officeart/2005/8/layout/cycle1"/>
    <dgm:cxn modelId="{70EE5D4F-8A12-4944-8099-7CB1F9B8A7AE}" type="presOf" srcId="{9AAAF9F3-2466-4E30-B58D-E85D143A73E9}" destId="{FCCAD172-A2AC-4E9F-A007-AD79F1C422FD}" srcOrd="0" destOrd="0" presId="urn:microsoft.com/office/officeart/2005/8/layout/cycle1"/>
    <dgm:cxn modelId="{B80A2C70-D528-4BE5-BD89-07ACF17B3989}" type="presOf" srcId="{A39ACB55-28F7-4050-AABD-6AA995B7462A}" destId="{9892013E-3C27-418C-B906-BEA25C749053}" srcOrd="0" destOrd="0" presId="urn:microsoft.com/office/officeart/2005/8/layout/cycle1"/>
    <dgm:cxn modelId="{89661553-6F76-4206-9FD2-01092C7B5609}" srcId="{9AAAF9F3-2466-4E30-B58D-E85D143A73E9}" destId="{CF1A1C9F-24F8-45F2-B332-F2619348DB24}" srcOrd="1" destOrd="0" parTransId="{17BC1192-8060-474E-A316-765E3831F58B}" sibTransId="{7780B961-D13D-465B-B859-B4FA0F2681E0}"/>
    <dgm:cxn modelId="{1BA59677-C780-483B-BCB2-D3A06FACCBF5}" type="presOf" srcId="{98BDF516-2129-4703-9215-DF5B9108ABD7}" destId="{29AFF4F3-921A-49D1-955F-DE6B62C1091D}" srcOrd="0" destOrd="0" presId="urn:microsoft.com/office/officeart/2005/8/layout/cycle1"/>
    <dgm:cxn modelId="{1017027C-7D4B-4796-82F1-1B6FF66CBF0F}" type="presOf" srcId="{C417B5FE-585B-4B22-995E-65495ACA7A1D}" destId="{6E3D31BC-E049-4D07-8A7C-03EB147E747A}" srcOrd="0" destOrd="0" presId="urn:microsoft.com/office/officeart/2005/8/layout/cycle1"/>
    <dgm:cxn modelId="{C2CC738C-0F16-484F-ABFF-3401FED61FF5}" type="presOf" srcId="{6D8DE961-BE03-492C-84FE-B7E8EB64B4C9}" destId="{6B470770-57B7-405E-8C5F-3EC7A2B78143}" srcOrd="0" destOrd="0" presId="urn:microsoft.com/office/officeart/2005/8/layout/cycle1"/>
    <dgm:cxn modelId="{7FB9748D-21B5-4BC6-8D6E-C795E1813F74}" type="presOf" srcId="{FB2D92BC-7C1B-474E-91C8-9DFA402C73C7}" destId="{FFA2E89F-E72F-42AB-BCB7-7D75DBCB1AAB}" srcOrd="0" destOrd="0" presId="urn:microsoft.com/office/officeart/2005/8/layout/cycle1"/>
    <dgm:cxn modelId="{89973CBD-619B-42F3-97EB-30741221BD5A}" srcId="{9AAAF9F3-2466-4E30-B58D-E85D143A73E9}" destId="{74FBC264-3880-4B62-839B-727BB3175DDE}" srcOrd="0" destOrd="0" parTransId="{44CDE8DB-2003-459B-9F81-86BA3551E49F}" sibTransId="{08C7AC69-A7C5-4849-B342-F9879C4B4B8D}"/>
    <dgm:cxn modelId="{8BD5E5C1-A0BC-400F-A49E-C0033C6403A1}" srcId="{9AAAF9F3-2466-4E30-B58D-E85D143A73E9}" destId="{A39ACB55-28F7-4050-AABD-6AA995B7462A}" srcOrd="2" destOrd="0" parTransId="{34AB33B9-AEFF-4751-AB50-E7752FD8C1E0}" sibTransId="{6D8DE961-BE03-492C-84FE-B7E8EB64B4C9}"/>
    <dgm:cxn modelId="{DAB2AAA5-71F4-414B-9CA6-519B049E6E63}" type="presParOf" srcId="{FCCAD172-A2AC-4E9F-A007-AD79F1C422FD}" destId="{D0952420-723A-43EE-A60B-26C6C7983B4C}" srcOrd="0" destOrd="0" presId="urn:microsoft.com/office/officeart/2005/8/layout/cycle1"/>
    <dgm:cxn modelId="{3D6F5747-78F8-4A14-BA97-DE90C38A9E2F}" type="presParOf" srcId="{FCCAD172-A2AC-4E9F-A007-AD79F1C422FD}" destId="{3401CFEF-8160-405C-8884-CBCA4CA34DF3}" srcOrd="1" destOrd="0" presId="urn:microsoft.com/office/officeart/2005/8/layout/cycle1"/>
    <dgm:cxn modelId="{58EDA614-7549-48E9-8933-AAF0B56DCD7B}" type="presParOf" srcId="{FCCAD172-A2AC-4E9F-A007-AD79F1C422FD}" destId="{93E06021-2714-4D9E-8FD4-8F3F772D6370}" srcOrd="2" destOrd="0" presId="urn:microsoft.com/office/officeart/2005/8/layout/cycle1"/>
    <dgm:cxn modelId="{2A350B0B-F0E3-48C7-B143-875A6ADA6A81}" type="presParOf" srcId="{FCCAD172-A2AC-4E9F-A007-AD79F1C422FD}" destId="{AA357753-9D32-4AB4-8282-0C301096C160}" srcOrd="3" destOrd="0" presId="urn:microsoft.com/office/officeart/2005/8/layout/cycle1"/>
    <dgm:cxn modelId="{328BB1A2-7879-411A-AEA9-C1A46A03EE9B}" type="presParOf" srcId="{FCCAD172-A2AC-4E9F-A007-AD79F1C422FD}" destId="{9F9397E9-594D-404D-B37D-BB17829ECFED}" srcOrd="4" destOrd="0" presId="urn:microsoft.com/office/officeart/2005/8/layout/cycle1"/>
    <dgm:cxn modelId="{ED8B1569-7969-407C-A7D9-695D86E5DB60}" type="presParOf" srcId="{FCCAD172-A2AC-4E9F-A007-AD79F1C422FD}" destId="{C00F41AA-9094-4A97-9158-B70D07E997FB}" srcOrd="5" destOrd="0" presId="urn:microsoft.com/office/officeart/2005/8/layout/cycle1"/>
    <dgm:cxn modelId="{5124513F-24A2-420A-8797-CE6712403B5B}" type="presParOf" srcId="{FCCAD172-A2AC-4E9F-A007-AD79F1C422FD}" destId="{16746FE3-AD5B-47F3-A5D9-669C30750CA1}" srcOrd="6" destOrd="0" presId="urn:microsoft.com/office/officeart/2005/8/layout/cycle1"/>
    <dgm:cxn modelId="{986F0B89-6B7D-4A24-A650-204937DD5DF3}" type="presParOf" srcId="{FCCAD172-A2AC-4E9F-A007-AD79F1C422FD}" destId="{9892013E-3C27-418C-B906-BEA25C749053}" srcOrd="7" destOrd="0" presId="urn:microsoft.com/office/officeart/2005/8/layout/cycle1"/>
    <dgm:cxn modelId="{4680AB04-8F86-4F9C-B355-ACED09B9A5C2}" type="presParOf" srcId="{FCCAD172-A2AC-4E9F-A007-AD79F1C422FD}" destId="{6B470770-57B7-405E-8C5F-3EC7A2B78143}" srcOrd="8" destOrd="0" presId="urn:microsoft.com/office/officeart/2005/8/layout/cycle1"/>
    <dgm:cxn modelId="{ED27DDF9-07CF-4525-AC2A-A1B143D8E7B5}" type="presParOf" srcId="{FCCAD172-A2AC-4E9F-A007-AD79F1C422FD}" destId="{7C066052-7D45-4D94-AD9B-2CA0C89CB95A}" srcOrd="9" destOrd="0" presId="urn:microsoft.com/office/officeart/2005/8/layout/cycle1"/>
    <dgm:cxn modelId="{106C9488-CF08-48EF-9B0A-8C8C336D3CE3}" type="presParOf" srcId="{FCCAD172-A2AC-4E9F-A007-AD79F1C422FD}" destId="{FFA2E89F-E72F-42AB-BCB7-7D75DBCB1AAB}" srcOrd="10" destOrd="0" presId="urn:microsoft.com/office/officeart/2005/8/layout/cycle1"/>
    <dgm:cxn modelId="{D629C1FF-3E69-48D2-B41D-C8CFA54C3DC1}" type="presParOf" srcId="{FCCAD172-A2AC-4E9F-A007-AD79F1C422FD}" destId="{29AFF4F3-921A-49D1-955F-DE6B62C1091D}" srcOrd="11" destOrd="0" presId="urn:microsoft.com/office/officeart/2005/8/layout/cycle1"/>
    <dgm:cxn modelId="{5398A1E0-02D7-4A13-B213-083377EFA6D1}" type="presParOf" srcId="{FCCAD172-A2AC-4E9F-A007-AD79F1C422FD}" destId="{C84B5496-E009-4EE9-80AA-46239F8CE9FD}" srcOrd="12" destOrd="0" presId="urn:microsoft.com/office/officeart/2005/8/layout/cycle1"/>
    <dgm:cxn modelId="{5A8D4455-3803-4A9C-B09D-254093654B16}" type="presParOf" srcId="{FCCAD172-A2AC-4E9F-A007-AD79F1C422FD}" destId="{6E3D31BC-E049-4D07-8A7C-03EB147E747A}" srcOrd="13" destOrd="0" presId="urn:microsoft.com/office/officeart/2005/8/layout/cycle1"/>
    <dgm:cxn modelId="{7D5D818E-DBCB-4677-BDA1-A012EA9A1E2C}" type="presParOf" srcId="{FCCAD172-A2AC-4E9F-A007-AD79F1C422FD}" destId="{ACB35595-C80A-4973-9722-AAB3ADFA5796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AAF9F3-2466-4E30-B58D-E85D143A73E9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4FBC264-3880-4B62-839B-727BB3175DDE}">
      <dgm:prSet phldrT="[Text]" custT="1"/>
      <dgm:spPr/>
      <dgm:t>
        <a:bodyPr/>
        <a:lstStyle/>
        <a:p>
          <a:r>
            <a:rPr lang="en-US" sz="1600" dirty="0"/>
            <a:t>Az MNB </a:t>
          </a:r>
          <a:r>
            <a:rPr lang="en-US" sz="1600" dirty="0" err="1"/>
            <a:t>kamatot</a:t>
          </a:r>
          <a:r>
            <a:rPr lang="en-US" sz="1600" dirty="0"/>
            <a:t> </a:t>
          </a:r>
          <a:r>
            <a:rPr lang="en-US" sz="1600" dirty="0" err="1"/>
            <a:t>emel</a:t>
          </a:r>
          <a:endParaRPr lang="en-GB" sz="1600" dirty="0"/>
        </a:p>
      </dgm:t>
    </dgm:pt>
    <dgm:pt modelId="{44CDE8DB-2003-459B-9F81-86BA3551E49F}" type="parTrans" cxnId="{89973CBD-619B-42F3-97EB-30741221BD5A}">
      <dgm:prSet/>
      <dgm:spPr/>
      <dgm:t>
        <a:bodyPr/>
        <a:lstStyle/>
        <a:p>
          <a:endParaRPr lang="en-GB"/>
        </a:p>
      </dgm:t>
    </dgm:pt>
    <dgm:pt modelId="{08C7AC69-A7C5-4849-B342-F9879C4B4B8D}" type="sibTrans" cxnId="{89973CBD-619B-42F3-97EB-30741221BD5A}">
      <dgm:prSet/>
      <dgm:spPr/>
      <dgm:t>
        <a:bodyPr/>
        <a:lstStyle/>
        <a:p>
          <a:endParaRPr lang="en-GB"/>
        </a:p>
      </dgm:t>
    </dgm:pt>
    <dgm:pt modelId="{CF1A1C9F-24F8-45F2-B332-F2619348DB24}">
      <dgm:prSet phldrT="[Text]" custT="1"/>
      <dgm:spPr>
        <a:noFill/>
        <a:ln>
          <a:noFill/>
        </a:ln>
        <a:effectLst/>
      </dgm:spPr>
      <dgm:t>
        <a:bodyPr spcFirstLastPara="0" vert="horz" wrap="square" lIns="20320" tIns="20320" rIns="20320" bIns="20320" numCol="1" spcCol="1270" anchor="ctr" anchorCtr="0"/>
        <a:lstStyle/>
        <a:p>
          <a:r>
            <a:rPr lang="en-US" sz="1400" kern="1200" dirty="0"/>
            <a:t>A 3 </a:t>
          </a:r>
          <a:r>
            <a:rPr lang="en-US" sz="1400" kern="1200" dirty="0" err="1"/>
            <a:t>hónapos</a:t>
          </a:r>
          <a:r>
            <a:rPr lang="en-US" sz="1400" kern="1200" dirty="0"/>
            <a:t> BUBOR </a:t>
          </a:r>
          <a:r>
            <a:rPr lang="en-US" sz="1400" kern="1200" dirty="0" err="1"/>
            <a:t>növekszik</a:t>
          </a:r>
          <a:endParaRPr lang="en-GB" sz="1400" kern="1200" dirty="0"/>
        </a:p>
      </dgm:t>
    </dgm:pt>
    <dgm:pt modelId="{17BC1192-8060-474E-A316-765E3831F58B}" type="parTrans" cxnId="{89661553-6F76-4206-9FD2-01092C7B5609}">
      <dgm:prSet/>
      <dgm:spPr/>
      <dgm:t>
        <a:bodyPr/>
        <a:lstStyle/>
        <a:p>
          <a:endParaRPr lang="en-GB"/>
        </a:p>
      </dgm:t>
    </dgm:pt>
    <dgm:pt modelId="{7780B961-D13D-465B-B859-B4FA0F2681E0}" type="sibTrans" cxnId="{89661553-6F76-4206-9FD2-01092C7B5609}">
      <dgm:prSet/>
      <dgm:spPr/>
      <dgm:t>
        <a:bodyPr/>
        <a:lstStyle/>
        <a:p>
          <a:endParaRPr lang="en-GB"/>
        </a:p>
      </dgm:t>
    </dgm:pt>
    <dgm:pt modelId="{A39ACB55-28F7-4050-AABD-6AA995B7462A}">
      <dgm:prSet phldrT="[Text]" custT="1"/>
      <dgm:spPr/>
      <dgm:t>
        <a:bodyPr/>
        <a:lstStyle/>
        <a:p>
          <a:r>
            <a:rPr lang="en-US" sz="1400" dirty="0"/>
            <a:t>A </a:t>
          </a:r>
          <a:r>
            <a:rPr lang="en-US" sz="1400" dirty="0" err="1"/>
            <a:t>kormány</a:t>
          </a:r>
          <a:r>
            <a:rPr lang="en-US" sz="1400" dirty="0"/>
            <a:t> </a:t>
          </a:r>
          <a:r>
            <a:rPr lang="en-US" sz="1400" dirty="0" err="1"/>
            <a:t>magas</a:t>
          </a:r>
          <a:r>
            <a:rPr lang="en-US" sz="1400" dirty="0"/>
            <a:t> </a:t>
          </a:r>
          <a:r>
            <a:rPr lang="en-US" sz="1400" dirty="0" err="1"/>
            <a:t>kamatlábbal</a:t>
          </a:r>
          <a:r>
            <a:rPr lang="en-US" sz="1400" dirty="0"/>
            <a:t> </a:t>
          </a:r>
          <a:r>
            <a:rPr lang="en-US" sz="1400" dirty="0" err="1"/>
            <a:t>bocsát</a:t>
          </a:r>
          <a:r>
            <a:rPr lang="en-US" sz="1400" dirty="0"/>
            <a:t> ki </a:t>
          </a:r>
          <a:r>
            <a:rPr lang="en-US" sz="1400" dirty="0" err="1"/>
            <a:t>kötvényeket</a:t>
          </a:r>
          <a:endParaRPr lang="en-GB" sz="1400" dirty="0"/>
        </a:p>
      </dgm:t>
    </dgm:pt>
    <dgm:pt modelId="{34AB33B9-AEFF-4751-AB50-E7752FD8C1E0}" type="parTrans" cxnId="{8BD5E5C1-A0BC-400F-A49E-C0033C6403A1}">
      <dgm:prSet/>
      <dgm:spPr/>
      <dgm:t>
        <a:bodyPr/>
        <a:lstStyle/>
        <a:p>
          <a:endParaRPr lang="en-GB"/>
        </a:p>
      </dgm:t>
    </dgm:pt>
    <dgm:pt modelId="{6D8DE961-BE03-492C-84FE-B7E8EB64B4C9}" type="sibTrans" cxnId="{8BD5E5C1-A0BC-400F-A49E-C0033C6403A1}">
      <dgm:prSet/>
      <dgm:spPr/>
      <dgm:t>
        <a:bodyPr/>
        <a:lstStyle/>
        <a:p>
          <a:endParaRPr lang="en-GB"/>
        </a:p>
      </dgm:t>
    </dgm:pt>
    <dgm:pt modelId="{FB2D92BC-7C1B-474E-91C8-9DFA402C73C7}">
      <dgm:prSet phldrT="[Text]" custT="1"/>
      <dgm:spPr/>
      <dgm:t>
        <a:bodyPr/>
        <a:lstStyle/>
        <a:p>
          <a:r>
            <a:rPr lang="en-US" sz="1400" dirty="0"/>
            <a:t>Az </a:t>
          </a:r>
          <a:r>
            <a:rPr lang="en-US" sz="1400" dirty="0" err="1"/>
            <a:t>eszközök</a:t>
          </a:r>
          <a:r>
            <a:rPr lang="en-US" sz="1400" dirty="0"/>
            <a:t> </a:t>
          </a:r>
          <a:r>
            <a:rPr lang="en-US" sz="1400" dirty="0" err="1"/>
            <a:t>ára</a:t>
          </a:r>
          <a:r>
            <a:rPr lang="en-US" sz="1400" dirty="0"/>
            <a:t> </a:t>
          </a:r>
          <a:r>
            <a:rPr lang="en-US" sz="1400" dirty="0" err="1"/>
            <a:t>csökken</a:t>
          </a:r>
          <a:r>
            <a:rPr lang="en-US" sz="1400" dirty="0"/>
            <a:t> (a </a:t>
          </a:r>
          <a:r>
            <a:rPr lang="en-US" sz="1400" dirty="0" err="1"/>
            <a:t>hozamuk</a:t>
          </a:r>
          <a:r>
            <a:rPr lang="en-US" sz="1400" dirty="0"/>
            <a:t> </a:t>
          </a:r>
          <a:r>
            <a:rPr lang="en-US" sz="1400" dirty="0" err="1"/>
            <a:t>növekszik</a:t>
          </a:r>
          <a:r>
            <a:rPr lang="en-US" sz="1400" dirty="0"/>
            <a:t>)</a:t>
          </a:r>
          <a:endParaRPr lang="en-GB" sz="1400" dirty="0"/>
        </a:p>
      </dgm:t>
    </dgm:pt>
    <dgm:pt modelId="{17D31166-C793-4738-9F8E-FA5059760106}" type="parTrans" cxnId="{02E4DE62-44B4-4E22-8F97-313A63AA58AD}">
      <dgm:prSet/>
      <dgm:spPr/>
      <dgm:t>
        <a:bodyPr/>
        <a:lstStyle/>
        <a:p>
          <a:endParaRPr lang="en-GB"/>
        </a:p>
      </dgm:t>
    </dgm:pt>
    <dgm:pt modelId="{98BDF516-2129-4703-9215-DF5B9108ABD7}" type="sibTrans" cxnId="{02E4DE62-44B4-4E22-8F97-313A63AA58AD}">
      <dgm:prSet/>
      <dgm:spPr/>
      <dgm:t>
        <a:bodyPr/>
        <a:lstStyle/>
        <a:p>
          <a:endParaRPr lang="en-GB"/>
        </a:p>
      </dgm:t>
    </dgm:pt>
    <dgm:pt modelId="{C417B5FE-585B-4B22-995E-65495ACA7A1D}">
      <dgm:prSet phldrT="[Text]" custT="1"/>
      <dgm:spPr/>
      <dgm:t>
        <a:bodyPr/>
        <a:lstStyle/>
        <a:p>
          <a:r>
            <a:rPr lang="en-US" sz="1400" dirty="0"/>
            <a:t>A </a:t>
          </a:r>
          <a:r>
            <a:rPr lang="en-US" sz="1400" dirty="0" err="1"/>
            <a:t>bankok</a:t>
          </a:r>
          <a:r>
            <a:rPr lang="en-US" sz="1400" dirty="0"/>
            <a:t> </a:t>
          </a:r>
          <a:r>
            <a:rPr lang="en-US" sz="1400" dirty="0" err="1"/>
            <a:t>veszteségeket</a:t>
          </a:r>
          <a:r>
            <a:rPr lang="en-US" sz="1400" dirty="0"/>
            <a:t> </a:t>
          </a:r>
          <a:r>
            <a:rPr lang="en-US" sz="1400" dirty="0" err="1"/>
            <a:t>szenvednek</a:t>
          </a:r>
          <a:r>
            <a:rPr lang="en-US" sz="1400" dirty="0"/>
            <a:t> </a:t>
          </a:r>
          <a:r>
            <a:rPr lang="en-US" sz="1400" dirty="0" err="1"/>
            <a:t>el</a:t>
          </a:r>
          <a:endParaRPr lang="en-GB" sz="1400" dirty="0"/>
        </a:p>
      </dgm:t>
    </dgm:pt>
    <dgm:pt modelId="{35086BC0-183C-4E93-B17C-4238F9CFC926}" type="parTrans" cxnId="{920ED437-3740-4C99-A271-D0DF9509BB51}">
      <dgm:prSet/>
      <dgm:spPr/>
      <dgm:t>
        <a:bodyPr/>
        <a:lstStyle/>
        <a:p>
          <a:endParaRPr lang="en-GB"/>
        </a:p>
      </dgm:t>
    </dgm:pt>
    <dgm:pt modelId="{59A982D1-6C7B-414E-ABED-FD2A6520DA45}" type="sibTrans" cxnId="{920ED437-3740-4C99-A271-D0DF9509BB51}">
      <dgm:prSet/>
      <dgm:spPr/>
      <dgm:t>
        <a:bodyPr/>
        <a:lstStyle/>
        <a:p>
          <a:endParaRPr lang="en-GB"/>
        </a:p>
      </dgm:t>
    </dgm:pt>
    <dgm:pt modelId="{FCCAD172-A2AC-4E9F-A007-AD79F1C422FD}" type="pres">
      <dgm:prSet presAssocID="{9AAAF9F3-2466-4E30-B58D-E85D143A73E9}" presName="cycle" presStyleCnt="0">
        <dgm:presLayoutVars>
          <dgm:dir/>
          <dgm:resizeHandles val="exact"/>
        </dgm:presLayoutVars>
      </dgm:prSet>
      <dgm:spPr/>
    </dgm:pt>
    <dgm:pt modelId="{D0952420-723A-43EE-A60B-26C6C7983B4C}" type="pres">
      <dgm:prSet presAssocID="{74FBC264-3880-4B62-839B-727BB3175DDE}" presName="dummy" presStyleCnt="0"/>
      <dgm:spPr/>
    </dgm:pt>
    <dgm:pt modelId="{3401CFEF-8160-405C-8884-CBCA4CA34DF3}" type="pres">
      <dgm:prSet presAssocID="{74FBC264-3880-4B62-839B-727BB3175DDE}" presName="node" presStyleLbl="revTx" presStyleIdx="0" presStyleCnt="5" custScaleX="154692">
        <dgm:presLayoutVars>
          <dgm:bulletEnabled val="1"/>
        </dgm:presLayoutVars>
      </dgm:prSet>
      <dgm:spPr/>
    </dgm:pt>
    <dgm:pt modelId="{93E06021-2714-4D9E-8FD4-8F3F772D6370}" type="pres">
      <dgm:prSet presAssocID="{08C7AC69-A7C5-4849-B342-F9879C4B4B8D}" presName="sibTrans" presStyleLbl="node1" presStyleIdx="0" presStyleCnt="5"/>
      <dgm:spPr/>
    </dgm:pt>
    <dgm:pt modelId="{AA357753-9D32-4AB4-8282-0C301096C160}" type="pres">
      <dgm:prSet presAssocID="{CF1A1C9F-24F8-45F2-B332-F2619348DB24}" presName="dummy" presStyleCnt="0"/>
      <dgm:spPr/>
    </dgm:pt>
    <dgm:pt modelId="{9F9397E9-594D-404D-B37D-BB17829ECFED}" type="pres">
      <dgm:prSet presAssocID="{CF1A1C9F-24F8-45F2-B332-F2619348DB24}" presName="node" presStyleLbl="revTx" presStyleIdx="1" presStyleCnt="5" custScaleX="166029">
        <dgm:presLayoutVars>
          <dgm:bulletEnabled val="1"/>
        </dgm:presLayoutVars>
      </dgm:prSet>
      <dgm:spPr>
        <a:xfrm>
          <a:off x="3463277" y="1711797"/>
          <a:ext cx="904353" cy="904353"/>
        </a:xfrm>
        <a:prstGeom prst="rect">
          <a:avLst/>
        </a:prstGeom>
      </dgm:spPr>
    </dgm:pt>
    <dgm:pt modelId="{C00F41AA-9094-4A97-9158-B70D07E997FB}" type="pres">
      <dgm:prSet presAssocID="{7780B961-D13D-465B-B859-B4FA0F2681E0}" presName="sibTrans" presStyleLbl="node1" presStyleIdx="1" presStyleCnt="5"/>
      <dgm:spPr/>
    </dgm:pt>
    <dgm:pt modelId="{16746FE3-AD5B-47F3-A5D9-669C30750CA1}" type="pres">
      <dgm:prSet presAssocID="{A39ACB55-28F7-4050-AABD-6AA995B7462A}" presName="dummy" presStyleCnt="0"/>
      <dgm:spPr/>
    </dgm:pt>
    <dgm:pt modelId="{9892013E-3C27-418C-B906-BEA25C749053}" type="pres">
      <dgm:prSet presAssocID="{A39ACB55-28F7-4050-AABD-6AA995B7462A}" presName="node" presStyleLbl="revTx" presStyleIdx="2" presStyleCnt="5">
        <dgm:presLayoutVars>
          <dgm:bulletEnabled val="1"/>
        </dgm:presLayoutVars>
      </dgm:prSet>
      <dgm:spPr/>
    </dgm:pt>
    <dgm:pt modelId="{6B470770-57B7-405E-8C5F-3EC7A2B78143}" type="pres">
      <dgm:prSet presAssocID="{6D8DE961-BE03-492C-84FE-B7E8EB64B4C9}" presName="sibTrans" presStyleLbl="node1" presStyleIdx="2" presStyleCnt="5"/>
      <dgm:spPr/>
    </dgm:pt>
    <dgm:pt modelId="{7C066052-7D45-4D94-AD9B-2CA0C89CB95A}" type="pres">
      <dgm:prSet presAssocID="{FB2D92BC-7C1B-474E-91C8-9DFA402C73C7}" presName="dummy" presStyleCnt="0"/>
      <dgm:spPr/>
    </dgm:pt>
    <dgm:pt modelId="{FFA2E89F-E72F-42AB-BCB7-7D75DBCB1AAB}" type="pres">
      <dgm:prSet presAssocID="{FB2D92BC-7C1B-474E-91C8-9DFA402C73C7}" presName="node" presStyleLbl="revTx" presStyleIdx="3" presStyleCnt="5" custScaleX="159898">
        <dgm:presLayoutVars>
          <dgm:bulletEnabled val="1"/>
        </dgm:presLayoutVars>
      </dgm:prSet>
      <dgm:spPr/>
    </dgm:pt>
    <dgm:pt modelId="{29AFF4F3-921A-49D1-955F-DE6B62C1091D}" type="pres">
      <dgm:prSet presAssocID="{98BDF516-2129-4703-9215-DF5B9108ABD7}" presName="sibTrans" presStyleLbl="node1" presStyleIdx="3" presStyleCnt="5"/>
      <dgm:spPr/>
    </dgm:pt>
    <dgm:pt modelId="{C84B5496-E009-4EE9-80AA-46239F8CE9FD}" type="pres">
      <dgm:prSet presAssocID="{C417B5FE-585B-4B22-995E-65495ACA7A1D}" presName="dummy" presStyleCnt="0"/>
      <dgm:spPr/>
    </dgm:pt>
    <dgm:pt modelId="{6E3D31BC-E049-4D07-8A7C-03EB147E747A}" type="pres">
      <dgm:prSet presAssocID="{C417B5FE-585B-4B22-995E-65495ACA7A1D}" presName="node" presStyleLbl="revTx" presStyleIdx="4" presStyleCnt="5">
        <dgm:presLayoutVars>
          <dgm:bulletEnabled val="1"/>
        </dgm:presLayoutVars>
      </dgm:prSet>
      <dgm:spPr/>
    </dgm:pt>
    <dgm:pt modelId="{ACB35595-C80A-4973-9722-AAB3ADFA5796}" type="pres">
      <dgm:prSet presAssocID="{59A982D1-6C7B-414E-ABED-FD2A6520DA45}" presName="sibTrans" presStyleLbl="node1" presStyleIdx="4" presStyleCnt="5"/>
      <dgm:spPr/>
    </dgm:pt>
  </dgm:ptLst>
  <dgm:cxnLst>
    <dgm:cxn modelId="{772C4707-D905-4966-AEA2-D2771D7DE489}" type="presOf" srcId="{7780B961-D13D-465B-B859-B4FA0F2681E0}" destId="{C00F41AA-9094-4A97-9158-B70D07E997FB}" srcOrd="0" destOrd="0" presId="urn:microsoft.com/office/officeart/2005/8/layout/cycle1"/>
    <dgm:cxn modelId="{920ED437-3740-4C99-A271-D0DF9509BB51}" srcId="{9AAAF9F3-2466-4E30-B58D-E85D143A73E9}" destId="{C417B5FE-585B-4B22-995E-65495ACA7A1D}" srcOrd="4" destOrd="0" parTransId="{35086BC0-183C-4E93-B17C-4238F9CFC926}" sibTransId="{59A982D1-6C7B-414E-ABED-FD2A6520DA45}"/>
    <dgm:cxn modelId="{98783B3B-52D6-42D5-B5AA-038C8BC63774}" type="presOf" srcId="{CF1A1C9F-24F8-45F2-B332-F2619348DB24}" destId="{9F9397E9-594D-404D-B37D-BB17829ECFED}" srcOrd="0" destOrd="0" presId="urn:microsoft.com/office/officeart/2005/8/layout/cycle1"/>
    <dgm:cxn modelId="{02E4DE62-44B4-4E22-8F97-313A63AA58AD}" srcId="{9AAAF9F3-2466-4E30-B58D-E85D143A73E9}" destId="{FB2D92BC-7C1B-474E-91C8-9DFA402C73C7}" srcOrd="3" destOrd="0" parTransId="{17D31166-C793-4738-9F8E-FA5059760106}" sibTransId="{98BDF516-2129-4703-9215-DF5B9108ABD7}"/>
    <dgm:cxn modelId="{64E6E765-C4AD-487D-BE51-8C3446151E2A}" type="presOf" srcId="{08C7AC69-A7C5-4849-B342-F9879C4B4B8D}" destId="{93E06021-2714-4D9E-8FD4-8F3F772D6370}" srcOrd="0" destOrd="0" presId="urn:microsoft.com/office/officeart/2005/8/layout/cycle1"/>
    <dgm:cxn modelId="{0AD6E36B-7786-4688-8295-A878BADE3F0E}" type="presOf" srcId="{59A982D1-6C7B-414E-ABED-FD2A6520DA45}" destId="{ACB35595-C80A-4973-9722-AAB3ADFA5796}" srcOrd="0" destOrd="0" presId="urn:microsoft.com/office/officeart/2005/8/layout/cycle1"/>
    <dgm:cxn modelId="{F93B176D-E0D7-4764-AD88-681D08032FB3}" type="presOf" srcId="{74FBC264-3880-4B62-839B-727BB3175DDE}" destId="{3401CFEF-8160-405C-8884-CBCA4CA34DF3}" srcOrd="0" destOrd="0" presId="urn:microsoft.com/office/officeart/2005/8/layout/cycle1"/>
    <dgm:cxn modelId="{70EE5D4F-8A12-4944-8099-7CB1F9B8A7AE}" type="presOf" srcId="{9AAAF9F3-2466-4E30-B58D-E85D143A73E9}" destId="{FCCAD172-A2AC-4E9F-A007-AD79F1C422FD}" srcOrd="0" destOrd="0" presId="urn:microsoft.com/office/officeart/2005/8/layout/cycle1"/>
    <dgm:cxn modelId="{B80A2C70-D528-4BE5-BD89-07ACF17B3989}" type="presOf" srcId="{A39ACB55-28F7-4050-AABD-6AA995B7462A}" destId="{9892013E-3C27-418C-B906-BEA25C749053}" srcOrd="0" destOrd="0" presId="urn:microsoft.com/office/officeart/2005/8/layout/cycle1"/>
    <dgm:cxn modelId="{89661553-6F76-4206-9FD2-01092C7B5609}" srcId="{9AAAF9F3-2466-4E30-B58D-E85D143A73E9}" destId="{CF1A1C9F-24F8-45F2-B332-F2619348DB24}" srcOrd="1" destOrd="0" parTransId="{17BC1192-8060-474E-A316-765E3831F58B}" sibTransId="{7780B961-D13D-465B-B859-B4FA0F2681E0}"/>
    <dgm:cxn modelId="{1BA59677-C780-483B-BCB2-D3A06FACCBF5}" type="presOf" srcId="{98BDF516-2129-4703-9215-DF5B9108ABD7}" destId="{29AFF4F3-921A-49D1-955F-DE6B62C1091D}" srcOrd="0" destOrd="0" presId="urn:microsoft.com/office/officeart/2005/8/layout/cycle1"/>
    <dgm:cxn modelId="{1017027C-7D4B-4796-82F1-1B6FF66CBF0F}" type="presOf" srcId="{C417B5FE-585B-4B22-995E-65495ACA7A1D}" destId="{6E3D31BC-E049-4D07-8A7C-03EB147E747A}" srcOrd="0" destOrd="0" presId="urn:microsoft.com/office/officeart/2005/8/layout/cycle1"/>
    <dgm:cxn modelId="{C2CC738C-0F16-484F-ABFF-3401FED61FF5}" type="presOf" srcId="{6D8DE961-BE03-492C-84FE-B7E8EB64B4C9}" destId="{6B470770-57B7-405E-8C5F-3EC7A2B78143}" srcOrd="0" destOrd="0" presId="urn:microsoft.com/office/officeart/2005/8/layout/cycle1"/>
    <dgm:cxn modelId="{7FB9748D-21B5-4BC6-8D6E-C795E1813F74}" type="presOf" srcId="{FB2D92BC-7C1B-474E-91C8-9DFA402C73C7}" destId="{FFA2E89F-E72F-42AB-BCB7-7D75DBCB1AAB}" srcOrd="0" destOrd="0" presId="urn:microsoft.com/office/officeart/2005/8/layout/cycle1"/>
    <dgm:cxn modelId="{89973CBD-619B-42F3-97EB-30741221BD5A}" srcId="{9AAAF9F3-2466-4E30-B58D-E85D143A73E9}" destId="{74FBC264-3880-4B62-839B-727BB3175DDE}" srcOrd="0" destOrd="0" parTransId="{44CDE8DB-2003-459B-9F81-86BA3551E49F}" sibTransId="{08C7AC69-A7C5-4849-B342-F9879C4B4B8D}"/>
    <dgm:cxn modelId="{8BD5E5C1-A0BC-400F-A49E-C0033C6403A1}" srcId="{9AAAF9F3-2466-4E30-B58D-E85D143A73E9}" destId="{A39ACB55-28F7-4050-AABD-6AA995B7462A}" srcOrd="2" destOrd="0" parTransId="{34AB33B9-AEFF-4751-AB50-E7752FD8C1E0}" sibTransId="{6D8DE961-BE03-492C-84FE-B7E8EB64B4C9}"/>
    <dgm:cxn modelId="{DAB2AAA5-71F4-414B-9CA6-519B049E6E63}" type="presParOf" srcId="{FCCAD172-A2AC-4E9F-A007-AD79F1C422FD}" destId="{D0952420-723A-43EE-A60B-26C6C7983B4C}" srcOrd="0" destOrd="0" presId="urn:microsoft.com/office/officeart/2005/8/layout/cycle1"/>
    <dgm:cxn modelId="{3D6F5747-78F8-4A14-BA97-DE90C38A9E2F}" type="presParOf" srcId="{FCCAD172-A2AC-4E9F-A007-AD79F1C422FD}" destId="{3401CFEF-8160-405C-8884-CBCA4CA34DF3}" srcOrd="1" destOrd="0" presId="urn:microsoft.com/office/officeart/2005/8/layout/cycle1"/>
    <dgm:cxn modelId="{58EDA614-7549-48E9-8933-AAF0B56DCD7B}" type="presParOf" srcId="{FCCAD172-A2AC-4E9F-A007-AD79F1C422FD}" destId="{93E06021-2714-4D9E-8FD4-8F3F772D6370}" srcOrd="2" destOrd="0" presId="urn:microsoft.com/office/officeart/2005/8/layout/cycle1"/>
    <dgm:cxn modelId="{2A350B0B-F0E3-48C7-B143-875A6ADA6A81}" type="presParOf" srcId="{FCCAD172-A2AC-4E9F-A007-AD79F1C422FD}" destId="{AA357753-9D32-4AB4-8282-0C301096C160}" srcOrd="3" destOrd="0" presId="urn:microsoft.com/office/officeart/2005/8/layout/cycle1"/>
    <dgm:cxn modelId="{328BB1A2-7879-411A-AEA9-C1A46A03EE9B}" type="presParOf" srcId="{FCCAD172-A2AC-4E9F-A007-AD79F1C422FD}" destId="{9F9397E9-594D-404D-B37D-BB17829ECFED}" srcOrd="4" destOrd="0" presId="urn:microsoft.com/office/officeart/2005/8/layout/cycle1"/>
    <dgm:cxn modelId="{ED8B1569-7969-407C-A7D9-695D86E5DB60}" type="presParOf" srcId="{FCCAD172-A2AC-4E9F-A007-AD79F1C422FD}" destId="{C00F41AA-9094-4A97-9158-B70D07E997FB}" srcOrd="5" destOrd="0" presId="urn:microsoft.com/office/officeart/2005/8/layout/cycle1"/>
    <dgm:cxn modelId="{5124513F-24A2-420A-8797-CE6712403B5B}" type="presParOf" srcId="{FCCAD172-A2AC-4E9F-A007-AD79F1C422FD}" destId="{16746FE3-AD5B-47F3-A5D9-669C30750CA1}" srcOrd="6" destOrd="0" presId="urn:microsoft.com/office/officeart/2005/8/layout/cycle1"/>
    <dgm:cxn modelId="{986F0B89-6B7D-4A24-A650-204937DD5DF3}" type="presParOf" srcId="{FCCAD172-A2AC-4E9F-A007-AD79F1C422FD}" destId="{9892013E-3C27-418C-B906-BEA25C749053}" srcOrd="7" destOrd="0" presId="urn:microsoft.com/office/officeart/2005/8/layout/cycle1"/>
    <dgm:cxn modelId="{4680AB04-8F86-4F9C-B355-ACED09B9A5C2}" type="presParOf" srcId="{FCCAD172-A2AC-4E9F-A007-AD79F1C422FD}" destId="{6B470770-57B7-405E-8C5F-3EC7A2B78143}" srcOrd="8" destOrd="0" presId="urn:microsoft.com/office/officeart/2005/8/layout/cycle1"/>
    <dgm:cxn modelId="{ED27DDF9-07CF-4525-AC2A-A1B143D8E7B5}" type="presParOf" srcId="{FCCAD172-A2AC-4E9F-A007-AD79F1C422FD}" destId="{7C066052-7D45-4D94-AD9B-2CA0C89CB95A}" srcOrd="9" destOrd="0" presId="urn:microsoft.com/office/officeart/2005/8/layout/cycle1"/>
    <dgm:cxn modelId="{106C9488-CF08-48EF-9B0A-8C8C336D3CE3}" type="presParOf" srcId="{FCCAD172-A2AC-4E9F-A007-AD79F1C422FD}" destId="{FFA2E89F-E72F-42AB-BCB7-7D75DBCB1AAB}" srcOrd="10" destOrd="0" presId="urn:microsoft.com/office/officeart/2005/8/layout/cycle1"/>
    <dgm:cxn modelId="{D629C1FF-3E69-48D2-B41D-C8CFA54C3DC1}" type="presParOf" srcId="{FCCAD172-A2AC-4E9F-A007-AD79F1C422FD}" destId="{29AFF4F3-921A-49D1-955F-DE6B62C1091D}" srcOrd="11" destOrd="0" presId="urn:microsoft.com/office/officeart/2005/8/layout/cycle1"/>
    <dgm:cxn modelId="{5398A1E0-02D7-4A13-B213-083377EFA6D1}" type="presParOf" srcId="{FCCAD172-A2AC-4E9F-A007-AD79F1C422FD}" destId="{C84B5496-E009-4EE9-80AA-46239F8CE9FD}" srcOrd="12" destOrd="0" presId="urn:microsoft.com/office/officeart/2005/8/layout/cycle1"/>
    <dgm:cxn modelId="{5A8D4455-3803-4A9C-B09D-254093654B16}" type="presParOf" srcId="{FCCAD172-A2AC-4E9F-A007-AD79F1C422FD}" destId="{6E3D31BC-E049-4D07-8A7C-03EB147E747A}" srcOrd="13" destOrd="0" presId="urn:microsoft.com/office/officeart/2005/8/layout/cycle1"/>
    <dgm:cxn modelId="{7D5D818E-DBCB-4677-BDA1-A012EA9A1E2C}" type="presParOf" srcId="{FCCAD172-A2AC-4E9F-A007-AD79F1C422FD}" destId="{ACB35595-C80A-4973-9722-AAB3ADFA5796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01CFEF-8160-405C-8884-CBCA4CA34DF3}">
      <dsp:nvSpPr>
        <dsp:cNvPr id="0" name=""/>
        <dsp:cNvSpPr/>
      </dsp:nvSpPr>
      <dsp:spPr>
        <a:xfrm>
          <a:off x="2654858" y="27526"/>
          <a:ext cx="1398961" cy="904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Magas </a:t>
          </a:r>
          <a:r>
            <a:rPr lang="en-US" sz="1400" kern="1200" dirty="0" err="1"/>
            <a:t>kormányzati</a:t>
          </a:r>
          <a:r>
            <a:rPr lang="en-US" sz="1400" kern="1200" dirty="0"/>
            <a:t> </a:t>
          </a:r>
          <a:r>
            <a:rPr lang="en-US" sz="1400" kern="1200" dirty="0" err="1"/>
            <a:t>kiadások</a:t>
          </a:r>
          <a:endParaRPr lang="en-GB" sz="1400" kern="1200" dirty="0"/>
        </a:p>
      </dsp:txBody>
      <dsp:txXfrm>
        <a:off x="2654858" y="27526"/>
        <a:ext cx="1398961" cy="904353"/>
      </dsp:txXfrm>
    </dsp:sp>
    <dsp:sp modelId="{93E06021-2714-4D9E-8FD4-8F3F772D6370}">
      <dsp:nvSpPr>
        <dsp:cNvPr id="0" name=""/>
        <dsp:cNvSpPr/>
      </dsp:nvSpPr>
      <dsp:spPr>
        <a:xfrm>
          <a:off x="771364" y="950"/>
          <a:ext cx="3395003" cy="3395003"/>
        </a:xfrm>
        <a:prstGeom prst="circularArrow">
          <a:avLst>
            <a:gd name="adj1" fmla="val 5194"/>
            <a:gd name="adj2" fmla="val 335491"/>
            <a:gd name="adj3" fmla="val 21294961"/>
            <a:gd name="adj4" fmla="val 19764732"/>
            <a:gd name="adj5" fmla="val 60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9397E9-594D-404D-B37D-BB17829ECFED}">
      <dsp:nvSpPr>
        <dsp:cNvPr id="0" name=""/>
        <dsp:cNvSpPr/>
      </dsp:nvSpPr>
      <dsp:spPr>
        <a:xfrm>
          <a:off x="3150848" y="1711797"/>
          <a:ext cx="1501488" cy="904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 </a:t>
          </a:r>
          <a:r>
            <a:rPr lang="hu-HU" sz="1400" kern="1200" noProof="0" dirty="0"/>
            <a:t>kormány</a:t>
          </a:r>
          <a:r>
            <a:rPr lang="en-US" sz="1400" kern="1200" dirty="0"/>
            <a:t> </a:t>
          </a:r>
          <a:r>
            <a:rPr lang="en-US" sz="1400" kern="1200" dirty="0" err="1"/>
            <a:t>több</a:t>
          </a:r>
          <a:r>
            <a:rPr lang="en-US" sz="1400" kern="1200" dirty="0"/>
            <a:t> </a:t>
          </a:r>
          <a:r>
            <a:rPr lang="en-US" sz="1400" kern="1200" dirty="0" err="1"/>
            <a:t>adósságot</a:t>
          </a:r>
          <a:r>
            <a:rPr lang="en-US" sz="1400" kern="1200" dirty="0"/>
            <a:t> (</a:t>
          </a:r>
          <a:r>
            <a:rPr lang="en-US" sz="1400" kern="1200" dirty="0" err="1"/>
            <a:t>kötvényt</a:t>
          </a:r>
          <a:r>
            <a:rPr lang="en-US" sz="1400" kern="1200" dirty="0"/>
            <a:t>) </a:t>
          </a:r>
          <a:r>
            <a:rPr lang="en-US" sz="1400" kern="1200" dirty="0" err="1"/>
            <a:t>bocsát</a:t>
          </a:r>
          <a:r>
            <a:rPr lang="en-US" sz="1400" kern="1200" dirty="0"/>
            <a:t> ki</a:t>
          </a:r>
          <a:endParaRPr lang="en-GB" sz="1400" kern="1200" dirty="0"/>
        </a:p>
      </dsp:txBody>
      <dsp:txXfrm>
        <a:off x="3150848" y="1711797"/>
        <a:ext cx="1501488" cy="904353"/>
      </dsp:txXfrm>
    </dsp:sp>
    <dsp:sp modelId="{C00F41AA-9094-4A97-9158-B70D07E997FB}">
      <dsp:nvSpPr>
        <dsp:cNvPr id="0" name=""/>
        <dsp:cNvSpPr/>
      </dsp:nvSpPr>
      <dsp:spPr>
        <a:xfrm>
          <a:off x="771364" y="950"/>
          <a:ext cx="3395003" cy="3395003"/>
        </a:xfrm>
        <a:prstGeom prst="circularArrow">
          <a:avLst>
            <a:gd name="adj1" fmla="val 5194"/>
            <a:gd name="adj2" fmla="val 335491"/>
            <a:gd name="adj3" fmla="val 4016480"/>
            <a:gd name="adj4" fmla="val 2251796"/>
            <a:gd name="adj5" fmla="val 60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92013E-3C27-418C-B906-BEA25C749053}">
      <dsp:nvSpPr>
        <dsp:cNvPr id="0" name=""/>
        <dsp:cNvSpPr/>
      </dsp:nvSpPr>
      <dsp:spPr>
        <a:xfrm>
          <a:off x="2016689" y="2752733"/>
          <a:ext cx="904353" cy="904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 </a:t>
          </a:r>
          <a:r>
            <a:rPr lang="en-US" sz="1400" kern="1200" dirty="0" err="1"/>
            <a:t>piacon</a:t>
          </a:r>
          <a:r>
            <a:rPr lang="en-US" sz="1400" kern="1200" dirty="0"/>
            <a:t> </a:t>
          </a:r>
          <a:r>
            <a:rPr lang="en-US" sz="1400" kern="1200" dirty="0" err="1"/>
            <a:t>lévő</a:t>
          </a:r>
          <a:r>
            <a:rPr lang="en-US" sz="1400" kern="1200" dirty="0"/>
            <a:t> </a:t>
          </a:r>
          <a:r>
            <a:rPr lang="en-US" sz="1400" kern="1200" dirty="0" err="1"/>
            <a:t>kötvénykínálat</a:t>
          </a:r>
          <a:r>
            <a:rPr lang="en-US" sz="1400" kern="1200" dirty="0"/>
            <a:t> </a:t>
          </a:r>
          <a:r>
            <a:rPr lang="en-US" sz="1400" kern="1200" dirty="0" err="1"/>
            <a:t>növekszik</a:t>
          </a:r>
          <a:endParaRPr lang="en-GB" sz="1400" kern="1200" dirty="0"/>
        </a:p>
      </dsp:txBody>
      <dsp:txXfrm>
        <a:off x="2016689" y="2752733"/>
        <a:ext cx="904353" cy="904353"/>
      </dsp:txXfrm>
    </dsp:sp>
    <dsp:sp modelId="{6B470770-57B7-405E-8C5F-3EC7A2B78143}">
      <dsp:nvSpPr>
        <dsp:cNvPr id="0" name=""/>
        <dsp:cNvSpPr/>
      </dsp:nvSpPr>
      <dsp:spPr>
        <a:xfrm>
          <a:off x="771364" y="950"/>
          <a:ext cx="3395003" cy="3395003"/>
        </a:xfrm>
        <a:prstGeom prst="circularArrow">
          <a:avLst>
            <a:gd name="adj1" fmla="val 5194"/>
            <a:gd name="adj2" fmla="val 335491"/>
            <a:gd name="adj3" fmla="val 8212713"/>
            <a:gd name="adj4" fmla="val 6448029"/>
            <a:gd name="adj5" fmla="val 60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A2E89F-E72F-42AB-BCB7-7D75DBCB1AAB}">
      <dsp:nvSpPr>
        <dsp:cNvPr id="0" name=""/>
        <dsp:cNvSpPr/>
      </dsp:nvSpPr>
      <dsp:spPr>
        <a:xfrm>
          <a:off x="313119" y="1711797"/>
          <a:ext cx="1446042" cy="904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 </a:t>
          </a:r>
          <a:r>
            <a:rPr lang="en-US" sz="1400" kern="1200" dirty="0" err="1"/>
            <a:t>kötvények</a:t>
          </a:r>
          <a:r>
            <a:rPr lang="en-US" sz="1400" kern="1200" dirty="0"/>
            <a:t> </a:t>
          </a:r>
          <a:r>
            <a:rPr lang="en-US" sz="1400" kern="1200" dirty="0" err="1"/>
            <a:t>értéke</a:t>
          </a:r>
          <a:r>
            <a:rPr lang="en-US" sz="1400" kern="1200" dirty="0"/>
            <a:t> </a:t>
          </a:r>
          <a:r>
            <a:rPr lang="en-US" sz="1400" kern="1200" dirty="0" err="1"/>
            <a:t>csökken</a:t>
          </a:r>
          <a:r>
            <a:rPr lang="en-US" sz="1400" kern="1200" dirty="0"/>
            <a:t> (a </a:t>
          </a:r>
          <a:r>
            <a:rPr lang="en-US" sz="1400" kern="1200" dirty="0" err="1"/>
            <a:t>hozamuk</a:t>
          </a:r>
          <a:r>
            <a:rPr lang="en-US" sz="1400" kern="1200" dirty="0"/>
            <a:t> </a:t>
          </a:r>
          <a:r>
            <a:rPr lang="en-US" sz="1400" kern="1200" dirty="0" err="1"/>
            <a:t>növekszik</a:t>
          </a:r>
          <a:r>
            <a:rPr lang="en-US" sz="1400" kern="1200" dirty="0"/>
            <a:t>)</a:t>
          </a:r>
          <a:endParaRPr lang="en-GB" sz="1400" kern="1200" dirty="0"/>
        </a:p>
      </dsp:txBody>
      <dsp:txXfrm>
        <a:off x="313119" y="1711797"/>
        <a:ext cx="1446042" cy="904353"/>
      </dsp:txXfrm>
    </dsp:sp>
    <dsp:sp modelId="{29AFF4F3-921A-49D1-955F-DE6B62C1091D}">
      <dsp:nvSpPr>
        <dsp:cNvPr id="0" name=""/>
        <dsp:cNvSpPr/>
      </dsp:nvSpPr>
      <dsp:spPr>
        <a:xfrm>
          <a:off x="771364" y="950"/>
          <a:ext cx="3395003" cy="3395003"/>
        </a:xfrm>
        <a:prstGeom prst="circularArrow">
          <a:avLst>
            <a:gd name="adj1" fmla="val 5194"/>
            <a:gd name="adj2" fmla="val 335491"/>
            <a:gd name="adj3" fmla="val 12299777"/>
            <a:gd name="adj4" fmla="val 10769548"/>
            <a:gd name="adj5" fmla="val 60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3D31BC-E049-4D07-8A7C-03EB147E747A}">
      <dsp:nvSpPr>
        <dsp:cNvPr id="0" name=""/>
        <dsp:cNvSpPr/>
      </dsp:nvSpPr>
      <dsp:spPr>
        <a:xfrm>
          <a:off x="1131216" y="27526"/>
          <a:ext cx="904353" cy="904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Az MNB </a:t>
          </a:r>
          <a:r>
            <a:rPr lang="en-US" sz="1100" kern="1200" dirty="0" err="1"/>
            <a:t>kamatot</a:t>
          </a:r>
          <a:r>
            <a:rPr lang="en-US" sz="1100" kern="1200" dirty="0"/>
            <a:t> </a:t>
          </a:r>
          <a:r>
            <a:rPr lang="en-US" sz="1100" kern="1200" dirty="0" err="1"/>
            <a:t>emel</a:t>
          </a:r>
          <a:r>
            <a:rPr lang="en-US" sz="1100" kern="1200" dirty="0"/>
            <a:t>, </a:t>
          </a:r>
          <a:r>
            <a:rPr lang="en-US" sz="1100" kern="1200" dirty="0" err="1"/>
            <a:t>nagyobb</a:t>
          </a:r>
          <a:r>
            <a:rPr lang="en-US" sz="1100" kern="1200" dirty="0"/>
            <a:t> </a:t>
          </a:r>
          <a:r>
            <a:rPr lang="en-US" sz="1100" kern="1200" dirty="0" err="1"/>
            <a:t>kamatkiadások</a:t>
          </a:r>
          <a:endParaRPr lang="en-GB" sz="1100" kern="1200" dirty="0"/>
        </a:p>
      </dsp:txBody>
      <dsp:txXfrm>
        <a:off x="1131216" y="27526"/>
        <a:ext cx="904353" cy="904353"/>
      </dsp:txXfrm>
    </dsp:sp>
    <dsp:sp modelId="{ACB35595-C80A-4973-9722-AAB3ADFA5796}">
      <dsp:nvSpPr>
        <dsp:cNvPr id="0" name=""/>
        <dsp:cNvSpPr/>
      </dsp:nvSpPr>
      <dsp:spPr>
        <a:xfrm>
          <a:off x="771364" y="950"/>
          <a:ext cx="3395003" cy="3395003"/>
        </a:xfrm>
        <a:prstGeom prst="circularArrow">
          <a:avLst>
            <a:gd name="adj1" fmla="val 5194"/>
            <a:gd name="adj2" fmla="val 335491"/>
            <a:gd name="adj3" fmla="val 16290031"/>
            <a:gd name="adj4" fmla="val 15197046"/>
            <a:gd name="adj5" fmla="val 60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01CFEF-8160-405C-8884-CBCA4CA34DF3}">
      <dsp:nvSpPr>
        <dsp:cNvPr id="0" name=""/>
        <dsp:cNvSpPr/>
      </dsp:nvSpPr>
      <dsp:spPr>
        <a:xfrm>
          <a:off x="2654858" y="27526"/>
          <a:ext cx="1398961" cy="904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Az MNB </a:t>
          </a:r>
          <a:r>
            <a:rPr lang="en-US" sz="1600" kern="1200" dirty="0" err="1"/>
            <a:t>kamatot</a:t>
          </a:r>
          <a:r>
            <a:rPr lang="en-US" sz="1600" kern="1200" dirty="0"/>
            <a:t> </a:t>
          </a:r>
          <a:r>
            <a:rPr lang="en-US" sz="1600" kern="1200" dirty="0" err="1"/>
            <a:t>emel</a:t>
          </a:r>
          <a:endParaRPr lang="en-GB" sz="1600" kern="1200" dirty="0"/>
        </a:p>
      </dsp:txBody>
      <dsp:txXfrm>
        <a:off x="2654858" y="27526"/>
        <a:ext cx="1398961" cy="904353"/>
      </dsp:txXfrm>
    </dsp:sp>
    <dsp:sp modelId="{93E06021-2714-4D9E-8FD4-8F3F772D6370}">
      <dsp:nvSpPr>
        <dsp:cNvPr id="0" name=""/>
        <dsp:cNvSpPr/>
      </dsp:nvSpPr>
      <dsp:spPr>
        <a:xfrm>
          <a:off x="771364" y="950"/>
          <a:ext cx="3395003" cy="3395003"/>
        </a:xfrm>
        <a:prstGeom prst="circularArrow">
          <a:avLst>
            <a:gd name="adj1" fmla="val 5194"/>
            <a:gd name="adj2" fmla="val 335491"/>
            <a:gd name="adj3" fmla="val 21294961"/>
            <a:gd name="adj4" fmla="val 19764732"/>
            <a:gd name="adj5" fmla="val 60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9397E9-594D-404D-B37D-BB17829ECFED}">
      <dsp:nvSpPr>
        <dsp:cNvPr id="0" name=""/>
        <dsp:cNvSpPr/>
      </dsp:nvSpPr>
      <dsp:spPr>
        <a:xfrm>
          <a:off x="3150848" y="1711797"/>
          <a:ext cx="1501488" cy="904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 3 </a:t>
          </a:r>
          <a:r>
            <a:rPr lang="en-US" sz="1400" kern="1200" dirty="0" err="1"/>
            <a:t>hónapos</a:t>
          </a:r>
          <a:r>
            <a:rPr lang="en-US" sz="1400" kern="1200" dirty="0"/>
            <a:t> BUBOR </a:t>
          </a:r>
          <a:r>
            <a:rPr lang="en-US" sz="1400" kern="1200" dirty="0" err="1"/>
            <a:t>növekszik</a:t>
          </a:r>
          <a:endParaRPr lang="en-GB" sz="1400" kern="1200" dirty="0"/>
        </a:p>
      </dsp:txBody>
      <dsp:txXfrm>
        <a:off x="3150848" y="1711797"/>
        <a:ext cx="1501488" cy="904353"/>
      </dsp:txXfrm>
    </dsp:sp>
    <dsp:sp modelId="{C00F41AA-9094-4A97-9158-B70D07E997FB}">
      <dsp:nvSpPr>
        <dsp:cNvPr id="0" name=""/>
        <dsp:cNvSpPr/>
      </dsp:nvSpPr>
      <dsp:spPr>
        <a:xfrm>
          <a:off x="771364" y="950"/>
          <a:ext cx="3395003" cy="3395003"/>
        </a:xfrm>
        <a:prstGeom prst="circularArrow">
          <a:avLst>
            <a:gd name="adj1" fmla="val 5194"/>
            <a:gd name="adj2" fmla="val 335491"/>
            <a:gd name="adj3" fmla="val 4016480"/>
            <a:gd name="adj4" fmla="val 2251796"/>
            <a:gd name="adj5" fmla="val 60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92013E-3C27-418C-B906-BEA25C749053}">
      <dsp:nvSpPr>
        <dsp:cNvPr id="0" name=""/>
        <dsp:cNvSpPr/>
      </dsp:nvSpPr>
      <dsp:spPr>
        <a:xfrm>
          <a:off x="2016689" y="2752733"/>
          <a:ext cx="904353" cy="904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 </a:t>
          </a:r>
          <a:r>
            <a:rPr lang="en-US" sz="1400" kern="1200" dirty="0" err="1"/>
            <a:t>kormány</a:t>
          </a:r>
          <a:r>
            <a:rPr lang="en-US" sz="1400" kern="1200" dirty="0"/>
            <a:t> </a:t>
          </a:r>
          <a:r>
            <a:rPr lang="en-US" sz="1400" kern="1200" dirty="0" err="1"/>
            <a:t>magas</a:t>
          </a:r>
          <a:r>
            <a:rPr lang="en-US" sz="1400" kern="1200" dirty="0"/>
            <a:t> </a:t>
          </a:r>
          <a:r>
            <a:rPr lang="en-US" sz="1400" kern="1200" dirty="0" err="1"/>
            <a:t>kamatlábbal</a:t>
          </a:r>
          <a:r>
            <a:rPr lang="en-US" sz="1400" kern="1200" dirty="0"/>
            <a:t> </a:t>
          </a:r>
          <a:r>
            <a:rPr lang="en-US" sz="1400" kern="1200" dirty="0" err="1"/>
            <a:t>bocsát</a:t>
          </a:r>
          <a:r>
            <a:rPr lang="en-US" sz="1400" kern="1200" dirty="0"/>
            <a:t> ki </a:t>
          </a:r>
          <a:r>
            <a:rPr lang="en-US" sz="1400" kern="1200" dirty="0" err="1"/>
            <a:t>kötvényeket</a:t>
          </a:r>
          <a:endParaRPr lang="en-GB" sz="1400" kern="1200" dirty="0"/>
        </a:p>
      </dsp:txBody>
      <dsp:txXfrm>
        <a:off x="2016689" y="2752733"/>
        <a:ext cx="904353" cy="904353"/>
      </dsp:txXfrm>
    </dsp:sp>
    <dsp:sp modelId="{6B470770-57B7-405E-8C5F-3EC7A2B78143}">
      <dsp:nvSpPr>
        <dsp:cNvPr id="0" name=""/>
        <dsp:cNvSpPr/>
      </dsp:nvSpPr>
      <dsp:spPr>
        <a:xfrm>
          <a:off x="771364" y="950"/>
          <a:ext cx="3395003" cy="3395003"/>
        </a:xfrm>
        <a:prstGeom prst="circularArrow">
          <a:avLst>
            <a:gd name="adj1" fmla="val 5194"/>
            <a:gd name="adj2" fmla="val 335491"/>
            <a:gd name="adj3" fmla="val 8212713"/>
            <a:gd name="adj4" fmla="val 6448029"/>
            <a:gd name="adj5" fmla="val 60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A2E89F-E72F-42AB-BCB7-7D75DBCB1AAB}">
      <dsp:nvSpPr>
        <dsp:cNvPr id="0" name=""/>
        <dsp:cNvSpPr/>
      </dsp:nvSpPr>
      <dsp:spPr>
        <a:xfrm>
          <a:off x="313119" y="1711797"/>
          <a:ext cx="1446042" cy="904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Az </a:t>
          </a:r>
          <a:r>
            <a:rPr lang="en-US" sz="1400" kern="1200" dirty="0" err="1"/>
            <a:t>eszközök</a:t>
          </a:r>
          <a:r>
            <a:rPr lang="en-US" sz="1400" kern="1200" dirty="0"/>
            <a:t> </a:t>
          </a:r>
          <a:r>
            <a:rPr lang="en-US" sz="1400" kern="1200" dirty="0" err="1"/>
            <a:t>ára</a:t>
          </a:r>
          <a:r>
            <a:rPr lang="en-US" sz="1400" kern="1200" dirty="0"/>
            <a:t> </a:t>
          </a:r>
          <a:r>
            <a:rPr lang="en-US" sz="1400" kern="1200" dirty="0" err="1"/>
            <a:t>csökken</a:t>
          </a:r>
          <a:r>
            <a:rPr lang="en-US" sz="1400" kern="1200" dirty="0"/>
            <a:t> (a </a:t>
          </a:r>
          <a:r>
            <a:rPr lang="en-US" sz="1400" kern="1200" dirty="0" err="1"/>
            <a:t>hozamuk</a:t>
          </a:r>
          <a:r>
            <a:rPr lang="en-US" sz="1400" kern="1200" dirty="0"/>
            <a:t> </a:t>
          </a:r>
          <a:r>
            <a:rPr lang="en-US" sz="1400" kern="1200" dirty="0" err="1"/>
            <a:t>növekszik</a:t>
          </a:r>
          <a:r>
            <a:rPr lang="en-US" sz="1400" kern="1200" dirty="0"/>
            <a:t>)</a:t>
          </a:r>
          <a:endParaRPr lang="en-GB" sz="1400" kern="1200" dirty="0"/>
        </a:p>
      </dsp:txBody>
      <dsp:txXfrm>
        <a:off x="313119" y="1711797"/>
        <a:ext cx="1446042" cy="904353"/>
      </dsp:txXfrm>
    </dsp:sp>
    <dsp:sp modelId="{29AFF4F3-921A-49D1-955F-DE6B62C1091D}">
      <dsp:nvSpPr>
        <dsp:cNvPr id="0" name=""/>
        <dsp:cNvSpPr/>
      </dsp:nvSpPr>
      <dsp:spPr>
        <a:xfrm>
          <a:off x="771364" y="950"/>
          <a:ext cx="3395003" cy="3395003"/>
        </a:xfrm>
        <a:prstGeom prst="circularArrow">
          <a:avLst>
            <a:gd name="adj1" fmla="val 5194"/>
            <a:gd name="adj2" fmla="val 335491"/>
            <a:gd name="adj3" fmla="val 12299777"/>
            <a:gd name="adj4" fmla="val 10769548"/>
            <a:gd name="adj5" fmla="val 60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3D31BC-E049-4D07-8A7C-03EB147E747A}">
      <dsp:nvSpPr>
        <dsp:cNvPr id="0" name=""/>
        <dsp:cNvSpPr/>
      </dsp:nvSpPr>
      <dsp:spPr>
        <a:xfrm>
          <a:off x="1131216" y="27526"/>
          <a:ext cx="904353" cy="904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 </a:t>
          </a:r>
          <a:r>
            <a:rPr lang="en-US" sz="1400" kern="1200" dirty="0" err="1"/>
            <a:t>bankok</a:t>
          </a:r>
          <a:r>
            <a:rPr lang="en-US" sz="1400" kern="1200" dirty="0"/>
            <a:t> </a:t>
          </a:r>
          <a:r>
            <a:rPr lang="en-US" sz="1400" kern="1200" dirty="0" err="1"/>
            <a:t>veszteségeket</a:t>
          </a:r>
          <a:r>
            <a:rPr lang="en-US" sz="1400" kern="1200" dirty="0"/>
            <a:t> </a:t>
          </a:r>
          <a:r>
            <a:rPr lang="en-US" sz="1400" kern="1200" dirty="0" err="1"/>
            <a:t>szenvednek</a:t>
          </a:r>
          <a:r>
            <a:rPr lang="en-US" sz="1400" kern="1200" dirty="0"/>
            <a:t> </a:t>
          </a:r>
          <a:r>
            <a:rPr lang="en-US" sz="1400" kern="1200" dirty="0" err="1"/>
            <a:t>el</a:t>
          </a:r>
          <a:endParaRPr lang="en-GB" sz="1400" kern="1200" dirty="0"/>
        </a:p>
      </dsp:txBody>
      <dsp:txXfrm>
        <a:off x="1131216" y="27526"/>
        <a:ext cx="904353" cy="904353"/>
      </dsp:txXfrm>
    </dsp:sp>
    <dsp:sp modelId="{ACB35595-C80A-4973-9722-AAB3ADFA5796}">
      <dsp:nvSpPr>
        <dsp:cNvPr id="0" name=""/>
        <dsp:cNvSpPr/>
      </dsp:nvSpPr>
      <dsp:spPr>
        <a:xfrm>
          <a:off x="771364" y="950"/>
          <a:ext cx="3395003" cy="3395003"/>
        </a:xfrm>
        <a:prstGeom prst="circularArrow">
          <a:avLst>
            <a:gd name="adj1" fmla="val 5194"/>
            <a:gd name="adj2" fmla="val 335491"/>
            <a:gd name="adj3" fmla="val 16290031"/>
            <a:gd name="adj4" fmla="val 15197046"/>
            <a:gd name="adj5" fmla="val 60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D1CC1C-E04F-5746-9273-0C628152FE6F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A3923D-B9BF-9F44-A2FF-065E37B81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657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A3923D-B9BF-9F44-A2FF-065E37B81C7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25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7344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2584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20808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010499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2701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8746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0979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05936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96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2702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647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80947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C7C1BC3-E15F-D34B-BD28-F312B456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79759E2-B98B-5C46-9D45-1A01AB96D6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64117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8747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09507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0200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282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48027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4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E5F48-7E9E-3344-95A6-888280517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F70779-D3A3-3F42-B1A3-2A64CC15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DA728C8-7909-7349-AF65-927D93833B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53617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030408-977E-D047-99A9-EF2FB63037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723265-71EE-1044-933D-610CE9DDA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4E90D23-247A-EE46-8AC0-0876ABD703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71553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EB594C-28EC-D24F-B2E5-3A157560B5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40FC90-3A93-CC4F-BDBD-612B4698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FCAAE3A-B1BE-E545-9E1E-1408EE6711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5019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35206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C5EAA2-9B6A-E64A-8911-60ED04B45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4820C9-8081-0D4C-BC75-9F8EAD16AA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234595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9742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54432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4146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1896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278507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70148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34599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46224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886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70061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760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23443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840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30207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4234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14557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21542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474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93827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1182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32204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94948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79333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02476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0735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2091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83058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146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1569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95852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6638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34607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81633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9468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pPr/>
              <a:t>5/25/2024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5542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pPr/>
              <a:t>5/25/2024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4599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pPr/>
              <a:t>5/25/2024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0369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pPr/>
              <a:t>5/25/2024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5717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pPr/>
              <a:t>5/25/2024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8227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pPr/>
              <a:t>5/25/2024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850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pPr/>
              <a:t>5/25/2024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368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pPr/>
              <a:t>5/25/2024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567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32727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pPr/>
              <a:t>5/25/2024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8015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pPr/>
              <a:t>5/25/2024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8470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pPr/>
              <a:t>5/25/2024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0285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67263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C7C1BC3-E15F-D34B-BD28-F312B456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79759E2-B98B-5C46-9D45-1A01AB96D6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199041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94032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E5F48-7E9E-3344-95A6-888280517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F70779-D3A3-3F42-B1A3-2A64CC15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DA728C8-7909-7349-AF65-927D93833B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357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3518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92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63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316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3" r:id="rId2"/>
    <p:sldLayoutId id="2147483765" r:id="rId3"/>
    <p:sldLayoutId id="2147483684" r:id="rId4"/>
    <p:sldLayoutId id="2147483685" r:id="rId5"/>
    <p:sldLayoutId id="2147483686" r:id="rId6"/>
    <p:sldLayoutId id="2147483688" r:id="rId7"/>
    <p:sldLayoutId id="2147483689" r:id="rId8"/>
    <p:sldLayoutId id="2147483711" r:id="rId9"/>
    <p:sldLayoutId id="2147483690" r:id="rId10"/>
    <p:sldLayoutId id="2147483761" r:id="rId11"/>
    <p:sldLayoutId id="2147483746" r:id="rId12"/>
    <p:sldLayoutId id="2147483747" r:id="rId13"/>
    <p:sldLayoutId id="2147483691" r:id="rId14"/>
    <p:sldLayoutId id="2147483692" r:id="rId15"/>
    <p:sldLayoutId id="2147483693" r:id="rId16"/>
    <p:sldLayoutId id="214748369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03C85-69BE-E743-BB5D-297DC90D373D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06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6" r:id="rId3"/>
    <p:sldLayoutId id="2147483699" r:id="rId4"/>
    <p:sldLayoutId id="2147483700" r:id="rId5"/>
    <p:sldLayoutId id="2147483701" r:id="rId6"/>
    <p:sldLayoutId id="2147483704" r:id="rId7"/>
    <p:sldLayoutId id="2147483705" r:id="rId8"/>
    <p:sldLayoutId id="2147483760" r:id="rId9"/>
    <p:sldLayoutId id="2147483748" r:id="rId10"/>
    <p:sldLayoutId id="2147483749" r:id="rId11"/>
    <p:sldLayoutId id="2147483750" r:id="rId12"/>
    <p:sldLayoutId id="2147483706" r:id="rId13"/>
    <p:sldLayoutId id="2147483707" r:id="rId14"/>
    <p:sldLayoutId id="2147483708" r:id="rId15"/>
    <p:sldLayoutId id="214748370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414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5" r:id="rId2"/>
    <p:sldLayoutId id="2147483716" r:id="rId3"/>
    <p:sldLayoutId id="2147483717" r:id="rId4"/>
    <p:sldLayoutId id="2147483720" r:id="rId5"/>
    <p:sldLayoutId id="2147483722" r:id="rId6"/>
    <p:sldLayoutId id="2147483723" r:id="rId7"/>
    <p:sldLayoutId id="2147483724" r:id="rId8"/>
    <p:sldLayoutId id="2147483759" r:id="rId9"/>
    <p:sldLayoutId id="2147483753" r:id="rId10"/>
    <p:sldLayoutId id="2147483725" r:id="rId11"/>
    <p:sldLayoutId id="2147483726" r:id="rId12"/>
    <p:sldLayoutId id="2147483727" r:id="rId13"/>
    <p:sldLayoutId id="214748372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862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2" r:id="rId2"/>
    <p:sldLayoutId id="2147483733" r:id="rId3"/>
    <p:sldLayoutId id="2147483734" r:id="rId4"/>
    <p:sldLayoutId id="2147483738" r:id="rId5"/>
    <p:sldLayoutId id="2147483739" r:id="rId6"/>
    <p:sldLayoutId id="2147483740" r:id="rId7"/>
    <p:sldLayoutId id="2147483741" r:id="rId8"/>
    <p:sldLayoutId id="2147483762" r:id="rId9"/>
    <p:sldLayoutId id="2147483756" r:id="rId10"/>
    <p:sldLayoutId id="2147483742" r:id="rId11"/>
    <p:sldLayoutId id="2147483743" r:id="rId12"/>
    <p:sldLayoutId id="2147483744" r:id="rId13"/>
    <p:sldLayoutId id="214748374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46B77-3FC3-A04F-9C6A-B25B169093BF}" type="datetimeFigureOut">
              <a:rPr lang="en-US" smtClean="0"/>
              <a:pPr/>
              <a:t>5/25/2024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CE903C85-69BE-E743-BB5D-297DC90D373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78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6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slideLayout" Target="../slideLayouts/slideLayout75.xml"/><Relationship Id="rId7" Type="http://schemas.openxmlformats.org/officeDocument/2006/relationships/image" Target="../media/image9.jp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8.PNG"/><Relationship Id="rId9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75.xml"/><Relationship Id="rId7" Type="http://schemas.openxmlformats.org/officeDocument/2006/relationships/image" Target="../media/image9.jpg"/><Relationship Id="rId12" Type="http://schemas.openxmlformats.org/officeDocument/2006/relationships/image" Target="../media/image6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openxmlformats.org/officeDocument/2006/relationships/image" Target="../media/image27.png"/><Relationship Id="rId4" Type="http://schemas.openxmlformats.org/officeDocument/2006/relationships/image" Target="../media/image8.PN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7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6.jpeg"/><Relationship Id="rId5" Type="http://schemas.openxmlformats.org/officeDocument/2006/relationships/image" Target="../media/image9.jp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9.jp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4.xml"/><Relationship Id="rId7" Type="http://schemas.openxmlformats.org/officeDocument/2006/relationships/image" Target="../media/image6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diagramData" Target="../diagrams/data2.xml"/><Relationship Id="rId18" Type="http://schemas.openxmlformats.org/officeDocument/2006/relationships/image" Target="../media/image6.jpeg"/><Relationship Id="rId3" Type="http://schemas.openxmlformats.org/officeDocument/2006/relationships/slideLayout" Target="../slideLayouts/slideLayout75.xml"/><Relationship Id="rId7" Type="http://schemas.openxmlformats.org/officeDocument/2006/relationships/image" Target="../media/image9.jpg"/><Relationship Id="rId12" Type="http://schemas.microsoft.com/office/2007/relationships/diagramDrawing" Target="../diagrams/drawing1.xml"/><Relationship Id="rId17" Type="http://schemas.microsoft.com/office/2007/relationships/diagramDrawing" Target="../diagrams/drawing2.xml"/><Relationship Id="rId2" Type="http://schemas.openxmlformats.org/officeDocument/2006/relationships/audio" Target="../media/media4.m4a"/><Relationship Id="rId16" Type="http://schemas.openxmlformats.org/officeDocument/2006/relationships/diagramColors" Target="../diagrams/colors2.xml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3.png"/><Relationship Id="rId1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1.xml"/><Relationship Id="rId19" Type="http://schemas.openxmlformats.org/officeDocument/2006/relationships/image" Target="../media/image7.png"/><Relationship Id="rId4" Type="http://schemas.openxmlformats.org/officeDocument/2006/relationships/image" Target="../media/image8.PNG"/><Relationship Id="rId9" Type="http://schemas.openxmlformats.org/officeDocument/2006/relationships/diagramLayout" Target="../diagrams/layout1.xml"/><Relationship Id="rId1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75.xml"/><Relationship Id="rId7" Type="http://schemas.openxmlformats.org/officeDocument/2006/relationships/image" Target="../media/image9.jp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8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75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10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5.xml"/><Relationship Id="rId7" Type="http://schemas.openxmlformats.org/officeDocument/2006/relationships/image" Target="../media/image9.jpg"/><Relationship Id="rId12" Type="http://schemas.openxmlformats.org/officeDocument/2006/relationships/image" Target="../media/image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11" Type="http://schemas.openxmlformats.org/officeDocument/2006/relationships/image" Target="../media/image6.jpe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75.xml"/><Relationship Id="rId7" Type="http://schemas.openxmlformats.org/officeDocument/2006/relationships/image" Target="../media/image9.jpg"/><Relationship Id="rId12" Type="http://schemas.openxmlformats.org/officeDocument/2006/relationships/image" Target="../media/image18.png"/><Relationship Id="rId17" Type="http://schemas.openxmlformats.org/officeDocument/2006/relationships/image" Target="../media/image7.png"/><Relationship Id="rId2" Type="http://schemas.openxmlformats.org/officeDocument/2006/relationships/audio" Target="../media/media8.m4a"/><Relationship Id="rId16" Type="http://schemas.openxmlformats.org/officeDocument/2006/relationships/image" Target="../media/image6.jpeg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11" Type="http://schemas.openxmlformats.org/officeDocument/2006/relationships/image" Target="../media/image17.png"/><Relationship Id="rId5" Type="http://schemas.openxmlformats.org/officeDocument/2006/relationships/image" Target="../media/image3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5.xml"/><Relationship Id="rId7" Type="http://schemas.openxmlformats.org/officeDocument/2006/relationships/image" Target="../media/image9.jpg"/><Relationship Id="rId12" Type="http://schemas.openxmlformats.org/officeDocument/2006/relationships/image" Target="../media/image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11" Type="http://schemas.openxmlformats.org/officeDocument/2006/relationships/image" Target="../media/image6.jpeg"/><Relationship Id="rId5" Type="http://schemas.openxmlformats.org/officeDocument/2006/relationships/image" Target="../media/image3.png"/><Relationship Id="rId10" Type="http://schemas.openxmlformats.org/officeDocument/2006/relationships/image" Target="../media/image24.png"/><Relationship Id="rId4" Type="http://schemas.openxmlformats.org/officeDocument/2006/relationships/image" Target="../media/image8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F047A-40B1-4E46-80BD-4C0081F89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475" y="2735422"/>
            <a:ext cx="10220325" cy="556101"/>
          </a:xfrm>
        </p:spPr>
        <p:txBody>
          <a:bodyPr>
            <a:noAutofit/>
          </a:bodyPr>
          <a:lstStyle/>
          <a:p>
            <a:r>
              <a:rPr lang="en-GB" sz="4000" b="1" dirty="0">
                <a:solidFill>
                  <a:srgbClr val="002060"/>
                </a:solidFill>
              </a:rPr>
              <a:t>Az </a:t>
            </a:r>
            <a:r>
              <a:rPr lang="en-GB" sz="4000" b="1" dirty="0" err="1">
                <a:solidFill>
                  <a:srgbClr val="002060"/>
                </a:solidFill>
              </a:rPr>
              <a:t>Európai</a:t>
            </a:r>
            <a:r>
              <a:rPr lang="en-GB" sz="4000" b="1" dirty="0">
                <a:solidFill>
                  <a:srgbClr val="002060"/>
                </a:solidFill>
              </a:rPr>
              <a:t> </a:t>
            </a:r>
            <a:r>
              <a:rPr lang="en-GB" sz="4000" b="1" dirty="0" err="1">
                <a:solidFill>
                  <a:srgbClr val="002060"/>
                </a:solidFill>
              </a:rPr>
              <a:t>Központi</a:t>
            </a:r>
            <a:r>
              <a:rPr lang="en-GB" sz="4000" b="1" dirty="0">
                <a:solidFill>
                  <a:srgbClr val="002060"/>
                </a:solidFill>
              </a:rPr>
              <a:t> Bank </a:t>
            </a:r>
            <a:r>
              <a:rPr lang="en-GB" sz="4000" b="1" dirty="0" err="1">
                <a:solidFill>
                  <a:srgbClr val="002060"/>
                </a:solidFill>
              </a:rPr>
              <a:t>kamatemelési</a:t>
            </a:r>
            <a:r>
              <a:rPr lang="en-GB" sz="4000" b="1" dirty="0">
                <a:solidFill>
                  <a:srgbClr val="002060"/>
                </a:solidFill>
              </a:rPr>
              <a:t> </a:t>
            </a:r>
            <a:r>
              <a:rPr lang="en-GB" sz="4000" b="1" dirty="0" err="1">
                <a:solidFill>
                  <a:srgbClr val="002060"/>
                </a:solidFill>
              </a:rPr>
              <a:t>ciklusának</a:t>
            </a:r>
            <a:r>
              <a:rPr lang="en-GB" sz="4000" b="1" dirty="0">
                <a:solidFill>
                  <a:srgbClr val="002060"/>
                </a:solidFill>
              </a:rPr>
              <a:t> spillover </a:t>
            </a:r>
            <a:r>
              <a:rPr lang="en-GB" sz="4000" b="1" dirty="0" err="1">
                <a:solidFill>
                  <a:srgbClr val="002060"/>
                </a:solidFill>
              </a:rPr>
              <a:t>hatásai</a:t>
            </a:r>
            <a:r>
              <a:rPr lang="en-GB" sz="4000" b="1" dirty="0">
                <a:solidFill>
                  <a:srgbClr val="002060"/>
                </a:solidFill>
              </a:rPr>
              <a:t> </a:t>
            </a:r>
            <a:r>
              <a:rPr lang="en-GB" sz="4000" b="1" dirty="0" err="1">
                <a:solidFill>
                  <a:srgbClr val="002060"/>
                </a:solidFill>
              </a:rPr>
              <a:t>az</a:t>
            </a:r>
            <a:r>
              <a:rPr lang="en-GB" sz="4000" b="1" dirty="0">
                <a:solidFill>
                  <a:srgbClr val="002060"/>
                </a:solidFill>
              </a:rPr>
              <a:t> EUR/HUF </a:t>
            </a:r>
            <a:r>
              <a:rPr lang="en-GB" sz="4000" b="1" dirty="0" err="1">
                <a:solidFill>
                  <a:srgbClr val="002060"/>
                </a:solidFill>
              </a:rPr>
              <a:t>árfolyamra</a:t>
            </a:r>
            <a:r>
              <a:rPr lang="en-GB" sz="4000" b="1" dirty="0">
                <a:solidFill>
                  <a:srgbClr val="002060"/>
                </a:solidFill>
              </a:rPr>
              <a:t> </a:t>
            </a:r>
            <a:r>
              <a:rPr lang="en-GB" sz="4000" b="1" dirty="0" err="1">
                <a:solidFill>
                  <a:srgbClr val="002060"/>
                </a:solidFill>
              </a:rPr>
              <a:t>és</a:t>
            </a:r>
            <a:r>
              <a:rPr lang="en-GB" sz="4000" b="1" dirty="0">
                <a:solidFill>
                  <a:srgbClr val="002060"/>
                </a:solidFill>
              </a:rPr>
              <a:t> a 3 </a:t>
            </a:r>
            <a:r>
              <a:rPr lang="en-GB" sz="4000" b="1" dirty="0" err="1">
                <a:solidFill>
                  <a:srgbClr val="002060"/>
                </a:solidFill>
              </a:rPr>
              <a:t>hónapos</a:t>
            </a:r>
            <a:r>
              <a:rPr lang="en-GB" sz="4000" b="1" dirty="0">
                <a:solidFill>
                  <a:srgbClr val="002060"/>
                </a:solidFill>
              </a:rPr>
              <a:t> BUBOR-</a:t>
            </a:r>
            <a:r>
              <a:rPr lang="en-GB" sz="4000" b="1" dirty="0" err="1">
                <a:solidFill>
                  <a:srgbClr val="002060"/>
                </a:solidFill>
              </a:rPr>
              <a:t>ra.</a:t>
            </a:r>
            <a:r>
              <a:rPr lang="en-GB" sz="4000" b="1" dirty="0">
                <a:solidFill>
                  <a:srgbClr val="002060"/>
                </a:solidFill>
              </a:rPr>
              <a:t> VAR </a:t>
            </a:r>
            <a:r>
              <a:rPr lang="en-GB" sz="4000" b="1" dirty="0" err="1">
                <a:solidFill>
                  <a:srgbClr val="002060"/>
                </a:solidFill>
              </a:rPr>
              <a:t>megközelítés</a:t>
            </a:r>
            <a:r>
              <a:rPr lang="en-GB" sz="4000" b="1" dirty="0">
                <a:solidFill>
                  <a:srgbClr val="002060"/>
                </a:solidFill>
              </a:rPr>
              <a:t> a Diebold-Yilmaz </a:t>
            </a:r>
            <a:r>
              <a:rPr lang="en-GB" sz="4000" b="1" dirty="0" err="1">
                <a:solidFill>
                  <a:srgbClr val="002060"/>
                </a:solidFill>
              </a:rPr>
              <a:t>módszerrel</a:t>
            </a:r>
            <a:endParaRPr lang="en-US" sz="4000" b="1" dirty="0">
              <a:solidFill>
                <a:srgbClr val="002060"/>
              </a:solidFill>
              <a:latin typeface="Open Sans" panose="020B0606030504020204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BCC8090-158F-4DE6-9E1F-5FD359C050B8}"/>
              </a:ext>
            </a:extLst>
          </p:cNvPr>
          <p:cNvSpPr txBox="1">
            <a:spLocks/>
          </p:cNvSpPr>
          <p:nvPr/>
        </p:nvSpPr>
        <p:spPr>
          <a:xfrm>
            <a:off x="838200" y="6187754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hu-HU" sz="2000" dirty="0">
                <a:solidFill>
                  <a:srgbClr val="002060"/>
                </a:solidFill>
              </a:rPr>
              <a:t>Budapest, 202</a:t>
            </a:r>
            <a:r>
              <a:rPr lang="en-US" sz="2000" dirty="0">
                <a:solidFill>
                  <a:srgbClr val="002060"/>
                </a:solidFill>
              </a:rPr>
              <a:t>4</a:t>
            </a:r>
          </a:p>
        </p:txBody>
      </p:sp>
      <p:pic>
        <p:nvPicPr>
          <p:cNvPr id="11" name="Kép 10" descr="A képen rajz látható&#10;&#10;Automatikusan generált leírás">
            <a:extLst>
              <a:ext uri="{FF2B5EF4-FFF2-40B4-BE49-F238E27FC236}">
                <a16:creationId xmlns:a16="http://schemas.microsoft.com/office/drawing/2014/main" id="{A4880AD4-9E6F-43BF-B402-5236F99E42D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954" y="530679"/>
            <a:ext cx="2710543" cy="51064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3B6CF1-46B1-483C-9352-C46EF1D2B77D}"/>
              </a:ext>
            </a:extLst>
          </p:cNvPr>
          <p:cNvSpPr txBox="1">
            <a:spLocks/>
          </p:cNvSpPr>
          <p:nvPr/>
        </p:nvSpPr>
        <p:spPr>
          <a:xfrm>
            <a:off x="838200" y="507949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sz="1200" dirty="0">
              <a:solidFill>
                <a:srgbClr val="002060"/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053" y="16329"/>
            <a:ext cx="3465947" cy="1371235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7" y="428124"/>
            <a:ext cx="2962275" cy="981075"/>
          </a:xfrm>
          <a:prstGeom prst="rect">
            <a:avLst/>
          </a:prstGeom>
        </p:spPr>
      </p:pic>
      <p:sp>
        <p:nvSpPr>
          <p:cNvPr id="15" name="Téglalap 14"/>
          <p:cNvSpPr/>
          <p:nvPr/>
        </p:nvSpPr>
        <p:spPr>
          <a:xfrm>
            <a:off x="1133474" y="4373879"/>
            <a:ext cx="8010525" cy="2025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hu-HU" sz="2000" dirty="0" err="1">
                <a:solidFill>
                  <a:srgbClr val="002060"/>
                </a:solidFill>
              </a:rPr>
              <a:t>Name</a:t>
            </a:r>
            <a:r>
              <a:rPr lang="hu-HU" sz="2000" dirty="0">
                <a:solidFill>
                  <a:srgbClr val="002060"/>
                </a:solidFill>
              </a:rPr>
              <a:t> Molnár Albert</a:t>
            </a:r>
          </a:p>
          <a:p>
            <a:pPr>
              <a:lnSpc>
                <a:spcPct val="114000"/>
              </a:lnSpc>
            </a:pPr>
            <a:r>
              <a:rPr lang="hu-HU" sz="2000" dirty="0" err="1">
                <a:solidFill>
                  <a:srgbClr val="002060"/>
                </a:solidFill>
              </a:rPr>
              <a:t>Neptun</a:t>
            </a:r>
            <a:r>
              <a:rPr lang="hu-HU" sz="2000" dirty="0">
                <a:solidFill>
                  <a:srgbClr val="002060"/>
                </a:solidFill>
              </a:rPr>
              <a:t>: LQOVCF</a:t>
            </a:r>
          </a:p>
          <a:p>
            <a:endParaRPr lang="hu-HU" sz="2000" dirty="0">
              <a:solidFill>
                <a:srgbClr val="002060"/>
              </a:solidFill>
            </a:endParaRPr>
          </a:p>
          <a:p>
            <a:r>
              <a:rPr lang="hu-HU" sz="2000" dirty="0">
                <a:solidFill>
                  <a:srgbClr val="002060"/>
                </a:solidFill>
              </a:rPr>
              <a:t>Konzulens: Dr. </a:t>
            </a:r>
            <a:r>
              <a:rPr lang="hu-HU" sz="2000" dirty="0" err="1">
                <a:solidFill>
                  <a:srgbClr val="002060"/>
                </a:solidFill>
              </a:rPr>
              <a:t>habil</a:t>
            </a:r>
            <a:r>
              <a:rPr lang="hu-HU" sz="2000" dirty="0">
                <a:solidFill>
                  <a:srgbClr val="002060"/>
                </a:solidFill>
              </a:rPr>
              <a:t> Csiszárik-Kocsír Ágnes</a:t>
            </a:r>
          </a:p>
          <a:p>
            <a:r>
              <a:rPr lang="hu-HU" sz="2000" dirty="0">
                <a:solidFill>
                  <a:srgbClr val="002060"/>
                </a:solidFill>
              </a:rPr>
              <a:t>ÚNKP 2023 támogatással készült</a:t>
            </a:r>
          </a:p>
          <a:p>
            <a:endParaRPr lang="en-US" sz="2000" dirty="0">
              <a:solidFill>
                <a:srgbClr val="002060"/>
              </a:solidFill>
              <a:latin typeface="Open Sans" panose="020B0606030504020204"/>
            </a:endParaRPr>
          </a:p>
        </p:txBody>
      </p:sp>
      <p:pic>
        <p:nvPicPr>
          <p:cNvPr id="2050" name="Picture 2" descr="ÚNKP 2023 - ÓE">
            <a:extLst>
              <a:ext uri="{FF2B5EF4-FFF2-40B4-BE49-F238E27FC236}">
                <a16:creationId xmlns:a16="http://schemas.microsoft.com/office/drawing/2014/main" id="{8008C1E5-B481-DFF5-3DF4-AAB0146E7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218" y="114145"/>
            <a:ext cx="2012872" cy="109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Dia 1">
            <a:hlinkClick r:id="" action="ppaction://media"/>
            <a:extLst>
              <a:ext uri="{FF2B5EF4-FFF2-40B4-BE49-F238E27FC236}">
                <a16:creationId xmlns:a16="http://schemas.microsoft.com/office/drawing/2014/main" id="{31F2133C-C3DD-23AE-A523-82A2EDA47A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85194" y="5979658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789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95"/>
    </mc:Choice>
    <mc:Fallback>
      <p:transition spd="slow" advTm="8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1AFD191C-C3EA-4351-82AF-77B531B6D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07628" y="185875"/>
            <a:ext cx="7130732" cy="823912"/>
          </a:xfrm>
        </p:spPr>
        <p:txBody>
          <a:bodyPr/>
          <a:lstStyle/>
          <a:p>
            <a:r>
              <a:rPr lang="hu-HU" b="1" dirty="0">
                <a:solidFill>
                  <a:srgbClr val="002060"/>
                </a:solidFill>
              </a:rPr>
              <a:t>Eredmények és megvitatás II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ADDEAB9B-45CD-4AD5-9D89-D98E0706A652}"/>
              </a:ext>
            </a:extLst>
          </p:cNvPr>
          <p:cNvSpPr txBox="1"/>
          <p:nvPr/>
        </p:nvSpPr>
        <p:spPr>
          <a:xfrm>
            <a:off x="9623725" y="6303107"/>
            <a:ext cx="2511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Source: own compilation</a:t>
            </a:r>
            <a:endParaRPr lang="hu-HU" dirty="0">
              <a:solidFill>
                <a:srgbClr val="002060"/>
              </a:solidFill>
            </a:endParaRP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045F1F70-8D7D-4EF3-A924-D05610A270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3" y="509223"/>
            <a:ext cx="2352726" cy="755689"/>
          </a:xfrm>
          <a:prstGeom prst="rect">
            <a:avLst/>
          </a:prstGeom>
        </p:spPr>
      </p:pic>
      <p:pic>
        <p:nvPicPr>
          <p:cNvPr id="13" name="Kép 12" descr="A képen rajz látható&#10;&#10;Automatikusan generált leírás">
            <a:extLst>
              <a:ext uri="{FF2B5EF4-FFF2-40B4-BE49-F238E27FC236}">
                <a16:creationId xmlns:a16="http://schemas.microsoft.com/office/drawing/2014/main" id="{F744352E-004A-46C7-9073-F15B5D2DB59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954" y="530679"/>
            <a:ext cx="2710543" cy="510643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053" y="16329"/>
            <a:ext cx="3465947" cy="1371235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66" y="487017"/>
            <a:ext cx="2438400" cy="800100"/>
          </a:xfrm>
          <a:prstGeom prst="rect">
            <a:avLst/>
          </a:prstGeom>
        </p:spPr>
      </p:pic>
      <p:sp>
        <p:nvSpPr>
          <p:cNvPr id="9" name="Lekerekített téglalap 12">
            <a:extLst>
              <a:ext uri="{FF2B5EF4-FFF2-40B4-BE49-F238E27FC236}">
                <a16:creationId xmlns:a16="http://schemas.microsoft.com/office/drawing/2014/main" id="{9AEFB2ED-2C83-2141-9B65-3540644CD421}"/>
              </a:ext>
            </a:extLst>
          </p:cNvPr>
          <p:cNvSpPr/>
          <p:nvPr/>
        </p:nvSpPr>
        <p:spPr>
          <a:xfrm>
            <a:off x="488891" y="1478646"/>
            <a:ext cx="2160240" cy="873313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err="1">
                <a:solidFill>
                  <a:schemeClr val="tx1"/>
                </a:solidFill>
              </a:rPr>
              <a:t>Problem</a:t>
            </a:r>
            <a:r>
              <a:rPr lang="hu-HU" sz="2000" dirty="0">
                <a:solidFill>
                  <a:schemeClr val="tx1"/>
                </a:solidFill>
              </a:rPr>
              <a:t> </a:t>
            </a:r>
            <a:r>
              <a:rPr lang="hu-HU" sz="2000" dirty="0" err="1">
                <a:solidFill>
                  <a:schemeClr val="tx1"/>
                </a:solidFill>
              </a:rPr>
              <a:t>statement</a:t>
            </a:r>
            <a:endParaRPr lang="hu-HU" sz="2000" dirty="0">
              <a:solidFill>
                <a:schemeClr val="tx1"/>
              </a:solidFill>
            </a:endParaRPr>
          </a:p>
        </p:txBody>
      </p:sp>
      <p:sp>
        <p:nvSpPr>
          <p:cNvPr id="21" name="Lekerekített téglalap 18">
            <a:extLst>
              <a:ext uri="{FF2B5EF4-FFF2-40B4-BE49-F238E27FC236}">
                <a16:creationId xmlns:a16="http://schemas.microsoft.com/office/drawing/2014/main" id="{8264856A-CD57-8075-EDF7-4A06BAAF6CCD}"/>
              </a:ext>
            </a:extLst>
          </p:cNvPr>
          <p:cNvSpPr/>
          <p:nvPr/>
        </p:nvSpPr>
        <p:spPr>
          <a:xfrm>
            <a:off x="488891" y="2555687"/>
            <a:ext cx="2160240" cy="873313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err="1">
                <a:solidFill>
                  <a:srgbClr val="151F39"/>
                </a:solidFill>
              </a:rPr>
              <a:t>Theoretical</a:t>
            </a:r>
            <a:r>
              <a:rPr lang="hu-HU" sz="2000" dirty="0">
                <a:solidFill>
                  <a:srgbClr val="151F39"/>
                </a:solidFill>
              </a:rPr>
              <a:t> </a:t>
            </a:r>
            <a:r>
              <a:rPr lang="hu-HU" sz="2000" dirty="0" err="1">
                <a:solidFill>
                  <a:srgbClr val="151F39"/>
                </a:solidFill>
              </a:rPr>
              <a:t>background</a:t>
            </a:r>
            <a:endParaRPr lang="hu-HU" sz="2000" dirty="0">
              <a:solidFill>
                <a:srgbClr val="151F39"/>
              </a:solidFill>
            </a:endParaRPr>
          </a:p>
        </p:txBody>
      </p:sp>
      <p:sp>
        <p:nvSpPr>
          <p:cNvPr id="22" name="Lekerekített téglalap 19">
            <a:extLst>
              <a:ext uri="{FF2B5EF4-FFF2-40B4-BE49-F238E27FC236}">
                <a16:creationId xmlns:a16="http://schemas.microsoft.com/office/drawing/2014/main" id="{94A07099-7378-9F6B-D914-279007D0D31C}"/>
              </a:ext>
            </a:extLst>
          </p:cNvPr>
          <p:cNvSpPr/>
          <p:nvPr/>
        </p:nvSpPr>
        <p:spPr>
          <a:xfrm>
            <a:off x="488891" y="3638886"/>
            <a:ext cx="2160240" cy="873313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151F39"/>
                </a:solidFill>
              </a:rPr>
              <a:t>Data </a:t>
            </a:r>
            <a:r>
              <a:rPr lang="en-US" sz="2000">
                <a:solidFill>
                  <a:srgbClr val="151F39"/>
                </a:solidFill>
              </a:rPr>
              <a:t>and methodology</a:t>
            </a:r>
            <a:endParaRPr lang="hu-HU" sz="2000" dirty="0">
              <a:solidFill>
                <a:srgbClr val="151F39"/>
              </a:solidFill>
            </a:endParaRPr>
          </a:p>
        </p:txBody>
      </p:sp>
      <p:sp>
        <p:nvSpPr>
          <p:cNvPr id="23" name="Lekerekített téglalap 20">
            <a:extLst>
              <a:ext uri="{FF2B5EF4-FFF2-40B4-BE49-F238E27FC236}">
                <a16:creationId xmlns:a16="http://schemas.microsoft.com/office/drawing/2014/main" id="{F0BCAAA4-6137-9210-91F3-37783166F373}"/>
              </a:ext>
            </a:extLst>
          </p:cNvPr>
          <p:cNvSpPr/>
          <p:nvPr/>
        </p:nvSpPr>
        <p:spPr>
          <a:xfrm>
            <a:off x="488891" y="4719006"/>
            <a:ext cx="2160240" cy="873313"/>
          </a:xfrm>
          <a:prstGeom prst="roundRect">
            <a:avLst>
              <a:gd name="adj" fmla="val 84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Results </a:t>
            </a:r>
            <a:r>
              <a:rPr lang="en-US" sz="2000">
                <a:solidFill>
                  <a:schemeClr val="bg1"/>
                </a:solidFill>
              </a:rPr>
              <a:t>and discussion</a:t>
            </a:r>
            <a:endParaRPr lang="hu-HU" sz="2000" dirty="0">
              <a:solidFill>
                <a:schemeClr val="bg1"/>
              </a:solidFill>
            </a:endParaRPr>
          </a:p>
        </p:txBody>
      </p:sp>
      <p:sp>
        <p:nvSpPr>
          <p:cNvPr id="24" name="Lekerekített téglalap 21">
            <a:extLst>
              <a:ext uri="{FF2B5EF4-FFF2-40B4-BE49-F238E27FC236}">
                <a16:creationId xmlns:a16="http://schemas.microsoft.com/office/drawing/2014/main" id="{E9833E81-C625-A9CA-7B0E-F6B21DA5474F}"/>
              </a:ext>
            </a:extLst>
          </p:cNvPr>
          <p:cNvSpPr/>
          <p:nvPr/>
        </p:nvSpPr>
        <p:spPr>
          <a:xfrm>
            <a:off x="488891" y="5799126"/>
            <a:ext cx="2160240" cy="873313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Summary</a:t>
            </a:r>
            <a:endParaRPr lang="hu-HU" sz="20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1E97D8-173B-DF28-D944-187EFD067B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3814" y="1585690"/>
            <a:ext cx="5952740" cy="2583803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D1EA2747-7974-0A2D-8EC8-7E8531F05FFD}"/>
              </a:ext>
            </a:extLst>
          </p:cNvPr>
          <p:cNvSpPr txBox="1">
            <a:spLocks/>
          </p:cNvSpPr>
          <p:nvPr/>
        </p:nvSpPr>
        <p:spPr>
          <a:xfrm>
            <a:off x="2748361" y="4629144"/>
            <a:ext cx="5340891" cy="204298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Max to others (10.34-6.57 = 3.77)</a:t>
            </a:r>
            <a:endParaRPr lang="en-GB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EURIBOR.3.MO to others (7.15-3.68 = 3.47)</a:t>
            </a:r>
            <a:endParaRPr lang="en-GB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EUR.HUF to others (4.23-1.67 = 2.56)</a:t>
            </a:r>
            <a:endParaRPr lang="en-GB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ESTER to others: (8.02-7.52 = 0.5)</a:t>
            </a:r>
            <a:endParaRPr lang="en-GB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BUBOR.3.MO to others (1.35-11.65 = -10.3)`</a:t>
            </a:r>
            <a:endParaRPr lang="en-GB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8C10B2-62F6-3E26-20A9-611F1A660706}"/>
              </a:ext>
            </a:extLst>
          </p:cNvPr>
          <p:cNvSpPr txBox="1"/>
          <p:nvPr/>
        </p:nvSpPr>
        <p:spPr>
          <a:xfrm>
            <a:off x="4448225" y="117933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</a:rPr>
              <a:t>A </a:t>
            </a:r>
            <a:r>
              <a:rPr lang="en-US" sz="1800" dirty="0" err="1">
                <a:solidFill>
                  <a:srgbClr val="002060"/>
                </a:solidFill>
              </a:rPr>
              <a:t>Generalizált</a:t>
            </a:r>
            <a:r>
              <a:rPr lang="en-US" sz="1800" dirty="0">
                <a:solidFill>
                  <a:srgbClr val="002060"/>
                </a:solidFill>
              </a:rPr>
              <a:t> Spillover </a:t>
            </a:r>
            <a:r>
              <a:rPr lang="en-US" sz="1800" dirty="0" err="1">
                <a:solidFill>
                  <a:srgbClr val="002060"/>
                </a:solidFill>
              </a:rPr>
              <a:t>tábla</a:t>
            </a:r>
            <a:r>
              <a:rPr lang="hu-HU" sz="1800" dirty="0">
                <a:solidFill>
                  <a:srgbClr val="002060"/>
                </a:solidFill>
              </a:rPr>
              <a:t> </a:t>
            </a:r>
            <a:r>
              <a:rPr lang="en-US" sz="1800" dirty="0">
                <a:solidFill>
                  <a:srgbClr val="002060"/>
                </a:solidFill>
              </a:rPr>
              <a:t>(as in DY, 2009 and DY, 2012)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A93C5A-7A6B-DDA7-DC4C-52BD668B99E5}"/>
              </a:ext>
            </a:extLst>
          </p:cNvPr>
          <p:cNvSpPr txBox="1"/>
          <p:nvPr/>
        </p:nvSpPr>
        <p:spPr>
          <a:xfrm>
            <a:off x="2705621" y="3915015"/>
            <a:ext cx="9145385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nettó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volatilitás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spillover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mérése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(“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hozzájárulás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másokhoz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– “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hozzájárulás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másoktól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”). Az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eredmények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nettó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spillover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hatás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nagysága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szerint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40F8A3-E7AC-6755-7337-E0A84149F68E}"/>
              </a:ext>
            </a:extLst>
          </p:cNvPr>
          <p:cNvSpPr txBox="1"/>
          <p:nvPr/>
        </p:nvSpPr>
        <p:spPr>
          <a:xfrm>
            <a:off x="8089252" y="4703738"/>
            <a:ext cx="3873910" cy="146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US" sz="14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desztillált</a:t>
            </a:r>
            <a:r>
              <a:rPr lang="en-US" sz="1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spillover index: 6,3%-a </a:t>
            </a:r>
            <a:r>
              <a:rPr lang="en-US" sz="14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volatilitási</a:t>
            </a:r>
            <a:r>
              <a:rPr lang="en-US" sz="1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előrejelzési </a:t>
            </a:r>
            <a:r>
              <a:rPr lang="en-US" sz="14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hiba</a:t>
            </a:r>
            <a:r>
              <a:rPr lang="en-US" sz="1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varianciájának</a:t>
            </a:r>
            <a:r>
              <a:rPr lang="en-US" sz="1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</a:t>
            </a:r>
            <a:r>
              <a:rPr lang="en-US" sz="1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en-US" sz="14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változóban</a:t>
            </a:r>
            <a:r>
              <a:rPr lang="en-US" sz="1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spillover-</a:t>
            </a:r>
            <a:r>
              <a:rPr lang="en-US" sz="14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ekből</a:t>
            </a:r>
            <a:r>
              <a:rPr lang="en-US" sz="1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származik</a:t>
            </a:r>
            <a:r>
              <a:rPr lang="en-US" sz="1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 </a:t>
            </a:r>
            <a:r>
              <a:rPr lang="en-US" sz="14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fennmaradó</a:t>
            </a:r>
            <a:r>
              <a:rPr lang="en-US" sz="1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93,7% </a:t>
            </a:r>
            <a:r>
              <a:rPr lang="en-US" sz="14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egyéb</a:t>
            </a:r>
            <a:r>
              <a:rPr lang="en-US" sz="1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hatásokból</a:t>
            </a:r>
            <a:r>
              <a:rPr lang="en-US" sz="1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származik</a:t>
            </a:r>
            <a:r>
              <a:rPr lang="en-US" sz="1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Következtetés</a:t>
            </a:r>
            <a:r>
              <a:rPr lang="en-US" sz="1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a spillover-</a:t>
            </a:r>
            <a:r>
              <a:rPr lang="en-US" sz="14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eknek</a:t>
            </a:r>
            <a:r>
              <a:rPr lang="en-US" sz="1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nagyon</a:t>
            </a:r>
            <a:r>
              <a:rPr lang="en-US" sz="1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korlátozott</a:t>
            </a:r>
            <a:r>
              <a:rPr lang="en-US" sz="1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hatása</a:t>
            </a:r>
            <a:r>
              <a:rPr lang="en-US" sz="1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van </a:t>
            </a:r>
            <a:r>
              <a:rPr lang="en-US" sz="14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</a:t>
            </a:r>
            <a:r>
              <a:rPr lang="en-US" sz="1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ts</a:t>
            </a:r>
            <a:r>
              <a:rPr lang="en-US" sz="1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-re.</a:t>
            </a:r>
            <a:endParaRPr lang="en-GB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Lekerekített téglalap 12">
            <a:extLst>
              <a:ext uri="{FF2B5EF4-FFF2-40B4-BE49-F238E27FC236}">
                <a16:creationId xmlns:a16="http://schemas.microsoft.com/office/drawing/2014/main" id="{76AF2810-AEA1-B79D-3891-48E21607DD4C}"/>
              </a:ext>
            </a:extLst>
          </p:cNvPr>
          <p:cNvSpPr/>
          <p:nvPr/>
        </p:nvSpPr>
        <p:spPr>
          <a:xfrm>
            <a:off x="488891" y="1478646"/>
            <a:ext cx="2160240" cy="873313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Problémafelvetés</a:t>
            </a:r>
            <a:endParaRPr lang="hu-HU" sz="2000" dirty="0">
              <a:solidFill>
                <a:schemeClr val="tx1"/>
              </a:solidFill>
            </a:endParaRPr>
          </a:p>
        </p:txBody>
      </p:sp>
      <p:sp>
        <p:nvSpPr>
          <p:cNvPr id="4" name="Lekerekített téglalap 18">
            <a:extLst>
              <a:ext uri="{FF2B5EF4-FFF2-40B4-BE49-F238E27FC236}">
                <a16:creationId xmlns:a16="http://schemas.microsoft.com/office/drawing/2014/main" id="{D42D1471-11CE-C928-2A4E-5030DA933915}"/>
              </a:ext>
            </a:extLst>
          </p:cNvPr>
          <p:cNvSpPr/>
          <p:nvPr/>
        </p:nvSpPr>
        <p:spPr>
          <a:xfrm>
            <a:off x="488891" y="2558766"/>
            <a:ext cx="2160240" cy="873313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z="2000">
                <a:solidFill>
                  <a:schemeClr val="tx1"/>
                </a:solidFill>
              </a:rPr>
              <a:t>Elméleti Háttér</a:t>
            </a:r>
            <a:endParaRPr lang="hu-HU" sz="2000" dirty="0">
              <a:solidFill>
                <a:schemeClr val="tx1"/>
              </a:solidFill>
            </a:endParaRPr>
          </a:p>
        </p:txBody>
      </p:sp>
      <p:sp>
        <p:nvSpPr>
          <p:cNvPr id="5" name="Lekerekített téglalap 19">
            <a:extLst>
              <a:ext uri="{FF2B5EF4-FFF2-40B4-BE49-F238E27FC236}">
                <a16:creationId xmlns:a16="http://schemas.microsoft.com/office/drawing/2014/main" id="{43A7229E-BCC7-2AE1-2931-B64AE9AB7D52}"/>
              </a:ext>
            </a:extLst>
          </p:cNvPr>
          <p:cNvSpPr/>
          <p:nvPr/>
        </p:nvSpPr>
        <p:spPr>
          <a:xfrm>
            <a:off x="488891" y="3638886"/>
            <a:ext cx="2160240" cy="873313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z="2000" dirty="0">
                <a:solidFill>
                  <a:schemeClr val="tx1"/>
                </a:solidFill>
              </a:rPr>
              <a:t>A</a:t>
            </a:r>
            <a:r>
              <a:rPr lang="en-US" sz="2000" dirty="0" err="1">
                <a:solidFill>
                  <a:schemeClr val="tx1"/>
                </a:solidFill>
              </a:rPr>
              <a:t>datok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err="1">
                <a:solidFill>
                  <a:schemeClr val="tx1"/>
                </a:solidFill>
              </a:rPr>
              <a:t>és</a:t>
            </a:r>
            <a:r>
              <a:rPr lang="en-US" sz="2000">
                <a:solidFill>
                  <a:schemeClr val="tx1"/>
                </a:solidFill>
              </a:rPr>
              <a:t> módszertan</a:t>
            </a:r>
            <a:endParaRPr lang="hu-HU" sz="2000" dirty="0">
              <a:solidFill>
                <a:schemeClr val="tx1"/>
              </a:solidFill>
            </a:endParaRPr>
          </a:p>
        </p:txBody>
      </p:sp>
      <p:sp>
        <p:nvSpPr>
          <p:cNvPr id="8" name="Lekerekített téglalap 20">
            <a:extLst>
              <a:ext uri="{FF2B5EF4-FFF2-40B4-BE49-F238E27FC236}">
                <a16:creationId xmlns:a16="http://schemas.microsoft.com/office/drawing/2014/main" id="{15BC1AF3-3B6A-B67E-D157-12CE007BD5F4}"/>
              </a:ext>
            </a:extLst>
          </p:cNvPr>
          <p:cNvSpPr/>
          <p:nvPr/>
        </p:nvSpPr>
        <p:spPr>
          <a:xfrm>
            <a:off x="488891" y="4719006"/>
            <a:ext cx="2160240" cy="873313"/>
          </a:xfrm>
          <a:prstGeom prst="roundRect">
            <a:avLst>
              <a:gd name="adj" fmla="val 84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</a:rPr>
              <a:t>Eredmények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és</a:t>
            </a:r>
            <a:r>
              <a:rPr lang="en-US" sz="2000">
                <a:solidFill>
                  <a:schemeClr val="bg1"/>
                </a:solidFill>
              </a:rPr>
              <a:t> megvitatás</a:t>
            </a:r>
            <a:endParaRPr lang="hu-HU" sz="2000" dirty="0">
              <a:solidFill>
                <a:schemeClr val="bg1"/>
              </a:solidFill>
            </a:endParaRPr>
          </a:p>
        </p:txBody>
      </p:sp>
      <p:sp>
        <p:nvSpPr>
          <p:cNvPr id="14" name="Lekerekített téglalap 21">
            <a:extLst>
              <a:ext uri="{FF2B5EF4-FFF2-40B4-BE49-F238E27FC236}">
                <a16:creationId xmlns:a16="http://schemas.microsoft.com/office/drawing/2014/main" id="{700224D0-A019-CA4E-4779-BECCE33300BC}"/>
              </a:ext>
            </a:extLst>
          </p:cNvPr>
          <p:cNvSpPr/>
          <p:nvPr/>
        </p:nvSpPr>
        <p:spPr>
          <a:xfrm>
            <a:off x="488891" y="5799126"/>
            <a:ext cx="2160240" cy="873313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Összefoglalás</a:t>
            </a:r>
            <a:endParaRPr lang="hu-HU" sz="2000" dirty="0">
              <a:solidFill>
                <a:schemeClr val="tx1"/>
              </a:solidFill>
            </a:endParaRPr>
          </a:p>
        </p:txBody>
      </p:sp>
      <p:pic>
        <p:nvPicPr>
          <p:cNvPr id="17" name="Picture 2" descr="ÚNKP 2023 - ÓE">
            <a:extLst>
              <a:ext uri="{FF2B5EF4-FFF2-40B4-BE49-F238E27FC236}">
                <a16:creationId xmlns:a16="http://schemas.microsoft.com/office/drawing/2014/main" id="{CC2BF2CE-E1D0-7310-B7D6-6C47AEECB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153648"/>
            <a:ext cx="2012872" cy="109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2AD41FE-C95B-0815-1C29-C7B04024F8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55446" y="5965152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556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390"/>
    </mc:Choice>
    <mc:Fallback>
      <p:transition spd="slow" advTm="79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9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1AFD191C-C3EA-4351-82AF-77B531B6D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07628" y="185875"/>
            <a:ext cx="7130732" cy="823912"/>
          </a:xfrm>
        </p:spPr>
        <p:txBody>
          <a:bodyPr/>
          <a:lstStyle/>
          <a:p>
            <a:r>
              <a:rPr lang="hu-HU" b="1" dirty="0">
                <a:solidFill>
                  <a:srgbClr val="002060"/>
                </a:solidFill>
              </a:rPr>
              <a:t>Eredmények és megvitatás III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ADDEAB9B-45CD-4AD5-9D89-D98E0706A652}"/>
              </a:ext>
            </a:extLst>
          </p:cNvPr>
          <p:cNvSpPr txBox="1"/>
          <p:nvPr/>
        </p:nvSpPr>
        <p:spPr>
          <a:xfrm>
            <a:off x="9623725" y="6303107"/>
            <a:ext cx="2511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Source: own compilation</a:t>
            </a:r>
            <a:endParaRPr lang="hu-HU" dirty="0">
              <a:solidFill>
                <a:srgbClr val="002060"/>
              </a:solidFill>
            </a:endParaRP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045F1F70-8D7D-4EF3-A924-D05610A270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3" y="509223"/>
            <a:ext cx="2352726" cy="755689"/>
          </a:xfrm>
          <a:prstGeom prst="rect">
            <a:avLst/>
          </a:prstGeom>
        </p:spPr>
      </p:pic>
      <p:pic>
        <p:nvPicPr>
          <p:cNvPr id="13" name="Kép 12" descr="A képen rajz látható&#10;&#10;Automatikusan generált leírás">
            <a:extLst>
              <a:ext uri="{FF2B5EF4-FFF2-40B4-BE49-F238E27FC236}">
                <a16:creationId xmlns:a16="http://schemas.microsoft.com/office/drawing/2014/main" id="{F744352E-004A-46C7-9073-F15B5D2DB59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954" y="530679"/>
            <a:ext cx="2710543" cy="510643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053" y="16329"/>
            <a:ext cx="3465947" cy="1371235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66" y="487017"/>
            <a:ext cx="2438400" cy="800100"/>
          </a:xfrm>
          <a:prstGeom prst="rect">
            <a:avLst/>
          </a:prstGeom>
        </p:spPr>
      </p:pic>
      <p:sp>
        <p:nvSpPr>
          <p:cNvPr id="9" name="Lekerekített téglalap 12">
            <a:extLst>
              <a:ext uri="{FF2B5EF4-FFF2-40B4-BE49-F238E27FC236}">
                <a16:creationId xmlns:a16="http://schemas.microsoft.com/office/drawing/2014/main" id="{9AEFB2ED-2C83-2141-9B65-3540644CD421}"/>
              </a:ext>
            </a:extLst>
          </p:cNvPr>
          <p:cNvSpPr/>
          <p:nvPr/>
        </p:nvSpPr>
        <p:spPr>
          <a:xfrm>
            <a:off x="488891" y="1478646"/>
            <a:ext cx="2160240" cy="873313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err="1">
                <a:solidFill>
                  <a:schemeClr val="tx1"/>
                </a:solidFill>
              </a:rPr>
              <a:t>Problem</a:t>
            </a:r>
            <a:r>
              <a:rPr lang="hu-HU" sz="2000" dirty="0">
                <a:solidFill>
                  <a:schemeClr val="tx1"/>
                </a:solidFill>
              </a:rPr>
              <a:t> </a:t>
            </a:r>
            <a:r>
              <a:rPr lang="hu-HU" sz="2000" dirty="0" err="1">
                <a:solidFill>
                  <a:schemeClr val="tx1"/>
                </a:solidFill>
              </a:rPr>
              <a:t>statement</a:t>
            </a:r>
            <a:endParaRPr lang="hu-HU" sz="2000" dirty="0">
              <a:solidFill>
                <a:schemeClr val="tx1"/>
              </a:solidFill>
            </a:endParaRPr>
          </a:p>
        </p:txBody>
      </p:sp>
      <p:sp>
        <p:nvSpPr>
          <p:cNvPr id="21" name="Lekerekített téglalap 18">
            <a:extLst>
              <a:ext uri="{FF2B5EF4-FFF2-40B4-BE49-F238E27FC236}">
                <a16:creationId xmlns:a16="http://schemas.microsoft.com/office/drawing/2014/main" id="{8264856A-CD57-8075-EDF7-4A06BAAF6CCD}"/>
              </a:ext>
            </a:extLst>
          </p:cNvPr>
          <p:cNvSpPr/>
          <p:nvPr/>
        </p:nvSpPr>
        <p:spPr>
          <a:xfrm>
            <a:off x="488891" y="2555687"/>
            <a:ext cx="2160240" cy="873313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err="1">
                <a:solidFill>
                  <a:srgbClr val="151F39"/>
                </a:solidFill>
              </a:rPr>
              <a:t>Theoretical</a:t>
            </a:r>
            <a:r>
              <a:rPr lang="hu-HU" sz="2000" dirty="0">
                <a:solidFill>
                  <a:srgbClr val="151F39"/>
                </a:solidFill>
              </a:rPr>
              <a:t> </a:t>
            </a:r>
            <a:r>
              <a:rPr lang="hu-HU" sz="2000" dirty="0" err="1">
                <a:solidFill>
                  <a:srgbClr val="151F39"/>
                </a:solidFill>
              </a:rPr>
              <a:t>background</a:t>
            </a:r>
            <a:endParaRPr lang="hu-HU" sz="2000" dirty="0">
              <a:solidFill>
                <a:srgbClr val="151F39"/>
              </a:solidFill>
            </a:endParaRPr>
          </a:p>
        </p:txBody>
      </p:sp>
      <p:sp>
        <p:nvSpPr>
          <p:cNvPr id="22" name="Lekerekített téglalap 19">
            <a:extLst>
              <a:ext uri="{FF2B5EF4-FFF2-40B4-BE49-F238E27FC236}">
                <a16:creationId xmlns:a16="http://schemas.microsoft.com/office/drawing/2014/main" id="{94A07099-7378-9F6B-D914-279007D0D31C}"/>
              </a:ext>
            </a:extLst>
          </p:cNvPr>
          <p:cNvSpPr/>
          <p:nvPr/>
        </p:nvSpPr>
        <p:spPr>
          <a:xfrm>
            <a:off x="488891" y="3638886"/>
            <a:ext cx="2160240" cy="873313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151F39"/>
                </a:solidFill>
              </a:rPr>
              <a:t>Data </a:t>
            </a:r>
            <a:r>
              <a:rPr lang="en-US" sz="2000">
                <a:solidFill>
                  <a:srgbClr val="151F39"/>
                </a:solidFill>
              </a:rPr>
              <a:t>and methodology</a:t>
            </a:r>
            <a:endParaRPr lang="hu-HU" sz="2000" dirty="0">
              <a:solidFill>
                <a:srgbClr val="151F39"/>
              </a:solidFill>
            </a:endParaRPr>
          </a:p>
        </p:txBody>
      </p:sp>
      <p:sp>
        <p:nvSpPr>
          <p:cNvPr id="23" name="Lekerekített téglalap 20">
            <a:extLst>
              <a:ext uri="{FF2B5EF4-FFF2-40B4-BE49-F238E27FC236}">
                <a16:creationId xmlns:a16="http://schemas.microsoft.com/office/drawing/2014/main" id="{F0BCAAA4-6137-9210-91F3-37783166F373}"/>
              </a:ext>
            </a:extLst>
          </p:cNvPr>
          <p:cNvSpPr/>
          <p:nvPr/>
        </p:nvSpPr>
        <p:spPr>
          <a:xfrm>
            <a:off x="488891" y="4719006"/>
            <a:ext cx="2160240" cy="873313"/>
          </a:xfrm>
          <a:prstGeom prst="roundRect">
            <a:avLst>
              <a:gd name="adj" fmla="val 84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Results </a:t>
            </a:r>
            <a:r>
              <a:rPr lang="en-US" sz="2000">
                <a:solidFill>
                  <a:schemeClr val="bg1"/>
                </a:solidFill>
              </a:rPr>
              <a:t>and discussion</a:t>
            </a:r>
            <a:endParaRPr lang="hu-HU" sz="2000" dirty="0">
              <a:solidFill>
                <a:schemeClr val="bg1"/>
              </a:solidFill>
            </a:endParaRPr>
          </a:p>
        </p:txBody>
      </p:sp>
      <p:sp>
        <p:nvSpPr>
          <p:cNvPr id="24" name="Lekerekített téglalap 21">
            <a:extLst>
              <a:ext uri="{FF2B5EF4-FFF2-40B4-BE49-F238E27FC236}">
                <a16:creationId xmlns:a16="http://schemas.microsoft.com/office/drawing/2014/main" id="{E9833E81-C625-A9CA-7B0E-F6B21DA5474F}"/>
              </a:ext>
            </a:extLst>
          </p:cNvPr>
          <p:cNvSpPr/>
          <p:nvPr/>
        </p:nvSpPr>
        <p:spPr>
          <a:xfrm>
            <a:off x="488891" y="5799126"/>
            <a:ext cx="2160240" cy="873313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Summary</a:t>
            </a:r>
            <a:endParaRPr lang="hu-HU" sz="2000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A93C5A-7A6B-DDA7-DC4C-52BD668B99E5}"/>
              </a:ext>
            </a:extLst>
          </p:cNvPr>
          <p:cNvSpPr txBox="1"/>
          <p:nvPr/>
        </p:nvSpPr>
        <p:spPr>
          <a:xfrm>
            <a:off x="2754112" y="1457486"/>
            <a:ext cx="9145385" cy="968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Nettó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irányított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spillover = „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hozzájárulás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másokhoz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– „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hozzájárulás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másoktól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”.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Ez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egy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300-as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gördülő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ablakban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ábrázolva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van. 2022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végétől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BUBOR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nettó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vevője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lett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spillover-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eknek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más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változóktól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Elsősorban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MAX benchmark-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tól</a:t>
            </a: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graph of different types of graphs&#10;&#10;Description automatically generated with medium confidence">
            <a:extLst>
              <a:ext uri="{FF2B5EF4-FFF2-40B4-BE49-F238E27FC236}">
                <a16:creationId xmlns:a16="http://schemas.microsoft.com/office/drawing/2014/main" id="{03BD684A-BAC5-8EA5-3F3D-DC2D8AFDC3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65739" b="50645"/>
          <a:stretch/>
        </p:blipFill>
        <p:spPr bwMode="auto">
          <a:xfrm>
            <a:off x="2656049" y="2444994"/>
            <a:ext cx="1963576" cy="20672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A line graph of different colors&#10;&#10;Description automatically generated">
            <a:extLst>
              <a:ext uri="{FF2B5EF4-FFF2-40B4-BE49-F238E27FC236}">
                <a16:creationId xmlns:a16="http://schemas.microsoft.com/office/drawing/2014/main" id="{38510C40-2289-9A6E-826B-F8649A0FD1A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58409" r="2549" b="3524"/>
          <a:stretch/>
        </p:blipFill>
        <p:spPr bwMode="auto">
          <a:xfrm>
            <a:off x="3075787" y="5157657"/>
            <a:ext cx="5650266" cy="15023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A graph of different types of graphs&#10;&#10;Description automatically generated with medium confidence">
            <a:extLst>
              <a:ext uri="{FF2B5EF4-FFF2-40B4-BE49-F238E27FC236}">
                <a16:creationId xmlns:a16="http://schemas.microsoft.com/office/drawing/2014/main" id="{B7A780EC-803A-5B75-621B-F2A6EBC5D8D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48765" r="31396"/>
          <a:stretch/>
        </p:blipFill>
        <p:spPr bwMode="auto">
          <a:xfrm>
            <a:off x="6559615" y="2588309"/>
            <a:ext cx="3931892" cy="21459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A graph of different types of graphs&#10;&#10;Description automatically generated with medium confidence">
            <a:extLst>
              <a:ext uri="{FF2B5EF4-FFF2-40B4-BE49-F238E27FC236}">
                <a16:creationId xmlns:a16="http://schemas.microsoft.com/office/drawing/2014/main" id="{6D37C96E-9169-21C2-CEC1-5EF995E9AB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8765" t="48927" r="937" b="48294"/>
          <a:stretch/>
        </p:blipFill>
        <p:spPr bwMode="auto">
          <a:xfrm>
            <a:off x="4737100" y="4257927"/>
            <a:ext cx="1736451" cy="1164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A graph of different types of graphs&#10;&#10;Description automatically generated with medium confidence">
            <a:extLst>
              <a:ext uri="{FF2B5EF4-FFF2-40B4-BE49-F238E27FC236}">
                <a16:creationId xmlns:a16="http://schemas.microsoft.com/office/drawing/2014/main" id="{95F3059F-A0A9-EC73-8F12-95C23AAD7BE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8765" t="48927" r="937" b="48294"/>
          <a:stretch/>
        </p:blipFill>
        <p:spPr bwMode="auto">
          <a:xfrm>
            <a:off x="2858017" y="4494278"/>
            <a:ext cx="1736451" cy="1164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 descr="A graph of different types of graphs&#10;&#10;Description automatically generated with medium confidence">
            <a:extLst>
              <a:ext uri="{FF2B5EF4-FFF2-40B4-BE49-F238E27FC236}">
                <a16:creationId xmlns:a16="http://schemas.microsoft.com/office/drawing/2014/main" id="{1054B706-88B8-8F1A-EC0D-8F7D327FA08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6844" r="937" b="48294"/>
          <a:stretch/>
        </p:blipFill>
        <p:spPr bwMode="auto">
          <a:xfrm>
            <a:off x="4619625" y="2444994"/>
            <a:ext cx="1846515" cy="21656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41B4857-3938-F1F9-425F-1C3C716DF3CC}"/>
              </a:ext>
            </a:extLst>
          </p:cNvPr>
          <p:cNvSpPr/>
          <p:nvPr/>
        </p:nvSpPr>
        <p:spPr>
          <a:xfrm>
            <a:off x="10459026" y="3206090"/>
            <a:ext cx="1586722" cy="86559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Nettó</a:t>
            </a:r>
            <a:r>
              <a:rPr lang="en-US" dirty="0"/>
              <a:t> </a:t>
            </a:r>
            <a:r>
              <a:rPr lang="en-US" dirty="0" err="1"/>
              <a:t>volatilitás</a:t>
            </a:r>
            <a:r>
              <a:rPr lang="en-US" dirty="0"/>
              <a:t> </a:t>
            </a:r>
            <a:r>
              <a:rPr lang="en-US" dirty="0" err="1"/>
              <a:t>adója</a:t>
            </a:r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CB32407-D5BD-E7E2-05BE-D41F92C80338}"/>
              </a:ext>
            </a:extLst>
          </p:cNvPr>
          <p:cNvSpPr/>
          <p:nvPr/>
        </p:nvSpPr>
        <p:spPr>
          <a:xfrm>
            <a:off x="2879240" y="3744541"/>
            <a:ext cx="1694638" cy="5446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Nettó</a:t>
            </a:r>
            <a:r>
              <a:rPr lang="en-US" dirty="0"/>
              <a:t> </a:t>
            </a:r>
            <a:r>
              <a:rPr lang="en-US" dirty="0" err="1"/>
              <a:t>volatilitás</a:t>
            </a:r>
            <a:r>
              <a:rPr lang="en-US" dirty="0"/>
              <a:t> </a:t>
            </a:r>
            <a:r>
              <a:rPr lang="en-US" dirty="0" err="1"/>
              <a:t>vevője</a:t>
            </a:r>
            <a:endParaRPr lang="en-GB" dirty="0"/>
          </a:p>
        </p:txBody>
      </p:sp>
      <p:sp>
        <p:nvSpPr>
          <p:cNvPr id="6" name="Lekerekített téglalap 12">
            <a:extLst>
              <a:ext uri="{FF2B5EF4-FFF2-40B4-BE49-F238E27FC236}">
                <a16:creationId xmlns:a16="http://schemas.microsoft.com/office/drawing/2014/main" id="{6561A071-DB4E-ACC5-6A33-06C645300404}"/>
              </a:ext>
            </a:extLst>
          </p:cNvPr>
          <p:cNvSpPr/>
          <p:nvPr/>
        </p:nvSpPr>
        <p:spPr>
          <a:xfrm>
            <a:off x="489429" y="1478332"/>
            <a:ext cx="2160240" cy="873313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Problémafelvetés</a:t>
            </a:r>
            <a:endParaRPr lang="hu-HU" sz="2000" dirty="0">
              <a:solidFill>
                <a:schemeClr val="tx1"/>
              </a:solidFill>
            </a:endParaRPr>
          </a:p>
        </p:txBody>
      </p:sp>
      <p:sp>
        <p:nvSpPr>
          <p:cNvPr id="7" name="Lekerekített téglalap 18">
            <a:extLst>
              <a:ext uri="{FF2B5EF4-FFF2-40B4-BE49-F238E27FC236}">
                <a16:creationId xmlns:a16="http://schemas.microsoft.com/office/drawing/2014/main" id="{6CB5625C-6EB5-8A1B-7CF1-721841F5CEB5}"/>
              </a:ext>
            </a:extLst>
          </p:cNvPr>
          <p:cNvSpPr/>
          <p:nvPr/>
        </p:nvSpPr>
        <p:spPr>
          <a:xfrm>
            <a:off x="489429" y="2558452"/>
            <a:ext cx="2160240" cy="873313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z="2000">
                <a:solidFill>
                  <a:schemeClr val="tx1"/>
                </a:solidFill>
              </a:rPr>
              <a:t>Elméleti Háttér</a:t>
            </a:r>
            <a:endParaRPr lang="hu-HU" sz="2000" dirty="0">
              <a:solidFill>
                <a:schemeClr val="tx1"/>
              </a:solidFill>
            </a:endParaRPr>
          </a:p>
        </p:txBody>
      </p:sp>
      <p:sp>
        <p:nvSpPr>
          <p:cNvPr id="11" name="Lekerekített téglalap 19">
            <a:extLst>
              <a:ext uri="{FF2B5EF4-FFF2-40B4-BE49-F238E27FC236}">
                <a16:creationId xmlns:a16="http://schemas.microsoft.com/office/drawing/2014/main" id="{AE7751D0-A3DF-E6E0-68C3-3BC715343BBE}"/>
              </a:ext>
            </a:extLst>
          </p:cNvPr>
          <p:cNvSpPr/>
          <p:nvPr/>
        </p:nvSpPr>
        <p:spPr>
          <a:xfrm>
            <a:off x="489429" y="3638572"/>
            <a:ext cx="2160240" cy="873313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z="2000" dirty="0">
                <a:solidFill>
                  <a:schemeClr val="tx1"/>
                </a:solidFill>
              </a:rPr>
              <a:t>A</a:t>
            </a:r>
            <a:r>
              <a:rPr lang="en-US" sz="2000" dirty="0" err="1">
                <a:solidFill>
                  <a:schemeClr val="tx1"/>
                </a:solidFill>
              </a:rPr>
              <a:t>datok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err="1">
                <a:solidFill>
                  <a:schemeClr val="tx1"/>
                </a:solidFill>
              </a:rPr>
              <a:t>és</a:t>
            </a:r>
            <a:r>
              <a:rPr lang="en-US" sz="2000">
                <a:solidFill>
                  <a:schemeClr val="tx1"/>
                </a:solidFill>
              </a:rPr>
              <a:t> módszertan</a:t>
            </a:r>
            <a:endParaRPr lang="hu-HU" sz="2000" dirty="0">
              <a:solidFill>
                <a:schemeClr val="tx1"/>
              </a:solidFill>
            </a:endParaRPr>
          </a:p>
        </p:txBody>
      </p:sp>
      <p:sp>
        <p:nvSpPr>
          <p:cNvPr id="16" name="Lekerekített téglalap 20">
            <a:extLst>
              <a:ext uri="{FF2B5EF4-FFF2-40B4-BE49-F238E27FC236}">
                <a16:creationId xmlns:a16="http://schemas.microsoft.com/office/drawing/2014/main" id="{525466BF-FD71-9CB2-708F-DC9E8B05869B}"/>
              </a:ext>
            </a:extLst>
          </p:cNvPr>
          <p:cNvSpPr/>
          <p:nvPr/>
        </p:nvSpPr>
        <p:spPr>
          <a:xfrm>
            <a:off x="489429" y="4718692"/>
            <a:ext cx="2160240" cy="873313"/>
          </a:xfrm>
          <a:prstGeom prst="roundRect">
            <a:avLst>
              <a:gd name="adj" fmla="val 84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</a:rPr>
              <a:t>Eredmények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és</a:t>
            </a:r>
            <a:r>
              <a:rPr lang="en-US" sz="2000">
                <a:solidFill>
                  <a:schemeClr val="bg1"/>
                </a:solidFill>
              </a:rPr>
              <a:t> megvitatás</a:t>
            </a:r>
            <a:endParaRPr lang="hu-HU" sz="2000" dirty="0">
              <a:solidFill>
                <a:schemeClr val="bg1"/>
              </a:solidFill>
            </a:endParaRPr>
          </a:p>
        </p:txBody>
      </p:sp>
      <p:sp>
        <p:nvSpPr>
          <p:cNvPr id="26" name="Lekerekített téglalap 21">
            <a:extLst>
              <a:ext uri="{FF2B5EF4-FFF2-40B4-BE49-F238E27FC236}">
                <a16:creationId xmlns:a16="http://schemas.microsoft.com/office/drawing/2014/main" id="{D194A650-3C53-4AE0-BB63-3D61D16C55ED}"/>
              </a:ext>
            </a:extLst>
          </p:cNvPr>
          <p:cNvSpPr/>
          <p:nvPr/>
        </p:nvSpPr>
        <p:spPr>
          <a:xfrm>
            <a:off x="489429" y="5798812"/>
            <a:ext cx="2160240" cy="873313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Összefoglalás</a:t>
            </a:r>
            <a:endParaRPr lang="hu-HU" sz="2000" dirty="0">
              <a:solidFill>
                <a:schemeClr val="tx1"/>
              </a:solidFill>
            </a:endParaRPr>
          </a:p>
        </p:txBody>
      </p:sp>
      <p:pic>
        <p:nvPicPr>
          <p:cNvPr id="27" name="Picture 2" descr="ÚNKP 2023 - ÓE">
            <a:extLst>
              <a:ext uri="{FF2B5EF4-FFF2-40B4-BE49-F238E27FC236}">
                <a16:creationId xmlns:a16="http://schemas.microsoft.com/office/drawing/2014/main" id="{EC62C5BF-5A32-BA89-3762-B7567971D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153648"/>
            <a:ext cx="2012872" cy="109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B83BC0A-0D1B-B9E6-48F2-D451C4AAE4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28739" y="5783033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732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310"/>
    </mc:Choice>
    <mc:Fallback>
      <p:transition spd="slow" advTm="48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1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31170-BE8C-947D-9236-757B1CC90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620" y="3608589"/>
            <a:ext cx="2933700" cy="1325563"/>
          </a:xfrm>
        </p:spPr>
        <p:txBody>
          <a:bodyPr>
            <a:normAutofit/>
          </a:bodyPr>
          <a:lstStyle/>
          <a:p>
            <a:r>
              <a:rPr lang="hu-HU" sz="2200" b="1" dirty="0"/>
              <a:t>Eddigi eredmények</a:t>
            </a:r>
            <a:endParaRPr lang="en-US" sz="2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BFCFE-73D4-0F7B-7C24-4AD0333C7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2320" y="3697257"/>
            <a:ext cx="4891481" cy="1393489"/>
          </a:xfrm>
        </p:spPr>
        <p:txBody>
          <a:bodyPr>
            <a:normAutofit/>
          </a:bodyPr>
          <a:lstStyle/>
          <a:p>
            <a:r>
              <a:rPr lang="hu-HU" sz="1400" dirty="0"/>
              <a:t>58 TDK</a:t>
            </a:r>
            <a:r>
              <a:rPr lang="ru-UA" sz="1400" dirty="0"/>
              <a:t>-</a:t>
            </a:r>
            <a:r>
              <a:rPr lang="hu-HU" sz="1400" dirty="0"/>
              <a:t>ra való jelentkezés (Nov. 15 előadás)</a:t>
            </a:r>
            <a:endParaRPr lang="en-US" sz="1400" dirty="0"/>
          </a:p>
          <a:p>
            <a:r>
              <a:rPr lang="en-US" sz="1400" dirty="0"/>
              <a:t>2024 DMAME </a:t>
            </a:r>
            <a:r>
              <a:rPr lang="en-US" sz="1400" dirty="0" err="1"/>
              <a:t>publi</a:t>
            </a:r>
            <a:r>
              <a:rPr lang="hu-HU" sz="1400" dirty="0"/>
              <a:t>káció, társszerzők: Dr. Csiszárik Kocsír Ágnes és Dr. Vasa László</a:t>
            </a:r>
          </a:p>
          <a:p>
            <a:r>
              <a:rPr lang="hu-HU" sz="1400" dirty="0"/>
              <a:t>Jánossy Ferenc szakkollégium képviselése a TDK népszerüsétése érdekében</a:t>
            </a:r>
          </a:p>
          <a:p>
            <a:pPr marL="0" indent="0">
              <a:buNone/>
            </a:pPr>
            <a:endParaRPr lang="ru-UA" sz="1400" dirty="0"/>
          </a:p>
          <a:p>
            <a:endParaRPr lang="en-US" sz="1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F9DEA7F-29FC-4967-D2A5-7282EA0F7DCD}"/>
              </a:ext>
            </a:extLst>
          </p:cNvPr>
          <p:cNvSpPr txBox="1">
            <a:spLocks/>
          </p:cNvSpPr>
          <p:nvPr/>
        </p:nvSpPr>
        <p:spPr>
          <a:xfrm>
            <a:off x="3738157" y="1895984"/>
            <a:ext cx="25146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200" b="1"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/>
              <a:t>További elkötelezettségek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B1D50DC-9C00-F0C7-E768-AD07E343166A}"/>
              </a:ext>
            </a:extLst>
          </p:cNvPr>
          <p:cNvSpPr txBox="1">
            <a:spLocks/>
          </p:cNvSpPr>
          <p:nvPr/>
        </p:nvSpPr>
        <p:spPr>
          <a:xfrm>
            <a:off x="6462321" y="1832237"/>
            <a:ext cx="4891481" cy="167589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400" dirty="0"/>
              <a:t>Sikeres TDK jelölés esetében 37- OTDK szereplés</a:t>
            </a:r>
            <a:endParaRPr lang="en-US" sz="1400" dirty="0"/>
          </a:p>
          <a:p>
            <a:r>
              <a:rPr lang="hu-HU" sz="1400" dirty="0"/>
              <a:t>2024  Journal of Accounting and publikáció: EURIBOR Spillover hatása a BUBOR ra</a:t>
            </a:r>
          </a:p>
          <a:p>
            <a:r>
              <a:rPr lang="hu-HU" sz="1400" dirty="0"/>
              <a:t>2024 Macrotheme publikáció:</a:t>
            </a:r>
            <a:br>
              <a:rPr lang="hu-HU" sz="1400" dirty="0"/>
            </a:br>
            <a:r>
              <a:rPr lang="hu-HU" sz="1400" dirty="0"/>
              <a:t>Az SVB bank csőd és a 2023</a:t>
            </a:r>
            <a:r>
              <a:rPr lang="ru-UA" sz="1400" dirty="0"/>
              <a:t>-</a:t>
            </a:r>
            <a:r>
              <a:rPr lang="hu-HU" sz="1400" dirty="0"/>
              <a:t>s Amerikai bankválság: okok, következmények, kezelések.</a:t>
            </a:r>
            <a:br>
              <a:rPr lang="hu-HU" sz="1400" dirty="0"/>
            </a:br>
            <a:r>
              <a:rPr lang="hu-HU" sz="1400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UA" sz="1400" dirty="0"/>
          </a:p>
          <a:p>
            <a:endParaRPr lang="en-US" sz="1400" dirty="0"/>
          </a:p>
        </p:txBody>
      </p:sp>
      <p:sp>
        <p:nvSpPr>
          <p:cNvPr id="6" name="Lekerekített téglalap 12">
            <a:extLst>
              <a:ext uri="{FF2B5EF4-FFF2-40B4-BE49-F238E27FC236}">
                <a16:creationId xmlns:a16="http://schemas.microsoft.com/office/drawing/2014/main" id="{868A0983-253F-8F87-40FB-032440932495}"/>
              </a:ext>
            </a:extLst>
          </p:cNvPr>
          <p:cNvSpPr/>
          <p:nvPr/>
        </p:nvSpPr>
        <p:spPr>
          <a:xfrm>
            <a:off x="488891" y="1478646"/>
            <a:ext cx="2160240" cy="873313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Problémafelvetés</a:t>
            </a:r>
            <a:endParaRPr lang="hu-HU" sz="2000" dirty="0">
              <a:solidFill>
                <a:schemeClr val="tx1"/>
              </a:solidFill>
            </a:endParaRPr>
          </a:p>
        </p:txBody>
      </p:sp>
      <p:sp>
        <p:nvSpPr>
          <p:cNvPr id="7" name="Lekerekített téglalap 18">
            <a:extLst>
              <a:ext uri="{FF2B5EF4-FFF2-40B4-BE49-F238E27FC236}">
                <a16:creationId xmlns:a16="http://schemas.microsoft.com/office/drawing/2014/main" id="{2E17BF06-1977-116A-1869-1238D0317EB0}"/>
              </a:ext>
            </a:extLst>
          </p:cNvPr>
          <p:cNvSpPr/>
          <p:nvPr/>
        </p:nvSpPr>
        <p:spPr>
          <a:xfrm>
            <a:off x="488891" y="2558766"/>
            <a:ext cx="2160240" cy="873313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chemeClr val="tx1"/>
                </a:solidFill>
              </a:rPr>
              <a:t>Elméleti Háttér</a:t>
            </a:r>
          </a:p>
        </p:txBody>
      </p:sp>
      <p:sp>
        <p:nvSpPr>
          <p:cNvPr id="8" name="Lekerekített téglalap 19">
            <a:extLst>
              <a:ext uri="{FF2B5EF4-FFF2-40B4-BE49-F238E27FC236}">
                <a16:creationId xmlns:a16="http://schemas.microsoft.com/office/drawing/2014/main" id="{FAFA7A31-C6F5-943A-2CE2-89BAC37C1994}"/>
              </a:ext>
            </a:extLst>
          </p:cNvPr>
          <p:cNvSpPr/>
          <p:nvPr/>
        </p:nvSpPr>
        <p:spPr>
          <a:xfrm>
            <a:off x="488891" y="3638886"/>
            <a:ext cx="2160240" cy="873313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z="2000" dirty="0">
                <a:solidFill>
                  <a:schemeClr val="tx1"/>
                </a:solidFill>
              </a:rPr>
              <a:t>A</a:t>
            </a:r>
            <a:r>
              <a:rPr lang="en-US" sz="2000" dirty="0" err="1">
                <a:solidFill>
                  <a:schemeClr val="tx1"/>
                </a:solidFill>
              </a:rPr>
              <a:t>datok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és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módszertan</a:t>
            </a:r>
            <a:endParaRPr lang="hu-HU" sz="2000" dirty="0">
              <a:solidFill>
                <a:schemeClr val="tx1"/>
              </a:solidFill>
            </a:endParaRPr>
          </a:p>
        </p:txBody>
      </p:sp>
      <p:sp>
        <p:nvSpPr>
          <p:cNvPr id="9" name="Lekerekített téglalap 20">
            <a:extLst>
              <a:ext uri="{FF2B5EF4-FFF2-40B4-BE49-F238E27FC236}">
                <a16:creationId xmlns:a16="http://schemas.microsoft.com/office/drawing/2014/main" id="{0A86AF40-CF54-C635-9274-31DD91C8855C}"/>
              </a:ext>
            </a:extLst>
          </p:cNvPr>
          <p:cNvSpPr/>
          <p:nvPr/>
        </p:nvSpPr>
        <p:spPr>
          <a:xfrm>
            <a:off x="488891" y="4719006"/>
            <a:ext cx="2160240" cy="873313"/>
          </a:xfrm>
          <a:prstGeom prst="roundRect">
            <a:avLst>
              <a:gd name="adj" fmla="val 84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</a:rPr>
              <a:t>Eredmények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és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megvitatás</a:t>
            </a:r>
            <a:endParaRPr lang="hu-HU" sz="2000" dirty="0">
              <a:solidFill>
                <a:schemeClr val="bg1"/>
              </a:solidFill>
            </a:endParaRPr>
          </a:p>
        </p:txBody>
      </p:sp>
      <p:sp>
        <p:nvSpPr>
          <p:cNvPr id="10" name="Lekerekített téglalap 21">
            <a:extLst>
              <a:ext uri="{FF2B5EF4-FFF2-40B4-BE49-F238E27FC236}">
                <a16:creationId xmlns:a16="http://schemas.microsoft.com/office/drawing/2014/main" id="{F03454C9-D6B0-C52E-51E4-BE662486DF2A}"/>
              </a:ext>
            </a:extLst>
          </p:cNvPr>
          <p:cNvSpPr/>
          <p:nvPr/>
        </p:nvSpPr>
        <p:spPr>
          <a:xfrm>
            <a:off x="488891" y="5799126"/>
            <a:ext cx="2160240" cy="873313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Összefoglalás</a:t>
            </a:r>
            <a:endParaRPr lang="hu-HU" sz="2000" dirty="0">
              <a:solidFill>
                <a:schemeClr val="tx1"/>
              </a:solidFill>
            </a:endParaRPr>
          </a:p>
        </p:txBody>
      </p:sp>
      <p:pic>
        <p:nvPicPr>
          <p:cNvPr id="11" name="Picture 2" descr="ÚNKP 2023 - ÓE">
            <a:extLst>
              <a:ext uri="{FF2B5EF4-FFF2-40B4-BE49-F238E27FC236}">
                <a16:creationId xmlns:a16="http://schemas.microsoft.com/office/drawing/2014/main" id="{F5B149AF-D24F-63FA-D3E8-1DB2BAD17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181" y="223986"/>
            <a:ext cx="2012872" cy="109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Kép 19">
            <a:extLst>
              <a:ext uri="{FF2B5EF4-FFF2-40B4-BE49-F238E27FC236}">
                <a16:creationId xmlns:a16="http://schemas.microsoft.com/office/drawing/2014/main" id="{6E09ABAB-5E92-037D-8F6A-96EE534C07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053" y="16329"/>
            <a:ext cx="3465947" cy="13712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1AA2AC-45E3-E5BC-EF6F-707EA00757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1767" y="5262500"/>
            <a:ext cx="5032585" cy="140993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27B95B3-A2FB-4166-5336-262F1C9AF989}"/>
              </a:ext>
            </a:extLst>
          </p:cNvPr>
          <p:cNvSpPr txBox="1"/>
          <p:nvPr/>
        </p:nvSpPr>
        <p:spPr>
          <a:xfrm>
            <a:off x="2869446" y="5351133"/>
            <a:ext cx="34135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b="1" dirty="0"/>
              <a:t>MTMT publikáció Journal of </a:t>
            </a:r>
            <a:r>
              <a:rPr lang="hu-HU" sz="1800" b="1" dirty="0" err="1"/>
              <a:t>Corporate</a:t>
            </a:r>
            <a:r>
              <a:rPr lang="hu-HU" sz="1800" b="1" dirty="0"/>
              <a:t> Accounting </a:t>
            </a:r>
            <a:r>
              <a:rPr lang="en-US" sz="1800" b="1" dirty="0"/>
              <a:t>&amp; Finance pp. 1-19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54D7E5-DE8B-85AC-34F6-5B5C810B9F40}"/>
              </a:ext>
            </a:extLst>
          </p:cNvPr>
          <p:cNvSpPr txBox="1"/>
          <p:nvPr/>
        </p:nvSpPr>
        <p:spPr>
          <a:xfrm>
            <a:off x="3971925" y="4913660"/>
            <a:ext cx="6097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https://onlinelibrary.wiley.com/doi/10.1002/jcaf.22716</a:t>
            </a:r>
          </a:p>
        </p:txBody>
      </p:sp>
      <p:pic>
        <p:nvPicPr>
          <p:cNvPr id="1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019855E-BD4C-D330-1439-26D144126E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29277" y="5926800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195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291"/>
    </mc:Choice>
    <mc:Fallback>
      <p:transition spd="slow" advTm="70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9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1AFD191C-C3EA-4351-82AF-77B531B6D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51468" y="184039"/>
            <a:ext cx="7587932" cy="823912"/>
          </a:xfrm>
        </p:spPr>
        <p:txBody>
          <a:bodyPr/>
          <a:lstStyle/>
          <a:p>
            <a:r>
              <a:rPr lang="hu-HU" b="1" dirty="0"/>
              <a:t>Összefoglalás</a:t>
            </a:r>
            <a:endParaRPr lang="en-US" b="1" dirty="0"/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FD6400AE-B3E1-4805-B71B-2BD70F3DF1F3}"/>
              </a:ext>
            </a:extLst>
          </p:cNvPr>
          <p:cNvSpPr txBox="1">
            <a:spLocks/>
          </p:cNvSpPr>
          <p:nvPr/>
        </p:nvSpPr>
        <p:spPr>
          <a:xfrm>
            <a:off x="3246120" y="1796592"/>
            <a:ext cx="8077200" cy="36845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1800" b="1" dirty="0">
                <a:solidFill>
                  <a:srgbClr val="002060"/>
                </a:solidFill>
              </a:rPr>
              <a:t>E1: Az egész 957 megfigyelésből álló minta alapján átlagosan a volatilitás 6,3%-a </a:t>
            </a:r>
            <a:r>
              <a:rPr lang="hu-HU" sz="1800" b="1" dirty="0" err="1">
                <a:solidFill>
                  <a:srgbClr val="002060"/>
                </a:solidFill>
              </a:rPr>
              <a:t>spillover-ekből</a:t>
            </a:r>
            <a:r>
              <a:rPr lang="hu-HU" sz="1800" b="1" dirty="0">
                <a:solidFill>
                  <a:srgbClr val="002060"/>
                </a:solidFill>
              </a:rPr>
              <a:t> származik. A fennmaradó 93,7% a Var(4) modell által nem befogott </a:t>
            </a:r>
            <a:r>
              <a:rPr lang="hu-HU" sz="1800" b="1" dirty="0" err="1">
                <a:solidFill>
                  <a:srgbClr val="002060"/>
                </a:solidFill>
              </a:rPr>
              <a:t>exogén</a:t>
            </a:r>
            <a:r>
              <a:rPr lang="hu-HU" sz="1800" b="1" dirty="0">
                <a:solidFill>
                  <a:srgbClr val="002060"/>
                </a:solidFill>
              </a:rPr>
              <a:t> tényezőkkel kapcsolatos.</a:t>
            </a:r>
            <a:endParaRPr lang="en-US" sz="18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hu-HU" sz="18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hu-HU" sz="1800" b="1" dirty="0">
                <a:solidFill>
                  <a:srgbClr val="002060"/>
                </a:solidFill>
              </a:rPr>
              <a:t>E2: Az Európai rövidtávú kamatnak a legkisebb </a:t>
            </a:r>
            <a:r>
              <a:rPr lang="hu-HU" sz="1800" b="1" dirty="0" err="1">
                <a:solidFill>
                  <a:srgbClr val="002060"/>
                </a:solidFill>
              </a:rPr>
              <a:t>spillover</a:t>
            </a:r>
            <a:r>
              <a:rPr lang="hu-HU" sz="1800" b="1" dirty="0">
                <a:solidFill>
                  <a:srgbClr val="002060"/>
                </a:solidFill>
              </a:rPr>
              <a:t> hatása van a VAR modellünkben.</a:t>
            </a:r>
            <a:endParaRPr lang="en-US" sz="18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hu-HU" sz="18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hu-HU" sz="1800" b="1" dirty="0">
                <a:solidFill>
                  <a:srgbClr val="002060"/>
                </a:solidFill>
              </a:rPr>
              <a:t>E3: Az általánosított FEVD tábla szerint a BUBOR nettó volatilitás </a:t>
            </a:r>
            <a:r>
              <a:rPr lang="hu-HU" sz="1800" b="1" dirty="0" err="1">
                <a:solidFill>
                  <a:srgbClr val="002060"/>
                </a:solidFill>
              </a:rPr>
              <a:t>spillover</a:t>
            </a:r>
            <a:r>
              <a:rPr lang="hu-HU" sz="1800" b="1" dirty="0">
                <a:solidFill>
                  <a:srgbClr val="002060"/>
                </a:solidFill>
              </a:rPr>
              <a:t>-e más változók felé a VAR modellben -10,3%. Ez azt jelenti, hogy a BUBOR volatilitásának több mint 10%-át a VAR modell változóinak </a:t>
            </a:r>
            <a:r>
              <a:rPr lang="hu-HU" sz="1800" b="1" dirty="0" err="1">
                <a:solidFill>
                  <a:srgbClr val="002060"/>
                </a:solidFill>
              </a:rPr>
              <a:t>spillover</a:t>
            </a:r>
            <a:r>
              <a:rPr lang="hu-HU" sz="1800" b="1" dirty="0">
                <a:solidFill>
                  <a:srgbClr val="002060"/>
                </a:solidFill>
              </a:rPr>
              <a:t> hatása magyarázza.</a:t>
            </a:r>
            <a:endParaRPr lang="en-US" sz="18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hu-HU" sz="18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hu-HU" sz="1800" b="1" dirty="0">
                <a:solidFill>
                  <a:srgbClr val="002060"/>
                </a:solidFill>
              </a:rPr>
              <a:t>E</a:t>
            </a:r>
            <a:r>
              <a:rPr lang="hu-HU" sz="1800" b="1" baseline="-25000" dirty="0">
                <a:solidFill>
                  <a:srgbClr val="002060"/>
                </a:solidFill>
              </a:rPr>
              <a:t>4</a:t>
            </a:r>
            <a:r>
              <a:rPr lang="hu-HU" sz="1800" dirty="0">
                <a:solidFill>
                  <a:srgbClr val="002060"/>
                </a:solidFill>
              </a:rPr>
              <a:t>: </a:t>
            </a:r>
          </a:p>
          <a:p>
            <a:pPr algn="just"/>
            <a:endParaRPr lang="en-US" sz="1600" dirty="0">
              <a:solidFill>
                <a:srgbClr val="002060"/>
              </a:solidFill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30B8FB7C-B34D-485E-B486-ED4016685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3" y="509223"/>
            <a:ext cx="2352726" cy="755689"/>
          </a:xfrm>
          <a:prstGeom prst="rect">
            <a:avLst/>
          </a:prstGeom>
        </p:spPr>
      </p:pic>
      <p:pic>
        <p:nvPicPr>
          <p:cNvPr id="10" name="Kép 9" descr="A képen rajz látható&#10;&#10;Automatikusan generált leírás">
            <a:extLst>
              <a:ext uri="{FF2B5EF4-FFF2-40B4-BE49-F238E27FC236}">
                <a16:creationId xmlns:a16="http://schemas.microsoft.com/office/drawing/2014/main" id="{FC5A3307-7139-450F-B2EA-AFF7DFC306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954" y="530679"/>
            <a:ext cx="2710543" cy="510643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053" y="16329"/>
            <a:ext cx="3465947" cy="1371235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66" y="464812"/>
            <a:ext cx="2438400" cy="800100"/>
          </a:xfrm>
          <a:prstGeom prst="rect">
            <a:avLst/>
          </a:prstGeom>
        </p:spPr>
      </p:pic>
      <p:sp>
        <p:nvSpPr>
          <p:cNvPr id="3" name="Lekerekített téglalap 12">
            <a:extLst>
              <a:ext uri="{FF2B5EF4-FFF2-40B4-BE49-F238E27FC236}">
                <a16:creationId xmlns:a16="http://schemas.microsoft.com/office/drawing/2014/main" id="{93E0BD0F-F8E0-3ADF-7B58-97B783D52C8D}"/>
              </a:ext>
            </a:extLst>
          </p:cNvPr>
          <p:cNvSpPr/>
          <p:nvPr/>
        </p:nvSpPr>
        <p:spPr>
          <a:xfrm>
            <a:off x="488891" y="1478646"/>
            <a:ext cx="2160240" cy="873313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Problémafelvetés</a:t>
            </a:r>
            <a:endParaRPr lang="hu-HU" sz="2000" dirty="0">
              <a:solidFill>
                <a:schemeClr val="tx1"/>
              </a:solidFill>
            </a:endParaRPr>
          </a:p>
        </p:txBody>
      </p:sp>
      <p:sp>
        <p:nvSpPr>
          <p:cNvPr id="13" name="Lekerekített téglalap 18">
            <a:extLst>
              <a:ext uri="{FF2B5EF4-FFF2-40B4-BE49-F238E27FC236}">
                <a16:creationId xmlns:a16="http://schemas.microsoft.com/office/drawing/2014/main" id="{CAB90DCC-624A-8CCD-CE2F-8DDE5A4B0C03}"/>
              </a:ext>
            </a:extLst>
          </p:cNvPr>
          <p:cNvSpPr/>
          <p:nvPr/>
        </p:nvSpPr>
        <p:spPr>
          <a:xfrm>
            <a:off x="488891" y="2558766"/>
            <a:ext cx="2160240" cy="873313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chemeClr val="tx1"/>
                </a:solidFill>
              </a:rPr>
              <a:t>Elméleti Háttér</a:t>
            </a:r>
          </a:p>
        </p:txBody>
      </p:sp>
      <p:sp>
        <p:nvSpPr>
          <p:cNvPr id="14" name="Lekerekített téglalap 19">
            <a:extLst>
              <a:ext uri="{FF2B5EF4-FFF2-40B4-BE49-F238E27FC236}">
                <a16:creationId xmlns:a16="http://schemas.microsoft.com/office/drawing/2014/main" id="{910BE52E-E143-07A9-BEE3-238747737242}"/>
              </a:ext>
            </a:extLst>
          </p:cNvPr>
          <p:cNvSpPr/>
          <p:nvPr/>
        </p:nvSpPr>
        <p:spPr>
          <a:xfrm>
            <a:off x="488891" y="3638886"/>
            <a:ext cx="2160240" cy="873313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z="2000" dirty="0">
                <a:solidFill>
                  <a:schemeClr val="tx1"/>
                </a:solidFill>
              </a:rPr>
              <a:t>A</a:t>
            </a:r>
            <a:r>
              <a:rPr lang="en-US" sz="2000" dirty="0" err="1">
                <a:solidFill>
                  <a:schemeClr val="tx1"/>
                </a:solidFill>
              </a:rPr>
              <a:t>datok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és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módszertan</a:t>
            </a:r>
            <a:endParaRPr lang="hu-HU" sz="2000" dirty="0">
              <a:solidFill>
                <a:schemeClr val="tx1"/>
              </a:solidFill>
            </a:endParaRPr>
          </a:p>
        </p:txBody>
      </p:sp>
      <p:sp>
        <p:nvSpPr>
          <p:cNvPr id="15" name="Lekerekített téglalap 20">
            <a:extLst>
              <a:ext uri="{FF2B5EF4-FFF2-40B4-BE49-F238E27FC236}">
                <a16:creationId xmlns:a16="http://schemas.microsoft.com/office/drawing/2014/main" id="{681969BA-82CC-A3AC-8D05-0DD64347B4A4}"/>
              </a:ext>
            </a:extLst>
          </p:cNvPr>
          <p:cNvSpPr/>
          <p:nvPr/>
        </p:nvSpPr>
        <p:spPr>
          <a:xfrm>
            <a:off x="488891" y="4719006"/>
            <a:ext cx="2160240" cy="873313"/>
          </a:xfrm>
          <a:prstGeom prst="roundRect">
            <a:avLst>
              <a:gd name="adj" fmla="val 847"/>
            </a:avLst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Eredmények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err="1">
                <a:solidFill>
                  <a:schemeClr val="tx1"/>
                </a:solidFill>
              </a:rPr>
              <a:t>és</a:t>
            </a:r>
            <a:r>
              <a:rPr lang="en-US" sz="2000">
                <a:solidFill>
                  <a:schemeClr val="tx1"/>
                </a:solidFill>
              </a:rPr>
              <a:t> megvitatás</a:t>
            </a:r>
            <a:endParaRPr lang="hu-HU" sz="2000" dirty="0">
              <a:solidFill>
                <a:schemeClr val="tx1"/>
              </a:solidFill>
            </a:endParaRPr>
          </a:p>
        </p:txBody>
      </p:sp>
      <p:sp>
        <p:nvSpPr>
          <p:cNvPr id="16" name="Lekerekített téglalap 21">
            <a:extLst>
              <a:ext uri="{FF2B5EF4-FFF2-40B4-BE49-F238E27FC236}">
                <a16:creationId xmlns:a16="http://schemas.microsoft.com/office/drawing/2014/main" id="{4CCDD880-B1C6-B70E-6811-5EE1A810EA4B}"/>
              </a:ext>
            </a:extLst>
          </p:cNvPr>
          <p:cNvSpPr/>
          <p:nvPr/>
        </p:nvSpPr>
        <p:spPr>
          <a:xfrm>
            <a:off x="488891" y="5799126"/>
            <a:ext cx="2160240" cy="873313"/>
          </a:xfrm>
          <a:prstGeom prst="roundRect">
            <a:avLst>
              <a:gd name="adj" fmla="val 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Összefoglalás</a:t>
            </a:r>
            <a:endParaRPr lang="hu-HU" sz="2000" dirty="0">
              <a:solidFill>
                <a:schemeClr val="bg1"/>
              </a:solidFill>
            </a:endParaRPr>
          </a:p>
        </p:txBody>
      </p:sp>
      <p:pic>
        <p:nvPicPr>
          <p:cNvPr id="17" name="Picture 2" descr="ÚNKP 2023 - ÓE">
            <a:extLst>
              <a:ext uri="{FF2B5EF4-FFF2-40B4-BE49-F238E27FC236}">
                <a16:creationId xmlns:a16="http://schemas.microsoft.com/office/drawing/2014/main" id="{E621806A-7E79-1D98-BA5F-AC3CCB746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181" y="223986"/>
            <a:ext cx="2012872" cy="109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216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70043-C3F0-2D42-94B4-6B5C7E0E9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275" y="2811780"/>
            <a:ext cx="7644764" cy="1234440"/>
          </a:xfrm>
        </p:spPr>
        <p:txBody>
          <a:bodyPr>
            <a:normAutofit/>
          </a:bodyPr>
          <a:lstStyle/>
          <a:p>
            <a:r>
              <a:rPr lang="hu-HU" sz="3200" b="1" dirty="0">
                <a:solidFill>
                  <a:srgbClr val="002060"/>
                </a:solidFill>
              </a:rPr>
              <a:t>Köszönöm a megtisztelő figyelmet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3" name="Kép 2" descr="A képen rajz látható&#10;&#10;Automatikusan generált leírás">
            <a:extLst>
              <a:ext uri="{FF2B5EF4-FFF2-40B4-BE49-F238E27FC236}">
                <a16:creationId xmlns:a16="http://schemas.microsoft.com/office/drawing/2014/main" id="{7676B039-17FE-4013-B93C-DF6F1E58F05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954" y="530679"/>
            <a:ext cx="2710543" cy="510643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80E77341-EE29-4273-9519-6DD43BACB1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3" y="509223"/>
            <a:ext cx="2352726" cy="75568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9" y="464812"/>
            <a:ext cx="2438400" cy="8001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615" y="0"/>
            <a:ext cx="3794385" cy="685800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053" y="16329"/>
            <a:ext cx="3465947" cy="1371235"/>
          </a:xfrm>
          <a:prstGeom prst="rect">
            <a:avLst/>
          </a:prstGeom>
        </p:spPr>
      </p:pic>
      <p:pic>
        <p:nvPicPr>
          <p:cNvPr id="5" name="Picture 2" descr="ÚNKP 2023 - ÓE">
            <a:extLst>
              <a:ext uri="{FF2B5EF4-FFF2-40B4-BE49-F238E27FC236}">
                <a16:creationId xmlns:a16="http://schemas.microsoft.com/office/drawing/2014/main" id="{FDA97240-4FD3-CFAC-6A57-1EA93E2F4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181" y="223986"/>
            <a:ext cx="2012872" cy="109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065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zövegdoboz 12">
            <a:extLst>
              <a:ext uri="{FF2B5EF4-FFF2-40B4-BE49-F238E27FC236}">
                <a16:creationId xmlns:a16="http://schemas.microsoft.com/office/drawing/2014/main" id="{1542CB1B-9581-43DE-ADC8-CB198FD53565}"/>
              </a:ext>
            </a:extLst>
          </p:cNvPr>
          <p:cNvSpPr txBox="1"/>
          <p:nvPr/>
        </p:nvSpPr>
        <p:spPr>
          <a:xfrm>
            <a:off x="480193" y="6340678"/>
            <a:ext cx="1792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Forrás: saját ábra</a:t>
            </a:r>
          </a:p>
        </p:txBody>
      </p:sp>
      <p:sp>
        <p:nvSpPr>
          <p:cNvPr id="19" name="Lekerekített téglalap 12">
            <a:extLst>
              <a:ext uri="{FF2B5EF4-FFF2-40B4-BE49-F238E27FC236}">
                <a16:creationId xmlns:a16="http://schemas.microsoft.com/office/drawing/2014/main" id="{98C68755-84E4-49CA-9670-F213BA9CF05B}"/>
              </a:ext>
            </a:extLst>
          </p:cNvPr>
          <p:cNvSpPr/>
          <p:nvPr/>
        </p:nvSpPr>
        <p:spPr>
          <a:xfrm>
            <a:off x="5015880" y="1212833"/>
            <a:ext cx="2160240" cy="873313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chemeClr val="tx1"/>
                </a:solidFill>
              </a:rPr>
              <a:t>Problémafelvetés</a:t>
            </a:r>
          </a:p>
        </p:txBody>
      </p:sp>
      <p:sp>
        <p:nvSpPr>
          <p:cNvPr id="20" name="Lekerekített téglalap 18">
            <a:extLst>
              <a:ext uri="{FF2B5EF4-FFF2-40B4-BE49-F238E27FC236}">
                <a16:creationId xmlns:a16="http://schemas.microsoft.com/office/drawing/2014/main" id="{52B07FF4-1E6D-4991-B5A4-1B0457F74B9C}"/>
              </a:ext>
            </a:extLst>
          </p:cNvPr>
          <p:cNvSpPr/>
          <p:nvPr/>
        </p:nvSpPr>
        <p:spPr>
          <a:xfrm>
            <a:off x="5015880" y="2292953"/>
            <a:ext cx="2160240" cy="873313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chemeClr val="tx1"/>
                </a:solidFill>
              </a:rPr>
              <a:t>Elméleti háttér</a:t>
            </a:r>
          </a:p>
        </p:txBody>
      </p:sp>
      <p:sp>
        <p:nvSpPr>
          <p:cNvPr id="21" name="Lekerekített téglalap 19">
            <a:extLst>
              <a:ext uri="{FF2B5EF4-FFF2-40B4-BE49-F238E27FC236}">
                <a16:creationId xmlns:a16="http://schemas.microsoft.com/office/drawing/2014/main" id="{8BA674BB-FDAF-47BB-8A60-FFF266C629C2}"/>
              </a:ext>
            </a:extLst>
          </p:cNvPr>
          <p:cNvSpPr/>
          <p:nvPr/>
        </p:nvSpPr>
        <p:spPr>
          <a:xfrm>
            <a:off x="5015880" y="3373073"/>
            <a:ext cx="2160240" cy="873313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Adatok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és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módszertan</a:t>
            </a:r>
            <a:endParaRPr lang="hu-HU" sz="2000" dirty="0">
              <a:solidFill>
                <a:schemeClr val="tx1"/>
              </a:solidFill>
            </a:endParaRPr>
          </a:p>
        </p:txBody>
      </p:sp>
      <p:sp>
        <p:nvSpPr>
          <p:cNvPr id="22" name="Lekerekített téglalap 20">
            <a:extLst>
              <a:ext uri="{FF2B5EF4-FFF2-40B4-BE49-F238E27FC236}">
                <a16:creationId xmlns:a16="http://schemas.microsoft.com/office/drawing/2014/main" id="{D3DD44B8-9D15-4DD2-9C2B-91111273EEB6}"/>
              </a:ext>
            </a:extLst>
          </p:cNvPr>
          <p:cNvSpPr/>
          <p:nvPr/>
        </p:nvSpPr>
        <p:spPr>
          <a:xfrm>
            <a:off x="5015880" y="4453193"/>
            <a:ext cx="2160240" cy="873313"/>
          </a:xfrm>
          <a:prstGeom prst="roundRect">
            <a:avLst>
              <a:gd name="adj" fmla="val 84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Eredmények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és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megvitatás</a:t>
            </a:r>
            <a:endParaRPr lang="hu-HU" sz="2000" dirty="0">
              <a:solidFill>
                <a:schemeClr val="tx1"/>
              </a:solidFill>
            </a:endParaRPr>
          </a:p>
        </p:txBody>
      </p:sp>
      <p:sp>
        <p:nvSpPr>
          <p:cNvPr id="23" name="Lekerekített téglalap 21">
            <a:extLst>
              <a:ext uri="{FF2B5EF4-FFF2-40B4-BE49-F238E27FC236}">
                <a16:creationId xmlns:a16="http://schemas.microsoft.com/office/drawing/2014/main" id="{05915337-38B6-45FF-89F8-84D2A7B87978}"/>
              </a:ext>
            </a:extLst>
          </p:cNvPr>
          <p:cNvSpPr/>
          <p:nvPr/>
        </p:nvSpPr>
        <p:spPr>
          <a:xfrm>
            <a:off x="5015880" y="5533313"/>
            <a:ext cx="2160240" cy="873313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Összefoglalás</a:t>
            </a:r>
            <a:endParaRPr lang="hu-HU" sz="2000" dirty="0">
              <a:solidFill>
                <a:schemeClr val="tx1"/>
              </a:solidFill>
            </a:endParaRP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227D00BA-D4BD-402B-9E1F-98515E604BAC}"/>
              </a:ext>
            </a:extLst>
          </p:cNvPr>
          <p:cNvSpPr txBox="1">
            <a:spLocks/>
          </p:cNvSpPr>
          <p:nvPr/>
        </p:nvSpPr>
        <p:spPr>
          <a:xfrm>
            <a:off x="480193" y="3629281"/>
            <a:ext cx="5157787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400" b="1" dirty="0">
                <a:latin typeface="Open Sans"/>
              </a:rPr>
              <a:t>Az előadás felépítése</a:t>
            </a:r>
            <a:endParaRPr lang="en-US" sz="2400" b="1" dirty="0">
              <a:latin typeface="Open Sans"/>
            </a:endParaRPr>
          </a:p>
        </p:txBody>
      </p:sp>
      <p:pic>
        <p:nvPicPr>
          <p:cNvPr id="14" name="Kép 13" descr="A képen rajz látható&#10;&#10;Automatikusan generált leírás">
            <a:extLst>
              <a:ext uri="{FF2B5EF4-FFF2-40B4-BE49-F238E27FC236}">
                <a16:creationId xmlns:a16="http://schemas.microsoft.com/office/drawing/2014/main" id="{A87AA406-CCD2-49CC-9E84-FEBC4F4B7DC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954" y="530679"/>
            <a:ext cx="2710543" cy="510643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053" y="16329"/>
            <a:ext cx="3465947" cy="137123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17" y="477495"/>
            <a:ext cx="2962275" cy="981075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480193" y="3253859"/>
            <a:ext cx="56204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rgbClr val="002060"/>
                </a:solidFill>
                <a:latin typeface="Open Sans"/>
              </a:rPr>
              <a:t>Az előadás </a:t>
            </a:r>
            <a:r>
              <a:rPr lang="hu-HU" sz="2400" b="1" dirty="0" err="1">
                <a:solidFill>
                  <a:srgbClr val="002060"/>
                </a:solidFill>
                <a:latin typeface="Open Sans"/>
              </a:rPr>
              <a:t>felépitése</a:t>
            </a:r>
            <a:endParaRPr lang="en-US" sz="2400" b="1" dirty="0">
              <a:solidFill>
                <a:srgbClr val="002060"/>
              </a:solidFill>
              <a:latin typeface="Open Sans"/>
            </a:endParaRPr>
          </a:p>
        </p:txBody>
      </p:sp>
      <p:pic>
        <p:nvPicPr>
          <p:cNvPr id="2" name="Picture 2" descr="ÚNKP 2023 - ÓE">
            <a:extLst>
              <a:ext uri="{FF2B5EF4-FFF2-40B4-BE49-F238E27FC236}">
                <a16:creationId xmlns:a16="http://schemas.microsoft.com/office/drawing/2014/main" id="{FA53326F-A37C-C7C0-A3E4-370283278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153648"/>
            <a:ext cx="2012872" cy="109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Dia 2">
            <a:hlinkClick r:id="" action="ppaction://media"/>
            <a:extLst>
              <a:ext uri="{FF2B5EF4-FFF2-40B4-BE49-F238E27FC236}">
                <a16:creationId xmlns:a16="http://schemas.microsoft.com/office/drawing/2014/main" id="{0773E16F-A0AE-92E7-24F0-4332B7E354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29705" y="6023794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05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528"/>
    </mc:Choice>
    <mc:Fallback>
      <p:transition spd="slow" advTm="45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B4346CCE-B5D7-A225-1F04-5C82C58C2B76}"/>
              </a:ext>
            </a:extLst>
          </p:cNvPr>
          <p:cNvGrpSpPr/>
          <p:nvPr/>
        </p:nvGrpSpPr>
        <p:grpSpPr>
          <a:xfrm>
            <a:off x="7808721" y="1478646"/>
            <a:ext cx="4140068" cy="4748182"/>
            <a:chOff x="3213456" y="784730"/>
            <a:chExt cx="5207733" cy="54483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336F8E7-78D4-4C03-A090-EF6730C58AE0}"/>
                </a:ext>
              </a:extLst>
            </p:cNvPr>
            <p:cNvSpPr/>
            <p:nvPr/>
          </p:nvSpPr>
          <p:spPr>
            <a:xfrm>
              <a:off x="4299851" y="5041201"/>
              <a:ext cx="2847703" cy="119184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u-HU" sz="1500" dirty="0"/>
                <a:t>Európia rövidtávu bankközi hitel kamatláb sokk spillover </a:t>
              </a:r>
              <a:r>
                <a:rPr lang="en-US" sz="1500" dirty="0"/>
                <a:t>hat</a:t>
              </a:r>
              <a:r>
                <a:rPr lang="hu-HU" sz="1500" dirty="0"/>
                <a:t>ása az árfolyamra és a BUBOR ra</a:t>
              </a:r>
              <a:endParaRPr lang="en-US" sz="150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452B317-7DD6-92FC-1B1B-670D3C27A543}"/>
                </a:ext>
              </a:extLst>
            </p:cNvPr>
            <p:cNvSpPr/>
            <p:nvPr/>
          </p:nvSpPr>
          <p:spPr>
            <a:xfrm>
              <a:off x="4807127" y="4213468"/>
              <a:ext cx="1833153" cy="59592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u-HU" sz="1500" dirty="0"/>
                <a:t>Makrogazdasági mutatók</a:t>
              </a:r>
              <a:endParaRPr lang="en-US" sz="150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A07EBAB-DA4E-15CA-2E12-E8FD594D41BC}"/>
                </a:ext>
              </a:extLst>
            </p:cNvPr>
            <p:cNvSpPr/>
            <p:nvPr/>
          </p:nvSpPr>
          <p:spPr>
            <a:xfrm>
              <a:off x="6248400" y="784730"/>
              <a:ext cx="2172789" cy="66342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u-HU" sz="1500" i="1" dirty="0"/>
                <a:t>M2 Pénzmennyiség növekedési ráta</a:t>
              </a:r>
              <a:endParaRPr lang="en-US" sz="1500" i="1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AE4591F-3BE2-A35C-71FF-8D04327B5A27}"/>
                </a:ext>
              </a:extLst>
            </p:cNvPr>
            <p:cNvSpPr/>
            <p:nvPr/>
          </p:nvSpPr>
          <p:spPr>
            <a:xfrm>
              <a:off x="6248400" y="1645587"/>
              <a:ext cx="2172789" cy="66342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u-HU" sz="1500" i="1" dirty="0"/>
                <a:t>Kereskedelmi többlet</a:t>
              </a:r>
              <a:endParaRPr lang="en-US" sz="1500" i="1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35DCEDB-A899-338D-8CAF-E34FD975F834}"/>
                </a:ext>
              </a:extLst>
            </p:cNvPr>
            <p:cNvSpPr/>
            <p:nvPr/>
          </p:nvSpPr>
          <p:spPr>
            <a:xfrm>
              <a:off x="6248400" y="2513992"/>
              <a:ext cx="2172789" cy="66342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u-HU" sz="1500" i="1" dirty="0"/>
                <a:t>Nemzetközi tartalék állomány növekedés</a:t>
              </a:r>
              <a:endParaRPr lang="en-US" sz="1500" i="1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E83D955-822C-8DE1-D428-E3933ED8970C}"/>
                </a:ext>
              </a:extLst>
            </p:cNvPr>
            <p:cNvSpPr/>
            <p:nvPr/>
          </p:nvSpPr>
          <p:spPr>
            <a:xfrm>
              <a:off x="5943599" y="3379797"/>
              <a:ext cx="2172789" cy="66342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u-HU" sz="1500" dirty="0"/>
                <a:t>Hitelezési növekedés</a:t>
              </a:r>
              <a:endParaRPr lang="en-US" sz="150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01B25AA-DBBC-6C2D-E5A8-14315BFD1769}"/>
                </a:ext>
              </a:extLst>
            </p:cNvPr>
            <p:cNvSpPr/>
            <p:nvPr/>
          </p:nvSpPr>
          <p:spPr>
            <a:xfrm>
              <a:off x="3550913" y="3382146"/>
              <a:ext cx="2172789" cy="66342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u-HU" sz="1500" dirty="0"/>
                <a:t>Állami költségvetési deficit</a:t>
              </a:r>
              <a:endParaRPr lang="en-US" sz="1500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801D023-D1E8-8A6C-0991-9CA4B7224E40}"/>
                </a:ext>
              </a:extLst>
            </p:cNvPr>
            <p:cNvSpPr/>
            <p:nvPr/>
          </p:nvSpPr>
          <p:spPr>
            <a:xfrm>
              <a:off x="3213456" y="2537676"/>
              <a:ext cx="2172789" cy="66342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u-HU" sz="1500" i="1" dirty="0"/>
                <a:t>Vagyoneloszlási model</a:t>
              </a:r>
              <a:endParaRPr lang="en-US" sz="1500" i="1" dirty="0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D6B7E1A-3162-1384-79E7-08659C013FBE}"/>
                </a:ext>
              </a:extLst>
            </p:cNvPr>
            <p:cNvCxnSpPr>
              <a:stCxn id="6" idx="2"/>
              <a:endCxn id="7" idx="0"/>
            </p:cNvCxnSpPr>
            <p:nvPr/>
          </p:nvCxnSpPr>
          <p:spPr>
            <a:xfrm>
              <a:off x="7334795" y="1448158"/>
              <a:ext cx="0" cy="19742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A799836-E62F-210B-A544-DA28FC89A52D}"/>
                </a:ext>
              </a:extLst>
            </p:cNvPr>
            <p:cNvCxnSpPr>
              <a:cxnSpLocks/>
              <a:stCxn id="7" idx="2"/>
              <a:endCxn id="8" idx="0"/>
            </p:cNvCxnSpPr>
            <p:nvPr/>
          </p:nvCxnSpPr>
          <p:spPr>
            <a:xfrm>
              <a:off x="7334795" y="2309015"/>
              <a:ext cx="0" cy="20497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20" name="Connector: Elbow 19">
              <a:extLst>
                <a:ext uri="{FF2B5EF4-FFF2-40B4-BE49-F238E27FC236}">
                  <a16:creationId xmlns:a16="http://schemas.microsoft.com/office/drawing/2014/main" id="{26635F70-61AC-0B63-97FE-16D71343B776}"/>
                </a:ext>
              </a:extLst>
            </p:cNvPr>
            <p:cNvCxnSpPr>
              <a:stCxn id="8" idx="2"/>
              <a:endCxn id="9" idx="0"/>
            </p:cNvCxnSpPr>
            <p:nvPr/>
          </p:nvCxnSpPr>
          <p:spPr>
            <a:xfrm rot="5400000">
              <a:off x="7081207" y="3126208"/>
              <a:ext cx="202377" cy="304801"/>
            </a:xfrm>
            <a:prstGeom prst="bentConnector3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A66F308-29A2-41C8-D475-8BBD9015F30B}"/>
                </a:ext>
              </a:extLst>
            </p:cNvPr>
            <p:cNvCxnSpPr>
              <a:cxnSpLocks/>
              <a:stCxn id="5" idx="2"/>
              <a:endCxn id="4" idx="0"/>
            </p:cNvCxnSpPr>
            <p:nvPr/>
          </p:nvCxnSpPr>
          <p:spPr>
            <a:xfrm flipH="1">
              <a:off x="5723703" y="4809393"/>
              <a:ext cx="1" cy="23180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25" name="Connector: Elbow 24">
              <a:extLst>
                <a:ext uri="{FF2B5EF4-FFF2-40B4-BE49-F238E27FC236}">
                  <a16:creationId xmlns:a16="http://schemas.microsoft.com/office/drawing/2014/main" id="{0280AC0E-C9A3-AFCA-8475-6DB0F70EEFE8}"/>
                </a:ext>
              </a:extLst>
            </p:cNvPr>
            <p:cNvCxnSpPr>
              <a:cxnSpLocks/>
              <a:stCxn id="9" idx="2"/>
              <a:endCxn id="5" idx="0"/>
            </p:cNvCxnSpPr>
            <p:nvPr/>
          </p:nvCxnSpPr>
          <p:spPr>
            <a:xfrm rot="5400000">
              <a:off x="6291728" y="3475201"/>
              <a:ext cx="170243" cy="1306290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28" name="Connector: Elbow 27">
              <a:extLst>
                <a:ext uri="{FF2B5EF4-FFF2-40B4-BE49-F238E27FC236}">
                  <a16:creationId xmlns:a16="http://schemas.microsoft.com/office/drawing/2014/main" id="{2756A5A9-C04E-EE74-F0C9-550C9960567C}"/>
                </a:ext>
              </a:extLst>
            </p:cNvPr>
            <p:cNvCxnSpPr>
              <a:cxnSpLocks/>
              <a:stCxn id="10" idx="2"/>
              <a:endCxn id="5" idx="0"/>
            </p:cNvCxnSpPr>
            <p:nvPr/>
          </p:nvCxnSpPr>
          <p:spPr>
            <a:xfrm rot="16200000" flipH="1">
              <a:off x="5096559" y="3586323"/>
              <a:ext cx="167894" cy="1086396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1" name="Connector: Elbow 30">
              <a:extLst>
                <a:ext uri="{FF2B5EF4-FFF2-40B4-BE49-F238E27FC236}">
                  <a16:creationId xmlns:a16="http://schemas.microsoft.com/office/drawing/2014/main" id="{1000C890-40F8-A51C-4B60-3D75EF2944F0}"/>
                </a:ext>
              </a:extLst>
            </p:cNvPr>
            <p:cNvCxnSpPr>
              <a:cxnSpLocks/>
              <a:stCxn id="11" idx="2"/>
              <a:endCxn id="10" idx="0"/>
            </p:cNvCxnSpPr>
            <p:nvPr/>
          </p:nvCxnSpPr>
          <p:spPr>
            <a:xfrm rot="16200000" flipH="1">
              <a:off x="4378058" y="3122896"/>
              <a:ext cx="181042" cy="337457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353D1E18-6B46-E8A6-7806-B79A426A7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5773" y="1409738"/>
            <a:ext cx="4992948" cy="2767987"/>
          </a:xfrm>
        </p:spPr>
        <p:txBody>
          <a:bodyPr>
            <a:normAutofit/>
          </a:bodyPr>
          <a:lstStyle/>
          <a:p>
            <a:r>
              <a:rPr lang="hu-HU" sz="1500" u="sng" dirty="0"/>
              <a:t>Kiindulási pontok:</a:t>
            </a:r>
            <a:br>
              <a:rPr lang="hu-HU" sz="1500" dirty="0"/>
            </a:br>
            <a:r>
              <a:rPr lang="hu-HU" sz="1500" dirty="0"/>
              <a:t>1. Az </a:t>
            </a:r>
            <a:r>
              <a:rPr lang="en-US" sz="1500" dirty="0"/>
              <a:t>MNB </a:t>
            </a:r>
            <a:r>
              <a:rPr lang="en-US" sz="1500" dirty="0" err="1"/>
              <a:t>monet</a:t>
            </a:r>
            <a:r>
              <a:rPr lang="hu-HU" sz="1500" dirty="0"/>
              <a:t>áris Transzmisszió időhosszama 8-18 hónap. </a:t>
            </a:r>
            <a:br>
              <a:rPr lang="hu-HU" sz="1500" dirty="0"/>
            </a:br>
            <a:r>
              <a:rPr lang="hu-HU" sz="1500" dirty="0"/>
              <a:t>2. Állami költségvetés hiány </a:t>
            </a:r>
            <a:r>
              <a:rPr lang="ru-UA" sz="1500" dirty="0"/>
              <a:t>= </a:t>
            </a:r>
            <a:r>
              <a:rPr lang="hu-HU" sz="1500" dirty="0"/>
              <a:t>nagyobb mennyiségü kötvénykibocsátás</a:t>
            </a:r>
            <a:r>
              <a:rPr lang="ru-UA" sz="1500" dirty="0"/>
              <a:t> -</a:t>
            </a:r>
            <a:r>
              <a:rPr lang="en-US" sz="1500" dirty="0"/>
              <a:t>&gt; </a:t>
            </a:r>
            <a:r>
              <a:rPr lang="hu-HU" sz="1500" dirty="0"/>
              <a:t>Nagyobb kinálat</a:t>
            </a:r>
            <a:r>
              <a:rPr lang="ru-UA" sz="1500" dirty="0"/>
              <a:t> -</a:t>
            </a:r>
            <a:r>
              <a:rPr lang="en-US" sz="1500" dirty="0"/>
              <a:t>&gt; </a:t>
            </a:r>
            <a:r>
              <a:rPr lang="hu-HU" sz="1500" dirty="0"/>
              <a:t>Magasabb kamatok </a:t>
            </a:r>
            <a:r>
              <a:rPr lang="ru-UA" sz="1500" dirty="0"/>
              <a:t>–</a:t>
            </a:r>
            <a:r>
              <a:rPr lang="en-US" sz="1500" dirty="0"/>
              <a:t>&gt;</a:t>
            </a:r>
            <a:r>
              <a:rPr lang="hu-HU" sz="1500" dirty="0"/>
              <a:t> </a:t>
            </a:r>
            <a:r>
              <a:rPr lang="hu-HU" sz="1500" b="1" dirty="0"/>
              <a:t>kibocsátott kötvény értékcsökkenés</a:t>
            </a:r>
            <a:br>
              <a:rPr lang="hu-HU" sz="1500" b="1" dirty="0"/>
            </a:br>
            <a:r>
              <a:rPr lang="hu-HU" sz="1500" dirty="0"/>
              <a:t>3. </a:t>
            </a:r>
            <a:r>
              <a:rPr lang="en-US" sz="1500" dirty="0"/>
              <a:t>7</a:t>
            </a:r>
            <a:r>
              <a:rPr lang="hu-HU" sz="1500" dirty="0"/>
              <a:t>% alapkamat </a:t>
            </a:r>
            <a:r>
              <a:rPr lang="ru-UA" sz="1500" dirty="0"/>
              <a:t>–</a:t>
            </a:r>
            <a:r>
              <a:rPr lang="en-US" sz="1500" dirty="0"/>
              <a:t>&gt; </a:t>
            </a:r>
            <a:r>
              <a:rPr lang="hu-HU" sz="1500" dirty="0"/>
              <a:t>Magas állami kamatkiadások </a:t>
            </a:r>
            <a:r>
              <a:rPr lang="ru-UA" sz="1500" dirty="0"/>
              <a:t>-</a:t>
            </a:r>
            <a:r>
              <a:rPr lang="en-US" sz="1500" dirty="0"/>
              <a:t>&gt; </a:t>
            </a:r>
            <a:r>
              <a:rPr lang="hu-HU" sz="1500" dirty="0"/>
              <a:t>nagyobb Állami költségvetés hiány</a:t>
            </a:r>
            <a:br>
              <a:rPr lang="hu-HU" sz="1500" dirty="0"/>
            </a:br>
            <a:r>
              <a:rPr lang="hu-HU" sz="1500" dirty="0"/>
              <a:t>4. „wild card” középkeleti háboru </a:t>
            </a:r>
            <a:r>
              <a:rPr lang="ru-UA" sz="1500" dirty="0"/>
              <a:t>–</a:t>
            </a:r>
            <a:r>
              <a:rPr lang="en-US" sz="1500" dirty="0"/>
              <a:t>&gt; </a:t>
            </a:r>
            <a:r>
              <a:rPr lang="hu-HU" sz="1500" dirty="0"/>
              <a:t>magasabb olaj árak, magasabb arany árak.</a:t>
            </a:r>
            <a:br>
              <a:rPr lang="hu-HU" sz="1500" dirty="0"/>
            </a:br>
            <a:r>
              <a:rPr lang="hu-HU" sz="1500" dirty="0"/>
              <a:t>5. Márciusi USA bankválság átterjedhet Európába</a:t>
            </a:r>
          </a:p>
          <a:p>
            <a:endParaRPr lang="hu-HU" sz="1500" dirty="0"/>
          </a:p>
          <a:p>
            <a:pPr marL="0" indent="0">
              <a:buNone/>
            </a:pPr>
            <a:endParaRPr lang="hu-HU" sz="15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61D29-012E-3B7F-CF0F-A6A2F177E951}"/>
              </a:ext>
            </a:extLst>
          </p:cNvPr>
          <p:cNvSpPr txBox="1">
            <a:spLocks/>
          </p:cNvSpPr>
          <p:nvPr/>
        </p:nvSpPr>
        <p:spPr>
          <a:xfrm>
            <a:off x="2815773" y="4105904"/>
            <a:ext cx="5870640" cy="15697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500" u="sng" dirty="0"/>
              <a:t>Célok:</a:t>
            </a:r>
            <a:br>
              <a:rPr lang="hu-HU" sz="1500" u="sng" dirty="0"/>
            </a:br>
            <a:r>
              <a:rPr lang="hu-HU" sz="1500" dirty="0"/>
              <a:t>Felmérni a 3 hónapos EURIBOR sokk BUBOR-ra gyakorolt hatását</a:t>
            </a:r>
            <a:br>
              <a:rPr lang="hu-HU" sz="1500" dirty="0"/>
            </a:br>
            <a:r>
              <a:rPr lang="hu-HU" sz="1500" dirty="0"/>
              <a:t>Felépíteni egy elméleti keretrendszert ami megmagyarázza a makroprudenciális egyensulytalanságok okait</a:t>
            </a:r>
            <a:br>
              <a:rPr lang="hu-HU" sz="1500" dirty="0"/>
            </a:br>
            <a:r>
              <a:rPr lang="hu-HU" sz="1500" dirty="0"/>
              <a:t>Felmérni a Spillover efektust</a:t>
            </a:r>
            <a:r>
              <a:rPr lang="en-US" sz="1500" dirty="0"/>
              <a:t> a Diebold Yilmaz 2012-es </a:t>
            </a:r>
            <a:r>
              <a:rPr lang="en-US" sz="1500" dirty="0" err="1"/>
              <a:t>tanulm</a:t>
            </a:r>
            <a:r>
              <a:rPr lang="hu-HU" sz="1500" dirty="0"/>
              <a:t>ánya szerint (MNB DY 2009-es módszerét alkalmazta)</a:t>
            </a:r>
            <a:br>
              <a:rPr lang="hu-HU" sz="1500" dirty="0"/>
            </a:br>
            <a:br>
              <a:rPr lang="hu-HU" sz="1500" dirty="0"/>
            </a:br>
            <a:endParaRPr lang="hu-HU" sz="1500" dirty="0"/>
          </a:p>
        </p:txBody>
      </p:sp>
      <p:sp>
        <p:nvSpPr>
          <p:cNvPr id="16" name="Lekerekített téglalap 12">
            <a:extLst>
              <a:ext uri="{FF2B5EF4-FFF2-40B4-BE49-F238E27FC236}">
                <a16:creationId xmlns:a16="http://schemas.microsoft.com/office/drawing/2014/main" id="{43662E7E-291F-02A1-7935-CD08A502719B}"/>
              </a:ext>
            </a:extLst>
          </p:cNvPr>
          <p:cNvSpPr/>
          <p:nvPr/>
        </p:nvSpPr>
        <p:spPr>
          <a:xfrm>
            <a:off x="488891" y="1478646"/>
            <a:ext cx="2160240" cy="873313"/>
          </a:xfrm>
          <a:prstGeom prst="roundRect">
            <a:avLst>
              <a:gd name="adj" fmla="val 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</a:rPr>
              <a:t>Problémafelvetés</a:t>
            </a:r>
            <a:endParaRPr lang="hu-HU" sz="2000" dirty="0">
              <a:solidFill>
                <a:schemeClr val="bg1"/>
              </a:solidFill>
            </a:endParaRPr>
          </a:p>
        </p:txBody>
      </p:sp>
      <p:sp>
        <p:nvSpPr>
          <p:cNvPr id="17" name="Lekerekített téglalap 18">
            <a:extLst>
              <a:ext uri="{FF2B5EF4-FFF2-40B4-BE49-F238E27FC236}">
                <a16:creationId xmlns:a16="http://schemas.microsoft.com/office/drawing/2014/main" id="{DD7A33E9-6FF4-6270-3F1A-5956D6F9F841}"/>
              </a:ext>
            </a:extLst>
          </p:cNvPr>
          <p:cNvSpPr/>
          <p:nvPr/>
        </p:nvSpPr>
        <p:spPr>
          <a:xfrm>
            <a:off x="488891" y="2558766"/>
            <a:ext cx="2160240" cy="873313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chemeClr val="tx1"/>
                </a:solidFill>
              </a:rPr>
              <a:t>Elméleti Háttér</a:t>
            </a:r>
          </a:p>
        </p:txBody>
      </p:sp>
      <p:sp>
        <p:nvSpPr>
          <p:cNvPr id="18" name="Lekerekített téglalap 19">
            <a:extLst>
              <a:ext uri="{FF2B5EF4-FFF2-40B4-BE49-F238E27FC236}">
                <a16:creationId xmlns:a16="http://schemas.microsoft.com/office/drawing/2014/main" id="{16324CD1-5241-82E3-75E4-CB872355AFAE}"/>
              </a:ext>
            </a:extLst>
          </p:cNvPr>
          <p:cNvSpPr/>
          <p:nvPr/>
        </p:nvSpPr>
        <p:spPr>
          <a:xfrm>
            <a:off x="488891" y="3638886"/>
            <a:ext cx="2160240" cy="873313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z="2000" dirty="0">
                <a:solidFill>
                  <a:schemeClr val="tx1"/>
                </a:solidFill>
              </a:rPr>
              <a:t>A</a:t>
            </a:r>
            <a:r>
              <a:rPr lang="en-US" sz="2000" dirty="0" err="1">
                <a:solidFill>
                  <a:schemeClr val="tx1"/>
                </a:solidFill>
              </a:rPr>
              <a:t>datok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és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módszertan</a:t>
            </a:r>
            <a:endParaRPr lang="hu-HU" sz="2000" dirty="0">
              <a:solidFill>
                <a:schemeClr val="tx1"/>
              </a:solidFill>
            </a:endParaRPr>
          </a:p>
        </p:txBody>
      </p:sp>
      <p:sp>
        <p:nvSpPr>
          <p:cNvPr id="19" name="Lekerekített téglalap 20">
            <a:extLst>
              <a:ext uri="{FF2B5EF4-FFF2-40B4-BE49-F238E27FC236}">
                <a16:creationId xmlns:a16="http://schemas.microsoft.com/office/drawing/2014/main" id="{FADD7329-9519-F9B1-854D-A60EDB1A5B87}"/>
              </a:ext>
            </a:extLst>
          </p:cNvPr>
          <p:cNvSpPr/>
          <p:nvPr/>
        </p:nvSpPr>
        <p:spPr>
          <a:xfrm>
            <a:off x="488891" y="4719006"/>
            <a:ext cx="2160240" cy="873313"/>
          </a:xfrm>
          <a:prstGeom prst="roundRect">
            <a:avLst>
              <a:gd name="adj" fmla="val 84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Eredmények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és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megvitatás</a:t>
            </a:r>
            <a:endParaRPr lang="hu-HU" sz="2000" dirty="0">
              <a:solidFill>
                <a:schemeClr val="tx1"/>
              </a:solidFill>
            </a:endParaRPr>
          </a:p>
        </p:txBody>
      </p:sp>
      <p:sp>
        <p:nvSpPr>
          <p:cNvPr id="22" name="Lekerekített téglalap 21">
            <a:extLst>
              <a:ext uri="{FF2B5EF4-FFF2-40B4-BE49-F238E27FC236}">
                <a16:creationId xmlns:a16="http://schemas.microsoft.com/office/drawing/2014/main" id="{C7D1AFD0-F893-13A3-3A82-591160C2F93F}"/>
              </a:ext>
            </a:extLst>
          </p:cNvPr>
          <p:cNvSpPr/>
          <p:nvPr/>
        </p:nvSpPr>
        <p:spPr>
          <a:xfrm>
            <a:off x="488891" y="5799126"/>
            <a:ext cx="2160240" cy="873313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Összefoglalás</a:t>
            </a:r>
            <a:endParaRPr lang="hu-HU" sz="2000" dirty="0">
              <a:solidFill>
                <a:schemeClr val="tx1"/>
              </a:solidFill>
            </a:endParaRPr>
          </a:p>
        </p:txBody>
      </p:sp>
      <p:pic>
        <p:nvPicPr>
          <p:cNvPr id="23" name="Kép 11">
            <a:extLst>
              <a:ext uri="{FF2B5EF4-FFF2-40B4-BE49-F238E27FC236}">
                <a16:creationId xmlns:a16="http://schemas.microsoft.com/office/drawing/2014/main" id="{F2B1F960-64E1-AFEB-FFC8-8539622607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053" y="16329"/>
            <a:ext cx="3465947" cy="1371235"/>
          </a:xfrm>
          <a:prstGeom prst="rect">
            <a:avLst/>
          </a:prstGeom>
        </p:spPr>
      </p:pic>
      <p:pic>
        <p:nvPicPr>
          <p:cNvPr id="24" name="Picture 2" descr="ÚNKP 2023 - ÓE">
            <a:extLst>
              <a:ext uri="{FF2B5EF4-FFF2-40B4-BE49-F238E27FC236}">
                <a16:creationId xmlns:a16="http://schemas.microsoft.com/office/drawing/2014/main" id="{FB0347CE-A9AA-B831-A7FC-03938859A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153648"/>
            <a:ext cx="2012872" cy="109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10C65B05-D780-A249-3678-4DE2AFA111E0}"/>
              </a:ext>
            </a:extLst>
          </p:cNvPr>
          <p:cNvSpPr txBox="1">
            <a:spLocks/>
          </p:cNvSpPr>
          <p:nvPr/>
        </p:nvSpPr>
        <p:spPr>
          <a:xfrm>
            <a:off x="2730903" y="174325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b="1" dirty="0">
                <a:solidFill>
                  <a:srgbClr val="002060"/>
                </a:solidFill>
              </a:rPr>
              <a:t>Problémafelvetés I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27" name="Dia 3">
            <a:hlinkClick r:id="" action="ppaction://media"/>
            <a:extLst>
              <a:ext uri="{FF2B5EF4-FFF2-40B4-BE49-F238E27FC236}">
                <a16:creationId xmlns:a16="http://schemas.microsoft.com/office/drawing/2014/main" id="{21C9509F-8D21-10BF-6E23-541D672866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93475" y="5969730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31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117"/>
    </mc:Choice>
    <mc:Fallback>
      <p:transition spd="slow" advTm="132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11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ekerekített téglalap 12">
            <a:extLst>
              <a:ext uri="{FF2B5EF4-FFF2-40B4-BE49-F238E27FC236}">
                <a16:creationId xmlns:a16="http://schemas.microsoft.com/office/drawing/2014/main" id="{DD0878FE-1262-4684-AEC8-A4C27433D0AD}"/>
              </a:ext>
            </a:extLst>
          </p:cNvPr>
          <p:cNvSpPr/>
          <p:nvPr/>
        </p:nvSpPr>
        <p:spPr>
          <a:xfrm>
            <a:off x="488891" y="1478646"/>
            <a:ext cx="2160240" cy="873313"/>
          </a:xfrm>
          <a:prstGeom prst="roundRect">
            <a:avLst>
              <a:gd name="adj" fmla="val 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Problem statement</a:t>
            </a:r>
            <a:endParaRPr lang="hu-HU" sz="2000" dirty="0">
              <a:solidFill>
                <a:schemeClr val="bg1"/>
              </a:solidFill>
            </a:endParaRPr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1AFD191C-C3EA-4351-82AF-77B531B6D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30903" y="174325"/>
            <a:ext cx="5157787" cy="823912"/>
          </a:xfrm>
        </p:spPr>
        <p:txBody>
          <a:bodyPr/>
          <a:lstStyle/>
          <a:p>
            <a:r>
              <a:rPr lang="hu-HU" b="1" dirty="0">
                <a:solidFill>
                  <a:srgbClr val="002060"/>
                </a:solidFill>
              </a:rPr>
              <a:t>Problémafelvetés II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D72066FE-6C52-4109-8ACB-5ECFDFE9F3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3" y="509223"/>
            <a:ext cx="2352726" cy="755689"/>
          </a:xfrm>
          <a:prstGeom prst="rect">
            <a:avLst/>
          </a:prstGeom>
        </p:spPr>
      </p:pic>
      <p:pic>
        <p:nvPicPr>
          <p:cNvPr id="11" name="Kép 10" descr="A képen rajz látható&#10;&#10;Automatikusan generált leírás">
            <a:extLst>
              <a:ext uri="{FF2B5EF4-FFF2-40B4-BE49-F238E27FC236}">
                <a16:creationId xmlns:a16="http://schemas.microsoft.com/office/drawing/2014/main" id="{F2999469-A2D2-46DA-9DAE-39B74E5B8FA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954" y="530679"/>
            <a:ext cx="2710543" cy="510643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053" y="16329"/>
            <a:ext cx="3465947" cy="137123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66" y="487017"/>
            <a:ext cx="2438400" cy="800100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6A32912-B964-F49B-0FA9-4ADDF5987B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0094382"/>
              </p:ext>
            </p:extLst>
          </p:nvPr>
        </p:nvGraphicFramePr>
        <p:xfrm>
          <a:off x="1968585" y="2103360"/>
          <a:ext cx="4965456" cy="3659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80038B3-4CDC-1615-B140-FBCED414FA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7846297"/>
              </p:ext>
            </p:extLst>
          </p:nvPr>
        </p:nvGraphicFramePr>
        <p:xfrm>
          <a:off x="6934041" y="2012071"/>
          <a:ext cx="4965456" cy="3659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78C8E98-C170-AA13-8FFC-E172022D2772}"/>
              </a:ext>
            </a:extLst>
          </p:cNvPr>
          <p:cNvSpPr/>
          <p:nvPr/>
        </p:nvSpPr>
        <p:spPr>
          <a:xfrm>
            <a:off x="3761356" y="3260398"/>
            <a:ext cx="1379913" cy="87331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K</a:t>
            </a:r>
            <a:r>
              <a:rPr lang="en-US" dirty="0" err="1"/>
              <a:t>ormányzati</a:t>
            </a:r>
            <a:r>
              <a:rPr lang="en-US" dirty="0"/>
              <a:t> </a:t>
            </a:r>
            <a:r>
              <a:rPr lang="en-US" dirty="0" err="1"/>
              <a:t>adósság</a:t>
            </a:r>
            <a:r>
              <a:rPr lang="en-US" dirty="0"/>
              <a:t> </a:t>
            </a:r>
            <a:r>
              <a:rPr lang="en-US" dirty="0" err="1"/>
              <a:t>spirál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DD267D-B353-A314-3CC2-281F4F3654EC}"/>
              </a:ext>
            </a:extLst>
          </p:cNvPr>
          <p:cNvSpPr/>
          <p:nvPr/>
        </p:nvSpPr>
        <p:spPr>
          <a:xfrm>
            <a:off x="8803777" y="3186877"/>
            <a:ext cx="1379913" cy="87331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Eszközleértékelési</a:t>
            </a:r>
            <a:r>
              <a:rPr lang="en-US" dirty="0"/>
              <a:t> </a:t>
            </a:r>
            <a:r>
              <a:rPr lang="en-US" dirty="0" err="1"/>
              <a:t>spirál</a:t>
            </a:r>
            <a:endParaRPr lang="en-GB" dirty="0"/>
          </a:p>
        </p:txBody>
      </p:sp>
      <p:sp>
        <p:nvSpPr>
          <p:cNvPr id="7" name="Arrow: Curved Down 6">
            <a:extLst>
              <a:ext uri="{FF2B5EF4-FFF2-40B4-BE49-F238E27FC236}">
                <a16:creationId xmlns:a16="http://schemas.microsoft.com/office/drawing/2014/main" id="{0D561586-C0D4-857B-EA94-B0A48FBFD447}"/>
              </a:ext>
            </a:extLst>
          </p:cNvPr>
          <p:cNvSpPr/>
          <p:nvPr/>
        </p:nvSpPr>
        <p:spPr>
          <a:xfrm>
            <a:off x="6086142" y="2285418"/>
            <a:ext cx="1695797" cy="552054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Arrow: Curved Down 7">
            <a:extLst>
              <a:ext uri="{FF2B5EF4-FFF2-40B4-BE49-F238E27FC236}">
                <a16:creationId xmlns:a16="http://schemas.microsoft.com/office/drawing/2014/main" id="{E6FB4C1A-866D-9F83-504D-3B20D7CFA833}"/>
              </a:ext>
            </a:extLst>
          </p:cNvPr>
          <p:cNvSpPr/>
          <p:nvPr/>
        </p:nvSpPr>
        <p:spPr>
          <a:xfrm flipH="1" flipV="1">
            <a:off x="6142009" y="4970889"/>
            <a:ext cx="1642078" cy="552054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0222DC-A42B-CEA3-1660-3F0F7748D69B}"/>
              </a:ext>
            </a:extLst>
          </p:cNvPr>
          <p:cNvSpPr txBox="1"/>
          <p:nvPr/>
        </p:nvSpPr>
        <p:spPr>
          <a:xfrm>
            <a:off x="6472617" y="4833714"/>
            <a:ext cx="11083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Spillover</a:t>
            </a:r>
            <a:endParaRPr lang="en-GB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2FE3D2-6DEE-925E-4D2E-62F221E39D85}"/>
              </a:ext>
            </a:extLst>
          </p:cNvPr>
          <p:cNvSpPr txBox="1"/>
          <p:nvPr/>
        </p:nvSpPr>
        <p:spPr>
          <a:xfrm>
            <a:off x="6379856" y="2541024"/>
            <a:ext cx="11083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Spillover</a:t>
            </a:r>
            <a:endParaRPr lang="en-GB" b="1" dirty="0"/>
          </a:p>
        </p:txBody>
      </p:sp>
      <p:sp>
        <p:nvSpPr>
          <p:cNvPr id="10" name="Lekerekített téglalap 12">
            <a:extLst>
              <a:ext uri="{FF2B5EF4-FFF2-40B4-BE49-F238E27FC236}">
                <a16:creationId xmlns:a16="http://schemas.microsoft.com/office/drawing/2014/main" id="{CD066ED2-03E1-5D14-1E29-5DF37A9196D5}"/>
              </a:ext>
            </a:extLst>
          </p:cNvPr>
          <p:cNvSpPr/>
          <p:nvPr/>
        </p:nvSpPr>
        <p:spPr>
          <a:xfrm>
            <a:off x="488891" y="1478646"/>
            <a:ext cx="2160240" cy="873313"/>
          </a:xfrm>
          <a:prstGeom prst="roundRect">
            <a:avLst>
              <a:gd name="adj" fmla="val 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</a:rPr>
              <a:t>Problémafelvetés</a:t>
            </a:r>
            <a:endParaRPr lang="hu-HU" sz="2000" dirty="0">
              <a:solidFill>
                <a:schemeClr val="bg1"/>
              </a:solidFill>
            </a:endParaRPr>
          </a:p>
        </p:txBody>
      </p:sp>
      <p:sp>
        <p:nvSpPr>
          <p:cNvPr id="22" name="Lekerekített téglalap 18">
            <a:extLst>
              <a:ext uri="{FF2B5EF4-FFF2-40B4-BE49-F238E27FC236}">
                <a16:creationId xmlns:a16="http://schemas.microsoft.com/office/drawing/2014/main" id="{6829DDC6-A42D-40EA-C21A-F404A00868B3}"/>
              </a:ext>
            </a:extLst>
          </p:cNvPr>
          <p:cNvSpPr/>
          <p:nvPr/>
        </p:nvSpPr>
        <p:spPr>
          <a:xfrm>
            <a:off x="488891" y="2558766"/>
            <a:ext cx="2160240" cy="873313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chemeClr val="tx1"/>
                </a:solidFill>
              </a:rPr>
              <a:t>Elméleti Háttér</a:t>
            </a:r>
          </a:p>
        </p:txBody>
      </p:sp>
      <p:sp>
        <p:nvSpPr>
          <p:cNvPr id="23" name="Lekerekített téglalap 19">
            <a:extLst>
              <a:ext uri="{FF2B5EF4-FFF2-40B4-BE49-F238E27FC236}">
                <a16:creationId xmlns:a16="http://schemas.microsoft.com/office/drawing/2014/main" id="{55CE97C1-BC0E-CF14-F053-D8B76FB93646}"/>
              </a:ext>
            </a:extLst>
          </p:cNvPr>
          <p:cNvSpPr/>
          <p:nvPr/>
        </p:nvSpPr>
        <p:spPr>
          <a:xfrm>
            <a:off x="488891" y="3638886"/>
            <a:ext cx="2160240" cy="873313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z="2000" dirty="0">
                <a:solidFill>
                  <a:schemeClr val="tx1"/>
                </a:solidFill>
              </a:rPr>
              <a:t>A</a:t>
            </a:r>
            <a:r>
              <a:rPr lang="en-US" sz="2000" dirty="0" err="1">
                <a:solidFill>
                  <a:schemeClr val="tx1"/>
                </a:solidFill>
              </a:rPr>
              <a:t>datok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és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módszertan</a:t>
            </a:r>
            <a:endParaRPr lang="hu-HU" sz="2000" dirty="0">
              <a:solidFill>
                <a:schemeClr val="tx1"/>
              </a:solidFill>
            </a:endParaRPr>
          </a:p>
        </p:txBody>
      </p:sp>
      <p:sp>
        <p:nvSpPr>
          <p:cNvPr id="24" name="Lekerekített téglalap 20">
            <a:extLst>
              <a:ext uri="{FF2B5EF4-FFF2-40B4-BE49-F238E27FC236}">
                <a16:creationId xmlns:a16="http://schemas.microsoft.com/office/drawing/2014/main" id="{F4361433-CC79-8791-FF11-24A1C893B3D1}"/>
              </a:ext>
            </a:extLst>
          </p:cNvPr>
          <p:cNvSpPr/>
          <p:nvPr/>
        </p:nvSpPr>
        <p:spPr>
          <a:xfrm>
            <a:off x="488891" y="4719006"/>
            <a:ext cx="2160240" cy="873313"/>
          </a:xfrm>
          <a:prstGeom prst="roundRect">
            <a:avLst>
              <a:gd name="adj" fmla="val 84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Eredmények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és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megvitatás</a:t>
            </a:r>
            <a:endParaRPr lang="hu-HU" sz="2000" dirty="0">
              <a:solidFill>
                <a:schemeClr val="tx1"/>
              </a:solidFill>
            </a:endParaRPr>
          </a:p>
        </p:txBody>
      </p:sp>
      <p:sp>
        <p:nvSpPr>
          <p:cNvPr id="25" name="Lekerekített téglalap 21">
            <a:extLst>
              <a:ext uri="{FF2B5EF4-FFF2-40B4-BE49-F238E27FC236}">
                <a16:creationId xmlns:a16="http://schemas.microsoft.com/office/drawing/2014/main" id="{477DCBE0-A005-5463-2364-10467418082F}"/>
              </a:ext>
            </a:extLst>
          </p:cNvPr>
          <p:cNvSpPr/>
          <p:nvPr/>
        </p:nvSpPr>
        <p:spPr>
          <a:xfrm>
            <a:off x="488891" y="5799126"/>
            <a:ext cx="2160240" cy="873313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Összefoglalás</a:t>
            </a:r>
            <a:endParaRPr lang="hu-HU" sz="2000" dirty="0">
              <a:solidFill>
                <a:schemeClr val="tx1"/>
              </a:solidFill>
            </a:endParaRPr>
          </a:p>
        </p:txBody>
      </p:sp>
      <p:pic>
        <p:nvPicPr>
          <p:cNvPr id="26" name="Kép 11">
            <a:extLst>
              <a:ext uri="{FF2B5EF4-FFF2-40B4-BE49-F238E27FC236}">
                <a16:creationId xmlns:a16="http://schemas.microsoft.com/office/drawing/2014/main" id="{6714E1B6-D3C2-6A77-889C-DF0FC290B3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053" y="16329"/>
            <a:ext cx="3465947" cy="1371235"/>
          </a:xfrm>
          <a:prstGeom prst="rect">
            <a:avLst/>
          </a:prstGeom>
        </p:spPr>
      </p:pic>
      <p:pic>
        <p:nvPicPr>
          <p:cNvPr id="27" name="Picture 2" descr="ÚNKP 2023 - ÓE">
            <a:extLst>
              <a:ext uri="{FF2B5EF4-FFF2-40B4-BE49-F238E27FC236}">
                <a16:creationId xmlns:a16="http://schemas.microsoft.com/office/drawing/2014/main" id="{EA466082-DE68-38D9-D67E-C66A61BA9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153648"/>
            <a:ext cx="2012872" cy="109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Dia 4">
            <a:hlinkClick r:id="" action="ppaction://media"/>
            <a:extLst>
              <a:ext uri="{FF2B5EF4-FFF2-40B4-BE49-F238E27FC236}">
                <a16:creationId xmlns:a16="http://schemas.microsoft.com/office/drawing/2014/main" id="{C0E8EEFF-1F67-3EF2-A9B4-0E3C6BF165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045119" y="5762528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07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641"/>
    </mc:Choice>
    <mc:Fallback>
      <p:transition spd="slow" advTm="117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4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1AFD191C-C3EA-4351-82AF-77B531B6D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51468" y="184039"/>
            <a:ext cx="5819921" cy="823912"/>
          </a:xfrm>
        </p:spPr>
        <p:txBody>
          <a:bodyPr/>
          <a:lstStyle/>
          <a:p>
            <a:r>
              <a:rPr lang="hu-HU" b="1" dirty="0">
                <a:solidFill>
                  <a:srgbClr val="002060"/>
                </a:solidFill>
              </a:rPr>
              <a:t>Elméleti háttér I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FD6400AE-B3E1-4805-B71B-2BD70F3DF1F3}"/>
              </a:ext>
            </a:extLst>
          </p:cNvPr>
          <p:cNvSpPr txBox="1">
            <a:spLocks/>
          </p:cNvSpPr>
          <p:nvPr/>
        </p:nvSpPr>
        <p:spPr>
          <a:xfrm>
            <a:off x="3246120" y="1041322"/>
            <a:ext cx="8559800" cy="50450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hu-HU" sz="1600" dirty="0">
              <a:solidFill>
                <a:srgbClr val="002060"/>
              </a:solidFill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  <a:p>
            <a:pPr algn="just"/>
            <a:r>
              <a:rPr lang="en-US" sz="20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Az előrejelzési </a:t>
            </a:r>
            <a:r>
              <a:rPr lang="en-US" sz="2000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hiba</a:t>
            </a:r>
            <a:r>
              <a:rPr lang="en-US" sz="20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variancia</a:t>
            </a:r>
            <a:r>
              <a:rPr lang="en-US" sz="20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dekompozícióját</a:t>
            </a:r>
            <a:r>
              <a:rPr lang="en-US" sz="20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(FEVD) </a:t>
            </a:r>
            <a:r>
              <a:rPr lang="en-US" sz="2000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használják</a:t>
            </a:r>
            <a:r>
              <a:rPr lang="en-US" sz="20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a </a:t>
            </a:r>
            <a:r>
              <a:rPr lang="en-US" sz="2000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többváltozós</a:t>
            </a:r>
            <a:r>
              <a:rPr lang="en-US" sz="20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idősorok</a:t>
            </a:r>
            <a:r>
              <a:rPr lang="en-US" sz="20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elemzésében</a:t>
            </a:r>
            <a:r>
              <a:rPr lang="en-US" sz="20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hogy</a:t>
            </a:r>
            <a:r>
              <a:rPr lang="en-US" sz="20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felmérjék</a:t>
            </a:r>
            <a:r>
              <a:rPr lang="en-US" sz="20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az</a:t>
            </a:r>
            <a:r>
              <a:rPr lang="en-US" sz="20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egyes</a:t>
            </a:r>
            <a:r>
              <a:rPr lang="en-US" sz="20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változók</a:t>
            </a:r>
            <a:r>
              <a:rPr lang="en-US" sz="20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hozzájárulását</a:t>
            </a:r>
            <a:r>
              <a:rPr lang="en-US" sz="20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az</a:t>
            </a:r>
            <a:r>
              <a:rPr lang="en-US" sz="20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előrejelzési </a:t>
            </a:r>
            <a:r>
              <a:rPr lang="en-US" sz="2000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hiba</a:t>
            </a:r>
            <a:r>
              <a:rPr lang="en-US" sz="20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varianciájához</a:t>
            </a:r>
            <a:r>
              <a:rPr lang="en-US" sz="20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egy</a:t>
            </a:r>
            <a:r>
              <a:rPr lang="en-US" sz="20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1-szigma </a:t>
            </a:r>
            <a:r>
              <a:rPr lang="en-US" sz="2000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sokk</a:t>
            </a:r>
            <a:r>
              <a:rPr lang="en-US" sz="20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hatására</a:t>
            </a:r>
            <a:r>
              <a:rPr lang="en-US" sz="20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bármelyik</a:t>
            </a:r>
            <a:r>
              <a:rPr lang="en-US" sz="20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másik</a:t>
            </a:r>
            <a:r>
              <a:rPr lang="en-US" sz="20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változónál</a:t>
            </a:r>
            <a:r>
              <a:rPr lang="en-US" sz="20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.</a:t>
            </a:r>
            <a:endParaRPr lang="hu-HU" sz="2000" dirty="0">
              <a:solidFill>
                <a:srgbClr val="002060"/>
              </a:solidFill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  <a:p>
            <a:pPr algn="just"/>
            <a:r>
              <a:rPr lang="en-US" sz="20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Az </a:t>
            </a:r>
            <a:r>
              <a:rPr lang="en-US" sz="2000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impulzus</a:t>
            </a:r>
            <a:r>
              <a:rPr lang="en-US" sz="20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válaszfüggvényt</a:t>
            </a:r>
            <a:r>
              <a:rPr lang="en-US" sz="20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használják</a:t>
            </a:r>
            <a:r>
              <a:rPr lang="en-US" sz="20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Lütkepohl</a:t>
            </a:r>
            <a:r>
              <a:rPr lang="en-US" sz="20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(2007) </a:t>
            </a:r>
            <a:r>
              <a:rPr lang="en-US" sz="2000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munkájában</a:t>
            </a:r>
            <a:r>
              <a:rPr lang="en-US" sz="20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a spillover </a:t>
            </a:r>
            <a:r>
              <a:rPr lang="en-US" sz="2000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hatások</a:t>
            </a:r>
            <a:r>
              <a:rPr lang="en-US" sz="20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mérésére</a:t>
            </a:r>
            <a:r>
              <a:rPr lang="en-US" sz="20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és</a:t>
            </a:r>
            <a:r>
              <a:rPr lang="en-US" sz="20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Diebold-Yilmaz (2009, 2012) </a:t>
            </a:r>
            <a:r>
              <a:rPr lang="en-US" sz="2000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munkáiban</a:t>
            </a:r>
            <a:r>
              <a:rPr lang="en-US" sz="20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(</a:t>
            </a:r>
            <a:r>
              <a:rPr lang="en-US" sz="2000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ezentúl</a:t>
            </a:r>
            <a:r>
              <a:rPr lang="en-US" sz="20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DY 2009 </a:t>
            </a:r>
            <a:r>
              <a:rPr lang="en-US" sz="2000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vagy</a:t>
            </a:r>
            <a:r>
              <a:rPr lang="en-US" sz="20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DY 2012) "spillover </a:t>
            </a:r>
            <a:r>
              <a:rPr lang="en-US" sz="2000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táblát</a:t>
            </a:r>
            <a:r>
              <a:rPr lang="en-US" sz="20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" </a:t>
            </a:r>
            <a:r>
              <a:rPr lang="en-US" sz="2000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készítenek</a:t>
            </a:r>
            <a:r>
              <a:rPr lang="en-US" sz="20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.</a:t>
            </a:r>
            <a:endParaRPr lang="hu-HU" sz="2000" dirty="0">
              <a:solidFill>
                <a:srgbClr val="002060"/>
              </a:solidFill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  <a:p>
            <a:pPr algn="just"/>
            <a:r>
              <a:rPr lang="en-US" sz="2000" b="1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Az </a:t>
            </a:r>
            <a:r>
              <a:rPr lang="en-US" sz="2000" b="1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impulzus</a:t>
            </a:r>
            <a:r>
              <a:rPr lang="en-US" sz="2000" b="1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válaszfüggvény</a:t>
            </a:r>
            <a:r>
              <a:rPr lang="en-US" sz="2000" b="1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(IRF): </a:t>
            </a:r>
            <a:r>
              <a:rPr lang="en-US" sz="2000" b="1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Megmutatja</a:t>
            </a:r>
            <a:r>
              <a:rPr lang="en-US" sz="2000" b="1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egy</a:t>
            </a:r>
            <a:r>
              <a:rPr lang="en-US" sz="2000" b="1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változó</a:t>
            </a:r>
            <a:r>
              <a:rPr lang="en-US" sz="2000" b="1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egy</a:t>
            </a:r>
            <a:r>
              <a:rPr lang="en-US" sz="2000" b="1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standard </a:t>
            </a:r>
            <a:r>
              <a:rPr lang="en-US" sz="2000" b="1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deviáció</a:t>
            </a:r>
            <a:r>
              <a:rPr lang="en-US" sz="2000" b="1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pozitív</a:t>
            </a:r>
            <a:r>
              <a:rPr lang="en-US" sz="2000" b="1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sokkjának</a:t>
            </a:r>
            <a:r>
              <a:rPr lang="en-US" sz="2000" b="1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hatását</a:t>
            </a:r>
            <a:r>
              <a:rPr lang="en-US" sz="2000" b="1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a </a:t>
            </a:r>
            <a:r>
              <a:rPr lang="en-US" sz="2000" b="1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másik</a:t>
            </a:r>
            <a:r>
              <a:rPr lang="en-US" sz="2000" b="1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változóra</a:t>
            </a:r>
            <a:r>
              <a:rPr lang="en-US" sz="2000" b="1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egy</a:t>
            </a:r>
            <a:r>
              <a:rPr lang="en-US" sz="2000" b="1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VAR (p) </a:t>
            </a:r>
            <a:r>
              <a:rPr lang="en-US" sz="2000" b="1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modellbe</a:t>
            </a:r>
            <a:endParaRPr lang="hu-HU" sz="2000" b="1" dirty="0">
              <a:solidFill>
                <a:srgbClr val="002060"/>
              </a:solidFill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  <a:p>
            <a:pPr algn="just"/>
            <a:r>
              <a:rPr lang="en-US" sz="2000" b="1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A </a:t>
            </a:r>
            <a:r>
              <a:rPr lang="en-US" sz="2000" b="1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probléma</a:t>
            </a:r>
            <a:r>
              <a:rPr lang="en-US" sz="2000" b="1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: a </a:t>
            </a:r>
            <a:r>
              <a:rPr lang="en-US" sz="2000" b="1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hiba</a:t>
            </a:r>
            <a:r>
              <a:rPr lang="hu-HU" sz="2000" b="1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tagok </a:t>
            </a:r>
            <a:r>
              <a:rPr lang="en-US" sz="2000" b="1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korrelál</a:t>
            </a:r>
            <a:r>
              <a:rPr lang="hu-HU" sz="2000" b="1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nak</a:t>
            </a:r>
            <a:r>
              <a:rPr lang="en-US" sz="2000" b="1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azaz</a:t>
            </a:r>
            <a:r>
              <a:rPr lang="en-US" sz="2000" b="1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a </a:t>
            </a:r>
            <a:r>
              <a:rPr lang="en-US" sz="2000" b="1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nem-ortogonalizált</a:t>
            </a:r>
            <a:r>
              <a:rPr lang="en-US" sz="2000" b="1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IRF </a:t>
            </a:r>
            <a:r>
              <a:rPr lang="en-US" sz="2000" b="1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nem</a:t>
            </a:r>
            <a:r>
              <a:rPr lang="en-US" sz="2000" b="1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mutatja</a:t>
            </a:r>
            <a:r>
              <a:rPr lang="en-US" sz="2000" b="1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a spillover </a:t>
            </a:r>
            <a:r>
              <a:rPr lang="en-US" sz="2000" b="1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hatást</a:t>
            </a:r>
            <a:r>
              <a:rPr lang="en-US" sz="2000" b="1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a 0. </a:t>
            </a:r>
            <a:r>
              <a:rPr lang="en-US" sz="2000" b="1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periódusban</a:t>
            </a:r>
            <a:r>
              <a:rPr lang="en-US" sz="2000" b="1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.</a:t>
            </a:r>
            <a:endParaRPr lang="hu-HU" sz="2000" b="1" dirty="0">
              <a:solidFill>
                <a:srgbClr val="002060"/>
              </a:solidFill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  <a:p>
            <a:pPr algn="just"/>
            <a:r>
              <a:rPr lang="en-US" sz="2000" b="1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DY 2009: A </a:t>
            </a:r>
            <a:r>
              <a:rPr lang="en-US" sz="2000" b="1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Choleski</a:t>
            </a:r>
            <a:r>
              <a:rPr lang="en-US" sz="2000" b="1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dekompozíciót</a:t>
            </a:r>
            <a:r>
              <a:rPr lang="en-US" sz="2000" b="1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használják</a:t>
            </a:r>
            <a:r>
              <a:rPr lang="en-US" sz="2000" b="1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a </a:t>
            </a:r>
            <a:r>
              <a:rPr lang="en-US" sz="2000" b="1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hibatermek</a:t>
            </a:r>
            <a:r>
              <a:rPr lang="en-US" sz="2000" b="1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ortogonalizálására</a:t>
            </a:r>
            <a:r>
              <a:rPr lang="en-US" sz="2000" b="1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Ez</a:t>
            </a:r>
            <a:r>
              <a:rPr lang="en-US" sz="2000" b="1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problémát</a:t>
            </a:r>
            <a:r>
              <a:rPr lang="en-US" sz="2000" b="1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vet </a:t>
            </a:r>
            <a:r>
              <a:rPr lang="en-US" sz="2000" b="1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fel</a:t>
            </a:r>
            <a:r>
              <a:rPr lang="en-US" sz="2000" b="1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a </a:t>
            </a:r>
            <a:r>
              <a:rPr lang="en-US" sz="2000" b="1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változók</a:t>
            </a:r>
            <a:r>
              <a:rPr lang="en-US" sz="2000" b="1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sorrendjében</a:t>
            </a:r>
            <a:r>
              <a:rPr lang="en-US" sz="2000" b="1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.</a:t>
            </a:r>
            <a:endParaRPr lang="hu-HU" sz="2000" b="1" dirty="0">
              <a:solidFill>
                <a:srgbClr val="002060"/>
              </a:solidFill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  <a:p>
            <a:pPr algn="just"/>
            <a:r>
              <a:rPr lang="en-US" sz="2000" b="1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DY 2012: A Koop </a:t>
            </a:r>
            <a:r>
              <a:rPr lang="en-US" sz="2000" b="1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Pesaran</a:t>
            </a:r>
            <a:r>
              <a:rPr lang="en-US" sz="2000" b="1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és</a:t>
            </a:r>
            <a:r>
              <a:rPr lang="en-US" sz="2000" b="1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Potter (1996) </a:t>
            </a:r>
            <a:r>
              <a:rPr lang="en-US" sz="2000" b="1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és</a:t>
            </a:r>
            <a:r>
              <a:rPr lang="en-US" sz="2000" b="1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Pesaran</a:t>
            </a:r>
            <a:r>
              <a:rPr lang="en-US" sz="2000" b="1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és</a:t>
            </a:r>
            <a:r>
              <a:rPr lang="en-US" sz="2000" b="1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Shin (1998) (</a:t>
            </a:r>
            <a:r>
              <a:rPr lang="en-US" sz="2000" b="1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ezentúl</a:t>
            </a:r>
            <a:r>
              <a:rPr lang="en-US" sz="2000" b="1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KPPS) </a:t>
            </a:r>
            <a:r>
              <a:rPr lang="en-US" sz="2000" b="1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módszerét</a:t>
            </a:r>
            <a:r>
              <a:rPr lang="en-US" sz="2000" b="1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használják</a:t>
            </a:r>
            <a:r>
              <a:rPr lang="en-US" sz="2000" b="1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ami</a:t>
            </a:r>
            <a:r>
              <a:rPr lang="en-US" sz="2000" b="1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sorrendfüggetlen</a:t>
            </a:r>
            <a:r>
              <a:rPr lang="en-US" sz="2000" b="1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variancia</a:t>
            </a:r>
            <a:r>
              <a:rPr lang="en-US" sz="2000" b="1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dekompozíciót</a:t>
            </a:r>
            <a:r>
              <a:rPr lang="en-US" sz="2000" b="1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hoz</a:t>
            </a:r>
            <a:r>
              <a:rPr lang="en-US" sz="2000" b="1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létre</a:t>
            </a:r>
            <a:r>
              <a:rPr lang="en-US" sz="2000" b="1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.</a:t>
            </a:r>
            <a:endParaRPr lang="hu-HU" sz="2000" dirty="0"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BFB92D1A-D312-480E-AC9E-E826B27718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3" y="509223"/>
            <a:ext cx="2352726" cy="755689"/>
          </a:xfrm>
          <a:prstGeom prst="rect">
            <a:avLst/>
          </a:prstGeom>
        </p:spPr>
      </p:pic>
      <p:pic>
        <p:nvPicPr>
          <p:cNvPr id="11" name="Kép 10" descr="A képen rajz látható&#10;&#10;Automatikusan generált leírás">
            <a:extLst>
              <a:ext uri="{FF2B5EF4-FFF2-40B4-BE49-F238E27FC236}">
                <a16:creationId xmlns:a16="http://schemas.microsoft.com/office/drawing/2014/main" id="{58209CEC-DBEE-4EE0-A6CC-E56A099672C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954" y="530679"/>
            <a:ext cx="2710543" cy="510643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053" y="16329"/>
            <a:ext cx="3465947" cy="1371235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66" y="471739"/>
            <a:ext cx="2438400" cy="800100"/>
          </a:xfrm>
          <a:prstGeom prst="rect">
            <a:avLst/>
          </a:prstGeom>
        </p:spPr>
      </p:pic>
      <p:sp>
        <p:nvSpPr>
          <p:cNvPr id="3" name="Lekerekített téglalap 12">
            <a:extLst>
              <a:ext uri="{FF2B5EF4-FFF2-40B4-BE49-F238E27FC236}">
                <a16:creationId xmlns:a16="http://schemas.microsoft.com/office/drawing/2014/main" id="{D272D656-B1E9-2B47-37C8-09AC7404ABC2}"/>
              </a:ext>
            </a:extLst>
          </p:cNvPr>
          <p:cNvSpPr/>
          <p:nvPr/>
        </p:nvSpPr>
        <p:spPr>
          <a:xfrm>
            <a:off x="488891" y="1478646"/>
            <a:ext cx="2160240" cy="873313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Problémafelvetés</a:t>
            </a:r>
            <a:endParaRPr lang="hu-HU" sz="2000" dirty="0">
              <a:solidFill>
                <a:schemeClr val="tx1"/>
              </a:solidFill>
            </a:endParaRPr>
          </a:p>
        </p:txBody>
      </p:sp>
      <p:sp>
        <p:nvSpPr>
          <p:cNvPr id="4" name="Lekerekített téglalap 18">
            <a:extLst>
              <a:ext uri="{FF2B5EF4-FFF2-40B4-BE49-F238E27FC236}">
                <a16:creationId xmlns:a16="http://schemas.microsoft.com/office/drawing/2014/main" id="{C8F4CA17-B09F-C72D-98B6-55844F60CBFC}"/>
              </a:ext>
            </a:extLst>
          </p:cNvPr>
          <p:cNvSpPr/>
          <p:nvPr/>
        </p:nvSpPr>
        <p:spPr>
          <a:xfrm>
            <a:off x="488891" y="2558766"/>
            <a:ext cx="2160240" cy="873313"/>
          </a:xfrm>
          <a:prstGeom prst="roundRect">
            <a:avLst>
              <a:gd name="adj" fmla="val 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>
                <a:solidFill>
                  <a:schemeClr val="bg1"/>
                </a:solidFill>
              </a:rPr>
              <a:t>Elméleti Háttér</a:t>
            </a:r>
            <a:endParaRPr lang="hu-HU" sz="2000" dirty="0">
              <a:solidFill>
                <a:schemeClr val="bg1"/>
              </a:solidFill>
            </a:endParaRPr>
          </a:p>
        </p:txBody>
      </p:sp>
      <p:sp>
        <p:nvSpPr>
          <p:cNvPr id="5" name="Lekerekített téglalap 19">
            <a:extLst>
              <a:ext uri="{FF2B5EF4-FFF2-40B4-BE49-F238E27FC236}">
                <a16:creationId xmlns:a16="http://schemas.microsoft.com/office/drawing/2014/main" id="{979DBFAD-F6F3-62AC-B4C4-8F6C454DE0B6}"/>
              </a:ext>
            </a:extLst>
          </p:cNvPr>
          <p:cNvSpPr/>
          <p:nvPr/>
        </p:nvSpPr>
        <p:spPr>
          <a:xfrm>
            <a:off x="488891" y="3638886"/>
            <a:ext cx="2160240" cy="873313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z="2000" dirty="0">
                <a:solidFill>
                  <a:schemeClr val="tx1"/>
                </a:solidFill>
              </a:rPr>
              <a:t>A</a:t>
            </a:r>
            <a:r>
              <a:rPr lang="en-US" sz="2000" dirty="0" err="1">
                <a:solidFill>
                  <a:schemeClr val="tx1"/>
                </a:solidFill>
              </a:rPr>
              <a:t>datok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és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módszertan</a:t>
            </a:r>
            <a:endParaRPr lang="hu-HU" sz="2000" dirty="0">
              <a:solidFill>
                <a:schemeClr val="tx1"/>
              </a:solidFill>
            </a:endParaRPr>
          </a:p>
        </p:txBody>
      </p:sp>
      <p:sp>
        <p:nvSpPr>
          <p:cNvPr id="6" name="Lekerekített téglalap 20">
            <a:extLst>
              <a:ext uri="{FF2B5EF4-FFF2-40B4-BE49-F238E27FC236}">
                <a16:creationId xmlns:a16="http://schemas.microsoft.com/office/drawing/2014/main" id="{E9C362F6-E289-82FB-81D8-F4DC7C301360}"/>
              </a:ext>
            </a:extLst>
          </p:cNvPr>
          <p:cNvSpPr/>
          <p:nvPr/>
        </p:nvSpPr>
        <p:spPr>
          <a:xfrm>
            <a:off x="488891" y="4719006"/>
            <a:ext cx="2160240" cy="873313"/>
          </a:xfrm>
          <a:prstGeom prst="roundRect">
            <a:avLst>
              <a:gd name="adj" fmla="val 84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Eredmények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és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megvitatás</a:t>
            </a:r>
            <a:endParaRPr lang="hu-HU" sz="2000" dirty="0">
              <a:solidFill>
                <a:schemeClr val="tx1"/>
              </a:solidFill>
            </a:endParaRPr>
          </a:p>
        </p:txBody>
      </p:sp>
      <p:sp>
        <p:nvSpPr>
          <p:cNvPr id="7" name="Lekerekített téglalap 21">
            <a:extLst>
              <a:ext uri="{FF2B5EF4-FFF2-40B4-BE49-F238E27FC236}">
                <a16:creationId xmlns:a16="http://schemas.microsoft.com/office/drawing/2014/main" id="{EAE8AED0-0F4E-EC0C-6EFA-D59C2B7B8656}"/>
              </a:ext>
            </a:extLst>
          </p:cNvPr>
          <p:cNvSpPr/>
          <p:nvPr/>
        </p:nvSpPr>
        <p:spPr>
          <a:xfrm>
            <a:off x="488891" y="5799126"/>
            <a:ext cx="2160240" cy="873313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Összefoglalás</a:t>
            </a:r>
            <a:endParaRPr lang="hu-HU" sz="2000" dirty="0">
              <a:solidFill>
                <a:schemeClr val="tx1"/>
              </a:solidFill>
            </a:endParaRPr>
          </a:p>
        </p:txBody>
      </p:sp>
      <p:pic>
        <p:nvPicPr>
          <p:cNvPr id="8" name="Picture 2" descr="ÚNKP 2023 - ÓE">
            <a:extLst>
              <a:ext uri="{FF2B5EF4-FFF2-40B4-BE49-F238E27FC236}">
                <a16:creationId xmlns:a16="http://schemas.microsoft.com/office/drawing/2014/main" id="{B1501C1A-D37F-ECF8-C845-4D39E26F2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153648"/>
            <a:ext cx="2012872" cy="109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E3BA59C-B727-99D9-A996-A09A1C2A80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2088" y="6199706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99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274"/>
    </mc:Choice>
    <mc:Fallback>
      <p:transition spd="slow" advTm="146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7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1AFD191C-C3EA-4351-82AF-77B531B6D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51468" y="184039"/>
            <a:ext cx="5157787" cy="823912"/>
          </a:xfrm>
        </p:spPr>
        <p:txBody>
          <a:bodyPr/>
          <a:lstStyle/>
          <a:p>
            <a:r>
              <a:rPr lang="hu-HU" b="1" dirty="0">
                <a:solidFill>
                  <a:srgbClr val="002060"/>
                </a:solidFill>
              </a:rPr>
              <a:t>Elméleti háttér II</a:t>
            </a:r>
            <a:endParaRPr lang="en-US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Content Placeholder 4">
                <a:extLst>
                  <a:ext uri="{FF2B5EF4-FFF2-40B4-BE49-F238E27FC236}">
                    <a16:creationId xmlns:a16="http://schemas.microsoft.com/office/drawing/2014/main" id="{FD6400AE-B3E1-4805-B71B-2BD70F3DF1F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46120" y="1522301"/>
                <a:ext cx="8077200" cy="3684588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>
                    <a:solidFill>
                      <a:srgbClr val="002060"/>
                    </a:solidFill>
                  </a:rPr>
                  <a:t>Vegyünk egy stacionárius stabil VAR(p) modellt K endogén változóval:</a:t>
                </a:r>
                <a:endParaRPr lang="hu-HU" sz="18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GB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𝛷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+…+</m:t>
                    </m:r>
                    <m:sSub>
                      <m:sSubPr>
                        <m:ctrlPr>
                          <a:rPr lang="en-GB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𝛷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sSub>
                      <m:sSubPr>
                        <m:ctrlPr>
                          <a:rPr lang="en-GB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GB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sz="18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sz="2000" dirty="0">
                    <a:solidFill>
                      <a:srgbClr val="002060"/>
                    </a:solidFill>
                  </a:rPr>
                  <a:t>Where 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𝐸</m:t>
                    </m:r>
                    <m:d>
                      <m:dPr>
                        <m:ctrlPr>
                          <a:rPr lang="en-GB" sz="1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1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sub>
                        </m:sSub>
                        <m:sSubSup>
                          <m:sSubSupPr>
                            <m:ctrlPr>
                              <a:rPr lang="en-GB" sz="1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  <m:r>
                      <a:rPr lang="en-US" sz="1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1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𝛴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In short</a:t>
                </a:r>
                <a:r>
                  <a:rPr lang="en-US" sz="18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r>
                      <a:rPr lang="en-US" sz="1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~ </m:t>
                    </m:r>
                    <m:r>
                      <a:rPr lang="en-US" sz="1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𝑖𝑖𝑑</m:t>
                    </m:r>
                    <m:r>
                      <a:rPr lang="en-US" sz="1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(0,</m:t>
                    </m:r>
                    <m:r>
                      <a:rPr lang="en-US" sz="1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𝛴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hu-HU" sz="2000" dirty="0">
                  <a:solidFill>
                    <a:srgbClr val="002060"/>
                  </a:solidFill>
                </a:endParaRPr>
              </a:p>
              <a:p>
                <a:r>
                  <a:rPr lang="en-US" sz="2000" dirty="0">
                    <a:solidFill>
                      <a:srgbClr val="002060"/>
                    </a:solidFill>
                  </a:rPr>
                  <a:t>A MA(∞) reprezentáció (csak akkor lehetséges, ha stacionaritás áll fenn):</a:t>
                </a:r>
                <a:endParaRPr lang="hu-HU" sz="1800" b="1" i="1" dirty="0">
                  <a:solidFill>
                    <a:schemeClr val="tx1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8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𝒀</m:t>
                        </m:r>
                      </m:e>
                      <m:sub>
                        <m:r>
                          <a:rPr lang="en-US" sz="18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𝒕</m:t>
                        </m:r>
                      </m:sub>
                    </m:sSub>
                    <m:r>
                      <a:rPr lang="en-US" sz="1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nary>
                      <m:naryPr>
                        <m:chr m:val="∑"/>
                        <m:limLoc m:val="undOvr"/>
                        <m:ctrlPr>
                          <a:rPr lang="en-GB" sz="1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sz="1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en-US" sz="1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=0</m:t>
                        </m:r>
                      </m:sub>
                      <m:sup>
                        <m:r>
                          <a:rPr lang="en-US" sz="1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</m:sup>
                      <m:e>
                        <m:sSub>
                          <m:sSubPr>
                            <m:ctrlPr>
                              <a:rPr lang="en-GB" sz="1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𝜱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sSub>
                      <m:sSubPr>
                        <m:ctrlPr>
                          <a:rPr lang="en-GB" sz="1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𝝃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1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GB" sz="18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>
                    <a:solidFill>
                      <a:srgbClr val="002060"/>
                    </a:solidFill>
                  </a:rPr>
                  <a:t>Az ortogonalizált IRF:</a:t>
                </a:r>
                <a14:m>
                  <m:oMath xmlns:m="http://schemas.openxmlformats.org/officeDocument/2006/math">
                    <m:r>
                      <a:rPr lang="hu-HU" sz="18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sSubSup>
                      <m:sSubSupPr>
                        <m:ctrlPr>
                          <a:rPr lang="en-GB" sz="18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𝜓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sz="1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  <m:d>
                      <m:dPr>
                        <m:ctrlPr>
                          <a:rPr lang="en-GB" sz="1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</m:d>
                    <m:r>
                      <a:rPr lang="en-US" sz="1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sSub>
                      <m:sSubPr>
                        <m:ctrlPr>
                          <a:rPr lang="en-GB" sz="1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𝛷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1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sSub>
                      <m:sSubPr>
                        <m:ctrlPr>
                          <a:rPr lang="en-GB" sz="1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GB" sz="2000" dirty="0" err="1">
                    <a:solidFill>
                      <a:srgbClr val="002060"/>
                    </a:solidFill>
                  </a:rPr>
                  <a:t>ahol</a:t>
                </a:r>
                <a:r>
                  <a:rPr lang="en-GB" sz="2000" dirty="0">
                    <a:solidFill>
                      <a:srgbClr val="002060"/>
                    </a:solidFill>
                  </a:rPr>
                  <a:t> P a Cholesky </a:t>
                </a:r>
                <a:r>
                  <a:rPr lang="en-GB" sz="2000" dirty="0" err="1">
                    <a:solidFill>
                      <a:srgbClr val="002060"/>
                    </a:solidFill>
                  </a:rPr>
                  <a:t>dekompozíció</a:t>
                </a:r>
                <a:r>
                  <a:rPr lang="en-GB" sz="2000" dirty="0">
                    <a:solidFill>
                      <a:srgbClr val="002060"/>
                    </a:solidFill>
                  </a:rPr>
                  <a:t> </a:t>
                </a:r>
                <a:r>
                  <a:rPr lang="en-GB" sz="2000" dirty="0" err="1">
                    <a:solidFill>
                      <a:srgbClr val="002060"/>
                    </a:solidFill>
                  </a:rPr>
                  <a:t>alsó</a:t>
                </a:r>
                <a:r>
                  <a:rPr lang="en-GB" sz="2000" dirty="0">
                    <a:solidFill>
                      <a:srgbClr val="002060"/>
                    </a:solidFill>
                  </a:rPr>
                  <a:t> </a:t>
                </a:r>
                <a:r>
                  <a:rPr lang="en-GB" sz="2000" dirty="0" err="1">
                    <a:solidFill>
                      <a:srgbClr val="002060"/>
                    </a:solidFill>
                  </a:rPr>
                  <a:t>háromszögmátrixa</a:t>
                </a:r>
                <a:r>
                  <a:rPr lang="en-GB" sz="2000" dirty="0">
                    <a:solidFill>
                      <a:srgbClr val="002060"/>
                    </a:solidFill>
                  </a:rPr>
                  <a:t>.</a:t>
                </a:r>
                <a:endParaRPr lang="hu-HU" sz="2000" dirty="0">
                  <a:solidFill>
                    <a:srgbClr val="002060"/>
                  </a:solidFill>
                </a:endParaRPr>
              </a:p>
              <a:p>
                <a:r>
                  <a:rPr lang="en-GB" sz="2000" dirty="0">
                    <a:solidFill>
                      <a:srgbClr val="002060"/>
                    </a:solidFill>
                  </a:rPr>
                  <a:t>A KPPS </a:t>
                </a:r>
                <a:r>
                  <a:rPr lang="en-GB" sz="2000" dirty="0" err="1">
                    <a:solidFill>
                      <a:srgbClr val="002060"/>
                    </a:solidFill>
                  </a:rPr>
                  <a:t>általánosított</a:t>
                </a:r>
                <a:r>
                  <a:rPr lang="en-GB" sz="2000" dirty="0">
                    <a:solidFill>
                      <a:srgbClr val="002060"/>
                    </a:solidFill>
                  </a:rPr>
                  <a:t> FEVD: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800" i="1" smtClean="0">
                            <a:solidFill>
                              <a:srgbClr val="151F3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solidFill>
                              <a:srgbClr val="151F3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i="1">
                            <a:solidFill>
                              <a:srgbClr val="151F3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sz="1800" i="1">
                            <a:solidFill>
                              <a:srgbClr val="151F3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sup>
                    </m:sSubSup>
                    <m:d>
                      <m:dPr>
                        <m:ctrlPr>
                          <a:rPr lang="en-GB" sz="1800" i="1">
                            <a:solidFill>
                              <a:srgbClr val="151F3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solidFill>
                              <a:srgbClr val="151F3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</m:d>
                    <m:r>
                      <a:rPr lang="en-US" sz="1800" i="1">
                        <a:solidFill>
                          <a:srgbClr val="151F3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GB" sz="1800" i="1">
                            <a:solidFill>
                              <a:srgbClr val="151F3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GB" sz="1800" i="1">
                                <a:solidFill>
                                  <a:srgbClr val="151F3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1800" i="1">
                                <a:solidFill>
                                  <a:srgbClr val="151F3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rgbClr val="151F3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𝑗𝑗</m:t>
                            </m:r>
                          </m:sub>
                          <m:sup>
                            <m:r>
                              <a:rPr lang="en-US" sz="1800" i="1">
                                <a:solidFill>
                                  <a:srgbClr val="151F3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sup>
                        </m:sSubSup>
                        <m:nary>
                          <m:naryPr>
                            <m:chr m:val="∑"/>
                            <m:limLoc m:val="undOvr"/>
                            <m:ctrlPr>
                              <a:rPr lang="en-GB" sz="1800" i="1">
                                <a:solidFill>
                                  <a:srgbClr val="151F3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naryPr>
                          <m:sub>
                            <m:r>
                              <a:rPr lang="en-US" sz="1800" i="1">
                                <a:solidFill>
                                  <a:srgbClr val="151F3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h</m:t>
                            </m:r>
                            <m:r>
                              <a:rPr lang="en-US" sz="1800" i="1">
                                <a:solidFill>
                                  <a:srgbClr val="151F3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en-US" sz="1800" i="1">
                                <a:solidFill>
                                  <a:srgbClr val="151F3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  <m:r>
                              <a:rPr lang="en-US" sz="1800" i="1">
                                <a:solidFill>
                                  <a:srgbClr val="151F3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GB" sz="1800" i="1">
                                    <a:solidFill>
                                      <a:srgbClr val="151F3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solidFill>
                                      <a:srgbClr val="151F3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sSubSup>
                                  <m:sSubSupPr>
                                    <m:ctrlPr>
                                      <a:rPr lang="en-GB" sz="1800" i="1">
                                        <a:solidFill>
                                          <a:srgbClr val="151F39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i="1">
                                        <a:solidFill>
                                          <a:srgbClr val="151F39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solidFill>
                                          <a:srgbClr val="151F39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1800" i="1">
                                        <a:solidFill>
                                          <a:srgbClr val="151F39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GB" sz="1800" i="1">
                                        <a:solidFill>
                                          <a:srgbClr val="151F39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solidFill>
                                          <a:srgbClr val="151F39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solidFill>
                                          <a:srgbClr val="151F39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h</m:t>
                                    </m:r>
                                  </m:sub>
                                </m:sSub>
                                <m:r>
                                  <m:rPr>
                                    <m:sty m:val="p"/>
                                  </m:rPr>
                                  <a:rPr lang="en-GB" sz="1800">
                                    <a:solidFill>
                                      <a:srgbClr val="151F3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Σ</m:t>
                                </m:r>
                                <m:sSub>
                                  <m:sSubPr>
                                    <m:ctrlPr>
                                      <a:rPr lang="en-GB" sz="1800" i="1">
                                        <a:solidFill>
                                          <a:srgbClr val="151F39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sz="1800">
                                        <a:solidFill>
                                          <a:srgbClr val="151F39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  <m:t>e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GB" sz="1800">
                                        <a:solidFill>
                                          <a:srgbClr val="151F39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  <m:t>j</m:t>
                                    </m:r>
                                  </m:sub>
                                </m:sSub>
                                <m:r>
                                  <a:rPr lang="en-GB" sz="1800">
                                    <a:solidFill>
                                      <a:srgbClr val="151F3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sz="1800" i="1">
                                    <a:solidFill>
                                      <a:srgbClr val="151F3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  <m:r>
                          <a:rPr lang="en-US" sz="1800" i="1">
                            <a:solidFill>
                              <a:srgbClr val="151F3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nary>
                          <m:naryPr>
                            <m:chr m:val="∑"/>
                            <m:limLoc m:val="undOvr"/>
                            <m:ctrlPr>
                              <a:rPr lang="en-GB" sz="1800" i="1">
                                <a:solidFill>
                                  <a:srgbClr val="151F3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naryPr>
                          <m:sub>
                            <m:r>
                              <a:rPr lang="en-US" sz="1800" i="1">
                                <a:solidFill>
                                  <a:srgbClr val="151F3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h</m:t>
                            </m:r>
                            <m:r>
                              <a:rPr lang="en-US" sz="1800" i="1">
                                <a:solidFill>
                                  <a:srgbClr val="151F3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en-US" sz="1800" i="1">
                                <a:solidFill>
                                  <a:srgbClr val="151F3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  <m:r>
                              <a:rPr lang="en-US" sz="1800" i="1">
                                <a:solidFill>
                                  <a:srgbClr val="151F3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GB" sz="1800" i="1">
                                    <a:solidFill>
                                      <a:srgbClr val="151F3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solidFill>
                                      <a:srgbClr val="151F3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sSubSup>
                                  <m:sSubSupPr>
                                    <m:ctrlPr>
                                      <a:rPr lang="en-GB" sz="1800" i="1">
                                        <a:solidFill>
                                          <a:srgbClr val="151F39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i="1">
                                        <a:solidFill>
                                          <a:srgbClr val="151F39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solidFill>
                                          <a:srgbClr val="151F39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1800" i="1">
                                        <a:solidFill>
                                          <a:srgbClr val="151F39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GB" sz="1800" i="1">
                                        <a:solidFill>
                                          <a:srgbClr val="151F39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solidFill>
                                          <a:srgbClr val="151F39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solidFill>
                                          <a:srgbClr val="151F39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h</m:t>
                                    </m:r>
                                  </m:sub>
                                </m:sSub>
                                <m:r>
                                  <m:rPr>
                                    <m:sty m:val="p"/>
                                  </m:rPr>
                                  <a:rPr lang="en-GB" sz="1800">
                                    <a:solidFill>
                                      <a:srgbClr val="151F3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Σ</m:t>
                                </m:r>
                                <m:sSubSup>
                                  <m:sSubSupPr>
                                    <m:ctrlPr>
                                      <a:rPr lang="en-GB" sz="1800" i="1">
                                        <a:solidFill>
                                          <a:srgbClr val="151F39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i="1">
                                        <a:solidFill>
                                          <a:srgbClr val="151F39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solidFill>
                                          <a:srgbClr val="151F39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h</m:t>
                                    </m:r>
                                  </m:sub>
                                  <m:sup>
                                    <m:r>
                                      <a:rPr lang="en-US" sz="1800" i="1">
                                        <a:solidFill>
                                          <a:srgbClr val="151F39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GB" sz="1800" i="1">
                                        <a:solidFill>
                                          <a:srgbClr val="151F39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sz="1800">
                                        <a:solidFill>
                                          <a:srgbClr val="151F39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  <m:t>e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GB" sz="1800">
                                        <a:solidFill>
                                          <a:srgbClr val="151F39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  <m:t>j</m:t>
                                    </m:r>
                                  </m:sub>
                                </m:sSub>
                                <m:r>
                                  <a:rPr lang="en-GB" sz="1800">
                                    <a:solidFill>
                                      <a:srgbClr val="151F3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sz="1800" i="1">
                                    <a:solidFill>
                                      <a:srgbClr val="151F3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den>
                    </m:f>
                  </m:oMath>
                </a14:m>
                <a:endParaRPr lang="en-GB" sz="1800" dirty="0">
                  <a:solidFill>
                    <a:srgbClr val="151F39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GB" sz="2000" dirty="0">
                    <a:solidFill>
                      <a:srgbClr val="002060"/>
                    </a:solidFill>
                  </a:rPr>
                  <a:t>A VAR(p) modell változóinak nettó páros spillover hatásait így számítjuk:</a:t>
                </a:r>
                <a14:m>
                  <m:oMath xmlns:m="http://schemas.openxmlformats.org/officeDocument/2006/math">
                    <m:r>
                      <a:rPr lang="hu-HU" sz="1800" b="0" i="0" smtClean="0">
                        <a:solidFill>
                          <a:srgbClr val="151F3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sSubSup>
                      <m:sSubSupPr>
                        <m:ctrlPr>
                          <a:rPr lang="en-GB" sz="1800" i="1" smtClean="0">
                            <a:solidFill>
                              <a:srgbClr val="151F3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solidFill>
                              <a:srgbClr val="151F3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800" i="1">
                            <a:solidFill>
                              <a:srgbClr val="151F3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sz="1800" i="1">
                            <a:solidFill>
                              <a:srgbClr val="151F3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sup>
                    </m:sSubSup>
                    <m:d>
                      <m:dPr>
                        <m:ctrlPr>
                          <a:rPr lang="en-GB" sz="1800" i="1">
                            <a:solidFill>
                              <a:srgbClr val="151F3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solidFill>
                              <a:srgbClr val="151F3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</m:d>
                    <m:r>
                      <a:rPr lang="en-US" sz="1800" i="1">
                        <a:solidFill>
                          <a:srgbClr val="151F3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GB" sz="1800" i="1">
                            <a:solidFill>
                              <a:srgbClr val="151F3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GB" sz="1800" i="1">
                                <a:solidFill>
                                  <a:srgbClr val="151F3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̃"/>
                                <m:ctrlPr>
                                  <a:rPr lang="en-GB" sz="1800" i="1">
                                    <a:solidFill>
                                      <a:srgbClr val="151F3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800" i="1">
                                    <a:solidFill>
                                      <a:srgbClr val="151F3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𝜃</m:t>
                                </m:r>
                              </m:e>
                            </m:acc>
                          </m:e>
                          <m:sub>
                            <m:r>
                              <a:rPr lang="en-US" sz="1800" i="1">
                                <a:solidFill>
                                  <a:srgbClr val="151F3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𝑗𝑖</m:t>
                            </m:r>
                          </m:sub>
                          <m:sup>
                            <m:r>
                              <a:rPr lang="en-US" sz="1800" i="1">
                                <a:solidFill>
                                  <a:srgbClr val="151F3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𝑔</m:t>
                            </m:r>
                          </m:sup>
                        </m:sSubSup>
                        <m:d>
                          <m:dPr>
                            <m:ctrlPr>
                              <a:rPr lang="en-GB" sz="1800" i="1">
                                <a:solidFill>
                                  <a:srgbClr val="151F3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solidFill>
                                  <a:srgbClr val="151F3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e>
                        </m:d>
                        <m:r>
                          <a:rPr lang="en-US" sz="1800" i="1">
                            <a:solidFill>
                              <a:srgbClr val="151F3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GB" sz="1800" i="1">
                                <a:solidFill>
                                  <a:srgbClr val="151F3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̃"/>
                                <m:ctrlPr>
                                  <a:rPr lang="en-GB" sz="1800" i="1">
                                    <a:solidFill>
                                      <a:srgbClr val="151F3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800" i="1">
                                    <a:solidFill>
                                      <a:srgbClr val="151F3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𝜃</m:t>
                                </m:r>
                              </m:e>
                            </m:acc>
                          </m:e>
                          <m:sub>
                            <m:r>
                              <a:rPr lang="en-US" sz="1800" i="1">
                                <a:solidFill>
                                  <a:srgbClr val="151F3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𝑖𝑗</m:t>
                            </m:r>
                          </m:sub>
                          <m:sup>
                            <m:r>
                              <a:rPr lang="en-US" sz="1800" i="1">
                                <a:solidFill>
                                  <a:srgbClr val="151F3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𝑔</m:t>
                            </m:r>
                          </m:sup>
                        </m:sSubSup>
                        <m:d>
                          <m:dPr>
                            <m:ctrlPr>
                              <a:rPr lang="en-GB" sz="1800" i="1">
                                <a:solidFill>
                                  <a:srgbClr val="151F3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solidFill>
                                  <a:srgbClr val="151F3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e>
                        </m:d>
                      </m:num>
                      <m:den>
                        <m:r>
                          <a:rPr lang="en-US" sz="1800" i="1">
                            <a:solidFill>
                              <a:srgbClr val="151F3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den>
                    </m:f>
                    <m:r>
                      <a:rPr lang="en-US" sz="1800" i="1">
                        <a:solidFill>
                          <a:srgbClr val="151F3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∙100</m:t>
                    </m:r>
                  </m:oMath>
                </a14:m>
                <a:endParaRPr lang="en-GB" sz="1800" dirty="0">
                  <a:solidFill>
                    <a:srgbClr val="151F39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GB" sz="2000" dirty="0">
                  <a:solidFill>
                    <a:srgbClr val="002060"/>
                  </a:solidFill>
                </a:endParaRPr>
              </a:p>
            </p:txBody>
          </p:sp>
        </mc:Choice>
        <mc:Fallback>
          <p:sp>
            <p:nvSpPr>
              <p:cNvPr id="20" name="Content Placeholder 4">
                <a:extLst>
                  <a:ext uri="{FF2B5EF4-FFF2-40B4-BE49-F238E27FC236}">
                    <a16:creationId xmlns:a16="http://schemas.microsoft.com/office/drawing/2014/main" id="{FD6400AE-B3E1-4805-B71B-2BD70F3DF1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6120" y="1522301"/>
                <a:ext cx="8077200" cy="3684588"/>
              </a:xfrm>
              <a:prstGeom prst="rect">
                <a:avLst/>
              </a:prstGeom>
              <a:blipFill>
                <a:blip r:embed="rId4"/>
                <a:stretch>
                  <a:fillRect l="-679" t="-1821" b="-276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Kép 8">
            <a:extLst>
              <a:ext uri="{FF2B5EF4-FFF2-40B4-BE49-F238E27FC236}">
                <a16:creationId xmlns:a16="http://schemas.microsoft.com/office/drawing/2014/main" id="{52983685-1DB2-4CC7-9C1F-9DCCEF3656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3" y="509223"/>
            <a:ext cx="2352726" cy="755689"/>
          </a:xfrm>
          <a:prstGeom prst="rect">
            <a:avLst/>
          </a:prstGeom>
        </p:spPr>
      </p:pic>
      <p:pic>
        <p:nvPicPr>
          <p:cNvPr id="11" name="Kép 10" descr="A képen rajz látható&#10;&#10;Automatikusan generált leírás">
            <a:extLst>
              <a:ext uri="{FF2B5EF4-FFF2-40B4-BE49-F238E27FC236}">
                <a16:creationId xmlns:a16="http://schemas.microsoft.com/office/drawing/2014/main" id="{4A04D41E-1C0E-40B0-8FB3-48B63325B9A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954" y="530679"/>
            <a:ext cx="2710543" cy="510643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053" y="16329"/>
            <a:ext cx="3465947" cy="1371235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31" y="464812"/>
            <a:ext cx="2438400" cy="800100"/>
          </a:xfrm>
          <a:prstGeom prst="rect">
            <a:avLst/>
          </a:prstGeom>
        </p:spPr>
      </p:pic>
      <p:sp>
        <p:nvSpPr>
          <p:cNvPr id="8" name="Lekerekített téglalap 12">
            <a:extLst>
              <a:ext uri="{FF2B5EF4-FFF2-40B4-BE49-F238E27FC236}">
                <a16:creationId xmlns:a16="http://schemas.microsoft.com/office/drawing/2014/main" id="{A05AFAE8-C12B-7910-0A88-68B67C70FCF1}"/>
              </a:ext>
            </a:extLst>
          </p:cNvPr>
          <p:cNvSpPr/>
          <p:nvPr/>
        </p:nvSpPr>
        <p:spPr>
          <a:xfrm>
            <a:off x="488891" y="1478646"/>
            <a:ext cx="2160240" cy="873313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Problémafelvetés</a:t>
            </a:r>
            <a:endParaRPr lang="hu-HU" sz="2000" dirty="0">
              <a:solidFill>
                <a:schemeClr val="tx1"/>
              </a:solidFill>
            </a:endParaRPr>
          </a:p>
        </p:txBody>
      </p:sp>
      <p:sp>
        <p:nvSpPr>
          <p:cNvPr id="10" name="Lekerekített téglalap 18">
            <a:extLst>
              <a:ext uri="{FF2B5EF4-FFF2-40B4-BE49-F238E27FC236}">
                <a16:creationId xmlns:a16="http://schemas.microsoft.com/office/drawing/2014/main" id="{564B6C49-E045-02C4-4221-6511AA7F2EE8}"/>
              </a:ext>
            </a:extLst>
          </p:cNvPr>
          <p:cNvSpPr/>
          <p:nvPr/>
        </p:nvSpPr>
        <p:spPr>
          <a:xfrm>
            <a:off x="488891" y="2558766"/>
            <a:ext cx="2160240" cy="873313"/>
          </a:xfrm>
          <a:prstGeom prst="roundRect">
            <a:avLst>
              <a:gd name="adj" fmla="val 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chemeClr val="bg1"/>
                </a:solidFill>
              </a:rPr>
              <a:t>Elméleti Háttér</a:t>
            </a:r>
          </a:p>
        </p:txBody>
      </p:sp>
      <p:sp>
        <p:nvSpPr>
          <p:cNvPr id="13" name="Lekerekített téglalap 19">
            <a:extLst>
              <a:ext uri="{FF2B5EF4-FFF2-40B4-BE49-F238E27FC236}">
                <a16:creationId xmlns:a16="http://schemas.microsoft.com/office/drawing/2014/main" id="{1CD3B538-3A83-B78D-56B9-75AC98EE9B6D}"/>
              </a:ext>
            </a:extLst>
          </p:cNvPr>
          <p:cNvSpPr/>
          <p:nvPr/>
        </p:nvSpPr>
        <p:spPr>
          <a:xfrm>
            <a:off x="488891" y="3638886"/>
            <a:ext cx="2160240" cy="873313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z="2000" dirty="0">
                <a:solidFill>
                  <a:schemeClr val="tx1"/>
                </a:solidFill>
              </a:rPr>
              <a:t>A</a:t>
            </a:r>
            <a:r>
              <a:rPr lang="en-US" sz="2000" dirty="0" err="1">
                <a:solidFill>
                  <a:schemeClr val="tx1"/>
                </a:solidFill>
              </a:rPr>
              <a:t>datok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és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módszertan</a:t>
            </a:r>
            <a:endParaRPr lang="hu-HU" sz="2000" dirty="0">
              <a:solidFill>
                <a:schemeClr val="tx1"/>
              </a:solidFill>
            </a:endParaRPr>
          </a:p>
        </p:txBody>
      </p:sp>
      <p:sp>
        <p:nvSpPr>
          <p:cNvPr id="14" name="Lekerekített téglalap 20">
            <a:extLst>
              <a:ext uri="{FF2B5EF4-FFF2-40B4-BE49-F238E27FC236}">
                <a16:creationId xmlns:a16="http://schemas.microsoft.com/office/drawing/2014/main" id="{85116935-AE4E-90FC-9123-03E191E32799}"/>
              </a:ext>
            </a:extLst>
          </p:cNvPr>
          <p:cNvSpPr/>
          <p:nvPr/>
        </p:nvSpPr>
        <p:spPr>
          <a:xfrm>
            <a:off x="488891" y="4719006"/>
            <a:ext cx="2160240" cy="873313"/>
          </a:xfrm>
          <a:prstGeom prst="roundRect">
            <a:avLst>
              <a:gd name="adj" fmla="val 84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Eredmények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és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megvitatás</a:t>
            </a:r>
            <a:endParaRPr lang="hu-HU" sz="2000" dirty="0">
              <a:solidFill>
                <a:schemeClr val="tx1"/>
              </a:solidFill>
            </a:endParaRPr>
          </a:p>
        </p:txBody>
      </p:sp>
      <p:sp>
        <p:nvSpPr>
          <p:cNvPr id="15" name="Lekerekített téglalap 21">
            <a:extLst>
              <a:ext uri="{FF2B5EF4-FFF2-40B4-BE49-F238E27FC236}">
                <a16:creationId xmlns:a16="http://schemas.microsoft.com/office/drawing/2014/main" id="{5D17C53C-5EE3-24B6-5CC9-5120AFD14745}"/>
              </a:ext>
            </a:extLst>
          </p:cNvPr>
          <p:cNvSpPr/>
          <p:nvPr/>
        </p:nvSpPr>
        <p:spPr>
          <a:xfrm>
            <a:off x="488891" y="5799126"/>
            <a:ext cx="2160240" cy="873313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Összefoglalás</a:t>
            </a:r>
            <a:endParaRPr lang="hu-HU" sz="2000" dirty="0">
              <a:solidFill>
                <a:schemeClr val="tx1"/>
              </a:solidFill>
            </a:endParaRPr>
          </a:p>
        </p:txBody>
      </p:sp>
      <p:pic>
        <p:nvPicPr>
          <p:cNvPr id="16" name="Picture 2" descr="ÚNKP 2023 - ÓE">
            <a:extLst>
              <a:ext uri="{FF2B5EF4-FFF2-40B4-BE49-F238E27FC236}">
                <a16:creationId xmlns:a16="http://schemas.microsoft.com/office/drawing/2014/main" id="{201AF27A-2E42-A03A-D1AD-164B76A04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153648"/>
            <a:ext cx="2012872" cy="109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F5107B-09BE-AC79-BC75-35ECCBD312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04965" y="5888119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47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630"/>
    </mc:Choice>
    <mc:Fallback>
      <p:transition spd="slow" advTm="54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3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1AFD191C-C3EA-4351-82AF-77B531B6D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90508" y="184038"/>
            <a:ext cx="5643042" cy="1080873"/>
          </a:xfrm>
        </p:spPr>
        <p:txBody>
          <a:bodyPr/>
          <a:lstStyle/>
          <a:p>
            <a:r>
              <a:rPr lang="hu-HU" b="1" dirty="0">
                <a:solidFill>
                  <a:srgbClr val="002060"/>
                </a:solidFill>
              </a:rPr>
              <a:t>Adatok és módszertan I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051BC3ED-5E3E-433C-A767-B63D8BD69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3" y="509223"/>
            <a:ext cx="2352726" cy="755689"/>
          </a:xfrm>
          <a:prstGeom prst="rect">
            <a:avLst/>
          </a:prstGeom>
        </p:spPr>
      </p:pic>
      <p:pic>
        <p:nvPicPr>
          <p:cNvPr id="13" name="Kép 12" descr="A képen rajz látható&#10;&#10;Automatikusan generált leírás">
            <a:extLst>
              <a:ext uri="{FF2B5EF4-FFF2-40B4-BE49-F238E27FC236}">
                <a16:creationId xmlns:a16="http://schemas.microsoft.com/office/drawing/2014/main" id="{288806D4-454A-4B92-8E6B-9BF1CD5354D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954" y="530679"/>
            <a:ext cx="2710543" cy="510643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053" y="16329"/>
            <a:ext cx="3465947" cy="1371235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31" y="464812"/>
            <a:ext cx="2438400" cy="800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4B16B3-3F43-D613-B2C3-2E2D25D466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780" y="1478646"/>
            <a:ext cx="3563620" cy="2370455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A386DC-515C-8FA7-27F5-60C412EF7B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04" y="1387563"/>
            <a:ext cx="4099153" cy="2461537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72BB972-B90D-BD0C-8667-823C217E86C9}"/>
              </a:ext>
            </a:extLst>
          </p:cNvPr>
          <p:cNvSpPr/>
          <p:nvPr/>
        </p:nvSpPr>
        <p:spPr>
          <a:xfrm>
            <a:off x="7749077" y="3432079"/>
            <a:ext cx="2709949" cy="47150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Az MNB </a:t>
            </a:r>
            <a:r>
              <a:rPr lang="en-US" sz="1400" dirty="0" err="1"/>
              <a:t>kamatemeléseinek</a:t>
            </a:r>
            <a:r>
              <a:rPr lang="en-US" sz="1400" dirty="0"/>
              <a:t> </a:t>
            </a:r>
            <a:r>
              <a:rPr lang="en-US" sz="1400" dirty="0" err="1"/>
              <a:t>gyorsasága</a:t>
            </a:r>
            <a:r>
              <a:rPr lang="en-US" sz="1400" dirty="0"/>
              <a:t> (2002-2023)</a:t>
            </a:r>
            <a:endParaRPr lang="en-GB" sz="1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744C9A-927F-5B96-7204-88D209B328F0}"/>
              </a:ext>
            </a:extLst>
          </p:cNvPr>
          <p:cNvSpPr/>
          <p:nvPr/>
        </p:nvSpPr>
        <p:spPr>
          <a:xfrm>
            <a:off x="3386051" y="3368241"/>
            <a:ext cx="2709949" cy="54129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MNB </a:t>
            </a:r>
            <a:r>
              <a:rPr lang="en-US" dirty="0" err="1"/>
              <a:t>kamatláb</a:t>
            </a:r>
            <a:r>
              <a:rPr lang="en-US" dirty="0"/>
              <a:t> </a:t>
            </a:r>
            <a:r>
              <a:rPr lang="en-US" dirty="0" err="1"/>
              <a:t>sávja</a:t>
            </a:r>
            <a:r>
              <a:rPr lang="en-US" dirty="0"/>
              <a:t> (2019-2023)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91379B-36EF-7C70-9F97-76B52300E1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202" y="4075542"/>
            <a:ext cx="3736975" cy="2275205"/>
          </a:xfrm>
          <a:prstGeom prst="rect">
            <a:avLst/>
          </a:prstGeo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DCF9A0A-0652-C9FB-30B4-571500A306C2}"/>
              </a:ext>
            </a:extLst>
          </p:cNvPr>
          <p:cNvSpPr/>
          <p:nvPr/>
        </p:nvSpPr>
        <p:spPr>
          <a:xfrm>
            <a:off x="2985201" y="6088627"/>
            <a:ext cx="3736975" cy="62221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Havi</a:t>
            </a:r>
            <a:r>
              <a:rPr lang="en-US" dirty="0"/>
              <a:t> </a:t>
            </a:r>
            <a:r>
              <a:rPr lang="en-US" dirty="0" err="1"/>
              <a:t>hitelállomány</a:t>
            </a:r>
            <a:r>
              <a:rPr lang="en-US" dirty="0"/>
              <a:t> </a:t>
            </a:r>
            <a:r>
              <a:rPr lang="en-US" dirty="0" err="1"/>
              <a:t>értéke</a:t>
            </a:r>
            <a:r>
              <a:rPr lang="en-US" dirty="0"/>
              <a:t> </a:t>
            </a:r>
            <a:r>
              <a:rPr lang="en-US" dirty="0" err="1"/>
              <a:t>nem</a:t>
            </a:r>
            <a:r>
              <a:rPr lang="en-US" dirty="0"/>
              <a:t> </a:t>
            </a:r>
            <a:r>
              <a:rPr lang="en-US" dirty="0" err="1"/>
              <a:t>banki</a:t>
            </a:r>
            <a:r>
              <a:rPr lang="en-US" dirty="0"/>
              <a:t> </a:t>
            </a:r>
            <a:r>
              <a:rPr lang="en-US" dirty="0" err="1"/>
              <a:t>szektor</a:t>
            </a:r>
            <a:r>
              <a:rPr lang="en-US" dirty="0"/>
              <a:t> (2019-2022)</a:t>
            </a:r>
            <a:endParaRPr lang="en-GB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7C93348-2FC6-3739-C56F-1A2B82AFC313}"/>
              </a:ext>
            </a:extLst>
          </p:cNvPr>
          <p:cNvCxnSpPr/>
          <p:nvPr/>
        </p:nvCxnSpPr>
        <p:spPr>
          <a:xfrm flipV="1">
            <a:off x="8373138" y="2240008"/>
            <a:ext cx="120823" cy="2239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DEDF1FF-CBF7-D50E-4568-C4B6F151565A}"/>
              </a:ext>
            </a:extLst>
          </p:cNvPr>
          <p:cNvCxnSpPr/>
          <p:nvPr/>
        </p:nvCxnSpPr>
        <p:spPr>
          <a:xfrm flipV="1">
            <a:off x="7495637" y="2240007"/>
            <a:ext cx="120823" cy="2239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800D218-6DC0-EAD5-B424-C04EB7F49126}"/>
              </a:ext>
            </a:extLst>
          </p:cNvPr>
          <p:cNvCxnSpPr>
            <a:cxnSpLocks/>
          </p:cNvCxnSpPr>
          <p:nvPr/>
        </p:nvCxnSpPr>
        <p:spPr>
          <a:xfrm flipV="1">
            <a:off x="10337033" y="1555672"/>
            <a:ext cx="243986" cy="9082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6F2CEAB-1539-EEE9-6CB8-46FD09A62C36}"/>
              </a:ext>
            </a:extLst>
          </p:cNvPr>
          <p:cNvSpPr txBox="1"/>
          <p:nvPr/>
        </p:nvSpPr>
        <p:spPr>
          <a:xfrm>
            <a:off x="9573195" y="1780470"/>
            <a:ext cx="1077706" cy="458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2022 October 14</a:t>
            </a:r>
            <a:r>
              <a:rPr lang="en-US" sz="1200" baseline="30000" dirty="0"/>
              <a:t>th</a:t>
            </a:r>
            <a:r>
              <a:rPr lang="en-US" sz="1200" dirty="0"/>
              <a:t> decision</a:t>
            </a:r>
            <a:endParaRPr lang="en-GB" sz="12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2A360FE-D925-493A-575C-1C4956481901}"/>
              </a:ext>
            </a:extLst>
          </p:cNvPr>
          <p:cNvSpPr txBox="1"/>
          <p:nvPr/>
        </p:nvSpPr>
        <p:spPr>
          <a:xfrm>
            <a:off x="6980604" y="4058740"/>
            <a:ext cx="472250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A BUBOR a </a:t>
            </a:r>
            <a:r>
              <a:rPr lang="en-US" sz="1800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változó</a:t>
            </a:r>
            <a:r>
              <a:rPr lang="en-US" sz="18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kamatozású</a:t>
            </a:r>
            <a:r>
              <a:rPr lang="en-US" sz="18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hitelek</a:t>
            </a:r>
            <a:r>
              <a:rPr lang="en-US" sz="18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fő</a:t>
            </a:r>
            <a:r>
              <a:rPr lang="en-US" sz="18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indexe</a:t>
            </a:r>
            <a:r>
              <a:rPr lang="en-US" sz="18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Magyarországon</a:t>
            </a:r>
            <a:r>
              <a:rPr lang="en-US" sz="18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.</a:t>
            </a:r>
            <a:endParaRPr lang="en-US" dirty="0">
              <a:solidFill>
                <a:srgbClr val="002060"/>
              </a:solidFill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  <a:p>
            <a:pPr algn="just"/>
            <a:r>
              <a:rPr lang="en-US" sz="1800" u="sng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BUBOR </a:t>
            </a:r>
            <a:r>
              <a:rPr lang="en-US" sz="1800" u="sng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növekedése</a:t>
            </a:r>
            <a:r>
              <a:rPr lang="en-US" sz="1800" u="sng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=&gt; </a:t>
            </a:r>
            <a:r>
              <a:rPr lang="en-US" sz="1800" u="sng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kamatkiadások</a:t>
            </a:r>
            <a:r>
              <a:rPr lang="en-US" sz="1800" u="sng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1800" u="sng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növekedése</a:t>
            </a:r>
            <a:r>
              <a:rPr lang="en-US" sz="1800" u="sng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.</a:t>
            </a:r>
            <a:r>
              <a:rPr lang="en-US" sz="18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. </a:t>
            </a:r>
            <a:endParaRPr lang="en-US" dirty="0">
              <a:solidFill>
                <a:srgbClr val="002060"/>
              </a:solidFill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  <a:p>
            <a:pPr algn="just"/>
            <a:r>
              <a:rPr lang="en-US" sz="1800" b="1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1.</a:t>
            </a:r>
            <a:r>
              <a:rPr lang="en-US" sz="18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hu-HU" sz="18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Van-e </a:t>
            </a:r>
            <a:r>
              <a:rPr lang="hu-HU" sz="1800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spillover</a:t>
            </a:r>
            <a:r>
              <a:rPr lang="hu-HU" sz="18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hatása az ECB meglepetésszerű kamatemeléseinek a BUBOR-</a:t>
            </a:r>
            <a:r>
              <a:rPr lang="hu-HU" sz="1800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ra</a:t>
            </a:r>
            <a:r>
              <a:rPr lang="hu-HU" sz="18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? </a:t>
            </a:r>
            <a:r>
              <a:rPr lang="en-US" sz="1800" b="1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2.</a:t>
            </a:r>
            <a:r>
              <a:rPr lang="en-US" sz="18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hu-HU" sz="18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Van-e </a:t>
            </a:r>
            <a:r>
              <a:rPr lang="hu-HU" sz="1800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spillover</a:t>
            </a:r>
            <a:r>
              <a:rPr lang="hu-HU" sz="18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hatása az ECB meglepetésszerű kamatemeléseinek az EUR/HUF árfolyamra?</a:t>
            </a:r>
            <a:endParaRPr lang="en-US" dirty="0">
              <a:solidFill>
                <a:srgbClr val="002060"/>
              </a:solidFill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  <a:p>
            <a:pPr algn="just"/>
            <a:endParaRPr lang="en-GB" b="1" dirty="0"/>
          </a:p>
        </p:txBody>
      </p:sp>
      <p:sp>
        <p:nvSpPr>
          <p:cNvPr id="9" name="Lekerekített téglalap 12">
            <a:extLst>
              <a:ext uri="{FF2B5EF4-FFF2-40B4-BE49-F238E27FC236}">
                <a16:creationId xmlns:a16="http://schemas.microsoft.com/office/drawing/2014/main" id="{F169B221-2EBF-C7B9-6A2A-B23C0322D9C5}"/>
              </a:ext>
            </a:extLst>
          </p:cNvPr>
          <p:cNvSpPr/>
          <p:nvPr/>
        </p:nvSpPr>
        <p:spPr>
          <a:xfrm>
            <a:off x="488891" y="1478646"/>
            <a:ext cx="2160240" cy="873313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Problémafelvetés</a:t>
            </a:r>
            <a:endParaRPr lang="hu-HU" sz="2000" dirty="0">
              <a:solidFill>
                <a:schemeClr val="tx1"/>
              </a:solidFill>
            </a:endParaRPr>
          </a:p>
        </p:txBody>
      </p:sp>
      <p:sp>
        <p:nvSpPr>
          <p:cNvPr id="10" name="Lekerekített téglalap 18">
            <a:extLst>
              <a:ext uri="{FF2B5EF4-FFF2-40B4-BE49-F238E27FC236}">
                <a16:creationId xmlns:a16="http://schemas.microsoft.com/office/drawing/2014/main" id="{A7C6E0F6-7B5A-E455-9CFF-20142A8CFF37}"/>
              </a:ext>
            </a:extLst>
          </p:cNvPr>
          <p:cNvSpPr/>
          <p:nvPr/>
        </p:nvSpPr>
        <p:spPr>
          <a:xfrm>
            <a:off x="488891" y="2558766"/>
            <a:ext cx="2160240" cy="873313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z="2000">
                <a:solidFill>
                  <a:schemeClr val="tx1"/>
                </a:solidFill>
              </a:rPr>
              <a:t>Elméleti Háttér</a:t>
            </a:r>
            <a:endParaRPr lang="hu-HU" sz="2000" dirty="0">
              <a:solidFill>
                <a:schemeClr val="tx1"/>
              </a:solidFill>
            </a:endParaRPr>
          </a:p>
        </p:txBody>
      </p:sp>
      <p:sp>
        <p:nvSpPr>
          <p:cNvPr id="20" name="Lekerekített téglalap 19">
            <a:extLst>
              <a:ext uri="{FF2B5EF4-FFF2-40B4-BE49-F238E27FC236}">
                <a16:creationId xmlns:a16="http://schemas.microsoft.com/office/drawing/2014/main" id="{4BDC2CF7-56FE-4F58-13B2-2C5BA4076706}"/>
              </a:ext>
            </a:extLst>
          </p:cNvPr>
          <p:cNvSpPr/>
          <p:nvPr/>
        </p:nvSpPr>
        <p:spPr>
          <a:xfrm>
            <a:off x="488891" y="3638886"/>
            <a:ext cx="2160240" cy="873313"/>
          </a:xfrm>
          <a:prstGeom prst="roundRect">
            <a:avLst>
              <a:gd name="adj" fmla="val 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chemeClr val="bg1"/>
                </a:solidFill>
              </a:rPr>
              <a:t>A</a:t>
            </a:r>
            <a:r>
              <a:rPr lang="en-US" sz="2000" dirty="0" err="1">
                <a:solidFill>
                  <a:schemeClr val="bg1"/>
                </a:solidFill>
              </a:rPr>
              <a:t>datok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és</a:t>
            </a:r>
            <a:r>
              <a:rPr lang="en-US" sz="2000">
                <a:solidFill>
                  <a:schemeClr val="bg1"/>
                </a:solidFill>
              </a:rPr>
              <a:t> módszertan</a:t>
            </a:r>
            <a:endParaRPr lang="hu-HU" sz="2000" dirty="0">
              <a:solidFill>
                <a:schemeClr val="bg1"/>
              </a:solidFill>
            </a:endParaRPr>
          </a:p>
        </p:txBody>
      </p:sp>
      <p:sp>
        <p:nvSpPr>
          <p:cNvPr id="23" name="Lekerekített téglalap 20">
            <a:extLst>
              <a:ext uri="{FF2B5EF4-FFF2-40B4-BE49-F238E27FC236}">
                <a16:creationId xmlns:a16="http://schemas.microsoft.com/office/drawing/2014/main" id="{2932EC18-C175-3FFC-9859-9FDB62718984}"/>
              </a:ext>
            </a:extLst>
          </p:cNvPr>
          <p:cNvSpPr/>
          <p:nvPr/>
        </p:nvSpPr>
        <p:spPr>
          <a:xfrm>
            <a:off x="488891" y="4719006"/>
            <a:ext cx="2160240" cy="873313"/>
          </a:xfrm>
          <a:prstGeom prst="roundRect">
            <a:avLst>
              <a:gd name="adj" fmla="val 84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Eredmények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és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megvitatás</a:t>
            </a:r>
            <a:endParaRPr lang="hu-HU" sz="2000" dirty="0">
              <a:solidFill>
                <a:schemeClr val="tx1"/>
              </a:solidFill>
            </a:endParaRPr>
          </a:p>
        </p:txBody>
      </p:sp>
      <p:sp>
        <p:nvSpPr>
          <p:cNvPr id="25" name="Lekerekített téglalap 21">
            <a:extLst>
              <a:ext uri="{FF2B5EF4-FFF2-40B4-BE49-F238E27FC236}">
                <a16:creationId xmlns:a16="http://schemas.microsoft.com/office/drawing/2014/main" id="{1D68B705-3A1A-8EB5-B41C-D05AB8A21D5E}"/>
              </a:ext>
            </a:extLst>
          </p:cNvPr>
          <p:cNvSpPr/>
          <p:nvPr/>
        </p:nvSpPr>
        <p:spPr>
          <a:xfrm>
            <a:off x="488891" y="5799126"/>
            <a:ext cx="2160240" cy="873313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Összefoglalás</a:t>
            </a:r>
            <a:endParaRPr lang="hu-HU" sz="2000" dirty="0">
              <a:solidFill>
                <a:schemeClr val="tx1"/>
              </a:solidFill>
            </a:endParaRPr>
          </a:p>
        </p:txBody>
      </p:sp>
      <p:pic>
        <p:nvPicPr>
          <p:cNvPr id="26" name="Picture 2" descr="ÚNKP 2023 - ÓE">
            <a:extLst>
              <a:ext uri="{FF2B5EF4-FFF2-40B4-BE49-F238E27FC236}">
                <a16:creationId xmlns:a16="http://schemas.microsoft.com/office/drawing/2014/main" id="{EAA59FA5-D7B9-E6A8-D88D-8B04EE763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153648"/>
            <a:ext cx="2012872" cy="109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3F7029-E1E9-EB2C-ECC4-18BD92221F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55446" y="6309864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13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566"/>
    </mc:Choice>
    <mc:Fallback>
      <p:transition spd="slow" advTm="102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6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1AFD191C-C3EA-4351-82AF-77B531B6D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09228" y="184039"/>
            <a:ext cx="7130732" cy="823912"/>
          </a:xfrm>
        </p:spPr>
        <p:txBody>
          <a:bodyPr/>
          <a:lstStyle/>
          <a:p>
            <a:r>
              <a:rPr lang="hu-HU" b="1" dirty="0">
                <a:solidFill>
                  <a:srgbClr val="002060"/>
                </a:solidFill>
              </a:rPr>
              <a:t>Adatok és módszertan II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ADDEAB9B-45CD-4AD5-9D89-D98E0706A652}"/>
              </a:ext>
            </a:extLst>
          </p:cNvPr>
          <p:cNvSpPr txBox="1"/>
          <p:nvPr/>
        </p:nvSpPr>
        <p:spPr>
          <a:xfrm>
            <a:off x="9623725" y="6303107"/>
            <a:ext cx="2414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Forrás: saját szerkesztés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0B877869-7453-4D73-B9EA-F8ACE6BCAC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3" y="509223"/>
            <a:ext cx="2352726" cy="755689"/>
          </a:xfrm>
          <a:prstGeom prst="rect">
            <a:avLst/>
          </a:prstGeom>
        </p:spPr>
      </p:pic>
      <p:pic>
        <p:nvPicPr>
          <p:cNvPr id="13" name="Kép 12" descr="A képen rajz látható&#10;&#10;Automatikusan generált leírás">
            <a:extLst>
              <a:ext uri="{FF2B5EF4-FFF2-40B4-BE49-F238E27FC236}">
                <a16:creationId xmlns:a16="http://schemas.microsoft.com/office/drawing/2014/main" id="{DC06A507-BCF3-4E2C-8353-B1E2D4C0A49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954" y="530679"/>
            <a:ext cx="2710543" cy="510643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053" y="16329"/>
            <a:ext cx="3465947" cy="1371235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29" y="464812"/>
            <a:ext cx="2438400" cy="80010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9344025" y="6301408"/>
            <a:ext cx="2555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Source: Own compilation</a:t>
            </a:r>
            <a:endParaRPr lang="hu-HU" dirty="0">
              <a:solidFill>
                <a:srgbClr val="002060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1B95D23-4906-9FB1-1048-D43FF84BD2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 bwMode="auto">
          <a:xfrm>
            <a:off x="2904242" y="1007950"/>
            <a:ext cx="2724849" cy="16367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8CE246-581B-FD35-2549-A354BCD50B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736" y="1012515"/>
            <a:ext cx="2723223" cy="1636776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69B4D6B-016D-732A-14BE-9F6C026677C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316" y="2706211"/>
            <a:ext cx="2725420" cy="1638300"/>
          </a:xfrm>
          <a:prstGeom prst="rect">
            <a:avLst/>
          </a:prstGeom>
          <a:noFill/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C55BB6E-4908-87BC-E181-CAF108D34E0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736" y="2706211"/>
            <a:ext cx="2723338" cy="1636776"/>
          </a:xfrm>
          <a:prstGeom prst="rect">
            <a:avLst/>
          </a:prstGeom>
          <a:noFill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4BE87D-B9A6-1C1E-E4E3-6C6B229C915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1970" y="4365405"/>
            <a:ext cx="5135532" cy="230871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AF170AE-7EC0-7655-E844-64B06331E12F}"/>
              </a:ext>
            </a:extLst>
          </p:cNvPr>
          <p:cNvSpPr txBox="1"/>
          <p:nvPr/>
        </p:nvSpPr>
        <p:spPr>
          <a:xfrm>
            <a:off x="8631817" y="1354591"/>
            <a:ext cx="28850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Két</a:t>
            </a:r>
            <a:r>
              <a:rPr lang="en-US" sz="18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különböző</a:t>
            </a:r>
            <a:r>
              <a:rPr lang="en-US" sz="18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volatilitási</a:t>
            </a:r>
            <a:r>
              <a:rPr lang="en-US" sz="18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periódus</a:t>
            </a:r>
            <a:r>
              <a:rPr lang="en-US" sz="18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van </a:t>
            </a:r>
            <a:r>
              <a:rPr lang="en-US" sz="1800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az</a:t>
            </a:r>
            <a:r>
              <a:rPr lang="en-US" sz="18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EURIBOR MAX index, </a:t>
            </a:r>
            <a:r>
              <a:rPr lang="en-US" sz="1800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az</a:t>
            </a:r>
            <a:r>
              <a:rPr lang="en-US" sz="18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EUR/HUF </a:t>
            </a:r>
            <a:r>
              <a:rPr lang="en-US" sz="1800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és</a:t>
            </a:r>
            <a:r>
              <a:rPr lang="en-US" sz="18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részben</a:t>
            </a:r>
            <a:r>
              <a:rPr lang="en-US" sz="18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a BUBOR </a:t>
            </a:r>
            <a:r>
              <a:rPr lang="en-US" sz="1800" dirty="0" err="1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között</a:t>
            </a:r>
            <a:r>
              <a:rPr lang="en-US" sz="1800" dirty="0">
                <a:solidFill>
                  <a:srgbClr val="00206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AC85828-4B58-1CA9-5380-A0C956B253C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175" y="2913269"/>
            <a:ext cx="2660650" cy="1598930"/>
          </a:xfrm>
          <a:prstGeom prst="rect">
            <a:avLst/>
          </a:prstGeom>
          <a:noFill/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8E69701-ACB2-5C4A-4E1D-C22299B168B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175" y="4546997"/>
            <a:ext cx="2660065" cy="1598930"/>
          </a:xfrm>
          <a:prstGeom prst="rect">
            <a:avLst/>
          </a:prstGeom>
          <a:noFill/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4771FB9A-59C1-377E-7E55-F210CA6BB8C5}"/>
              </a:ext>
            </a:extLst>
          </p:cNvPr>
          <p:cNvSpPr/>
          <p:nvPr/>
        </p:nvSpPr>
        <p:spPr>
          <a:xfrm>
            <a:off x="9157161" y="3432079"/>
            <a:ext cx="651006" cy="6028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7178A4A-24D2-9CCE-D4A0-624028240648}"/>
              </a:ext>
            </a:extLst>
          </p:cNvPr>
          <p:cNvSpPr/>
          <p:nvPr/>
        </p:nvSpPr>
        <p:spPr>
          <a:xfrm>
            <a:off x="10459026" y="3388012"/>
            <a:ext cx="651006" cy="6028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D44D69A-C5CC-315F-2205-5C351A50DEBC}"/>
              </a:ext>
            </a:extLst>
          </p:cNvPr>
          <p:cNvSpPr/>
          <p:nvPr/>
        </p:nvSpPr>
        <p:spPr>
          <a:xfrm>
            <a:off x="9157161" y="5014256"/>
            <a:ext cx="651006" cy="6028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FE37BC3-962E-91A7-2014-C96B7B049736}"/>
              </a:ext>
            </a:extLst>
          </p:cNvPr>
          <p:cNvSpPr/>
          <p:nvPr/>
        </p:nvSpPr>
        <p:spPr>
          <a:xfrm>
            <a:off x="10272162" y="5014256"/>
            <a:ext cx="651006" cy="6028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Lekerekített téglalap 12">
            <a:extLst>
              <a:ext uri="{FF2B5EF4-FFF2-40B4-BE49-F238E27FC236}">
                <a16:creationId xmlns:a16="http://schemas.microsoft.com/office/drawing/2014/main" id="{49083D44-7E8B-C2AE-8278-540EB0EAB187}"/>
              </a:ext>
            </a:extLst>
          </p:cNvPr>
          <p:cNvSpPr/>
          <p:nvPr/>
        </p:nvSpPr>
        <p:spPr>
          <a:xfrm>
            <a:off x="488891" y="1478646"/>
            <a:ext cx="2160240" cy="873313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Problémafelvetés</a:t>
            </a:r>
            <a:endParaRPr lang="hu-HU" sz="2000" dirty="0">
              <a:solidFill>
                <a:schemeClr val="tx1"/>
              </a:solidFill>
            </a:endParaRPr>
          </a:p>
        </p:txBody>
      </p:sp>
      <p:sp>
        <p:nvSpPr>
          <p:cNvPr id="5" name="Lekerekített téglalap 18">
            <a:extLst>
              <a:ext uri="{FF2B5EF4-FFF2-40B4-BE49-F238E27FC236}">
                <a16:creationId xmlns:a16="http://schemas.microsoft.com/office/drawing/2014/main" id="{CA7FB140-AB88-5C0C-30D0-0706506A7952}"/>
              </a:ext>
            </a:extLst>
          </p:cNvPr>
          <p:cNvSpPr/>
          <p:nvPr/>
        </p:nvSpPr>
        <p:spPr>
          <a:xfrm>
            <a:off x="488891" y="2558766"/>
            <a:ext cx="2160240" cy="873313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z="2000">
                <a:solidFill>
                  <a:schemeClr val="tx1"/>
                </a:solidFill>
              </a:rPr>
              <a:t>Elméleti Háttér</a:t>
            </a:r>
            <a:endParaRPr lang="hu-HU" sz="2000" dirty="0">
              <a:solidFill>
                <a:schemeClr val="tx1"/>
              </a:solidFill>
            </a:endParaRPr>
          </a:p>
        </p:txBody>
      </p:sp>
      <p:sp>
        <p:nvSpPr>
          <p:cNvPr id="6" name="Lekerekített téglalap 19">
            <a:extLst>
              <a:ext uri="{FF2B5EF4-FFF2-40B4-BE49-F238E27FC236}">
                <a16:creationId xmlns:a16="http://schemas.microsoft.com/office/drawing/2014/main" id="{1A53A874-F973-AEE4-0F12-B5D08F0D4756}"/>
              </a:ext>
            </a:extLst>
          </p:cNvPr>
          <p:cNvSpPr/>
          <p:nvPr/>
        </p:nvSpPr>
        <p:spPr>
          <a:xfrm>
            <a:off x="488891" y="3638886"/>
            <a:ext cx="2160240" cy="873313"/>
          </a:xfrm>
          <a:prstGeom prst="roundRect">
            <a:avLst>
              <a:gd name="adj" fmla="val 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chemeClr val="bg1"/>
                </a:solidFill>
              </a:rPr>
              <a:t>A</a:t>
            </a:r>
            <a:r>
              <a:rPr lang="en-US" sz="2000" dirty="0" err="1">
                <a:solidFill>
                  <a:schemeClr val="bg1"/>
                </a:solidFill>
              </a:rPr>
              <a:t>datok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és</a:t>
            </a:r>
            <a:r>
              <a:rPr lang="en-US" sz="2000">
                <a:solidFill>
                  <a:schemeClr val="bg1"/>
                </a:solidFill>
              </a:rPr>
              <a:t> módszertan</a:t>
            </a:r>
            <a:endParaRPr lang="hu-HU" sz="2000" dirty="0">
              <a:solidFill>
                <a:schemeClr val="bg1"/>
              </a:solidFill>
            </a:endParaRPr>
          </a:p>
        </p:txBody>
      </p:sp>
      <p:sp>
        <p:nvSpPr>
          <p:cNvPr id="8" name="Lekerekített téglalap 20">
            <a:extLst>
              <a:ext uri="{FF2B5EF4-FFF2-40B4-BE49-F238E27FC236}">
                <a16:creationId xmlns:a16="http://schemas.microsoft.com/office/drawing/2014/main" id="{86F0C3FC-858C-7FF1-912D-EE56AC70DEC5}"/>
              </a:ext>
            </a:extLst>
          </p:cNvPr>
          <p:cNvSpPr/>
          <p:nvPr/>
        </p:nvSpPr>
        <p:spPr>
          <a:xfrm>
            <a:off x="488891" y="4719006"/>
            <a:ext cx="2160240" cy="873313"/>
          </a:xfrm>
          <a:prstGeom prst="roundRect">
            <a:avLst>
              <a:gd name="adj" fmla="val 84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Eredmények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és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megvitatás</a:t>
            </a:r>
            <a:endParaRPr lang="hu-HU" sz="2000" dirty="0">
              <a:solidFill>
                <a:schemeClr val="tx1"/>
              </a:solidFill>
            </a:endParaRPr>
          </a:p>
        </p:txBody>
      </p:sp>
      <p:sp>
        <p:nvSpPr>
          <p:cNvPr id="11" name="Lekerekített téglalap 21">
            <a:extLst>
              <a:ext uri="{FF2B5EF4-FFF2-40B4-BE49-F238E27FC236}">
                <a16:creationId xmlns:a16="http://schemas.microsoft.com/office/drawing/2014/main" id="{77FF8B89-7BB6-F7CD-FF93-77F0912691E1}"/>
              </a:ext>
            </a:extLst>
          </p:cNvPr>
          <p:cNvSpPr/>
          <p:nvPr/>
        </p:nvSpPr>
        <p:spPr>
          <a:xfrm>
            <a:off x="488891" y="5799126"/>
            <a:ext cx="2160240" cy="873313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Összefoglalás</a:t>
            </a:r>
            <a:endParaRPr lang="hu-HU" sz="2000" dirty="0">
              <a:solidFill>
                <a:schemeClr val="tx1"/>
              </a:solidFill>
            </a:endParaRPr>
          </a:p>
        </p:txBody>
      </p:sp>
      <p:pic>
        <p:nvPicPr>
          <p:cNvPr id="14" name="Picture 2" descr="ÚNKP 2023 - ÓE">
            <a:extLst>
              <a:ext uri="{FF2B5EF4-FFF2-40B4-BE49-F238E27FC236}">
                <a16:creationId xmlns:a16="http://schemas.microsoft.com/office/drawing/2014/main" id="{C06282B9-F8DE-1178-1C47-E75A5C488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153648"/>
            <a:ext cx="2012872" cy="109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F1E9A0B-B840-C672-D37F-8A7C16B948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29277" y="6049836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190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95"/>
    </mc:Choice>
    <mc:Fallback>
      <p:transition spd="slow" advTm="35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9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1AFD191C-C3EA-4351-82AF-77B531B6D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07628" y="185875"/>
            <a:ext cx="7130732" cy="823912"/>
          </a:xfrm>
        </p:spPr>
        <p:txBody>
          <a:bodyPr/>
          <a:lstStyle/>
          <a:p>
            <a:r>
              <a:rPr lang="hu-HU" b="1" dirty="0">
                <a:solidFill>
                  <a:srgbClr val="002060"/>
                </a:solidFill>
              </a:rPr>
              <a:t>Eredmények és megvitatás I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ADDEAB9B-45CD-4AD5-9D89-D98E0706A652}"/>
              </a:ext>
            </a:extLst>
          </p:cNvPr>
          <p:cNvSpPr txBox="1"/>
          <p:nvPr/>
        </p:nvSpPr>
        <p:spPr>
          <a:xfrm>
            <a:off x="9623725" y="6303107"/>
            <a:ext cx="2511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Source: own compilation</a:t>
            </a:r>
            <a:endParaRPr lang="hu-HU" dirty="0">
              <a:solidFill>
                <a:srgbClr val="002060"/>
              </a:solidFill>
            </a:endParaRP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045F1F70-8D7D-4EF3-A924-D05610A270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3" y="509223"/>
            <a:ext cx="2352726" cy="755689"/>
          </a:xfrm>
          <a:prstGeom prst="rect">
            <a:avLst/>
          </a:prstGeom>
        </p:spPr>
      </p:pic>
      <p:pic>
        <p:nvPicPr>
          <p:cNvPr id="13" name="Kép 12" descr="A képen rajz látható&#10;&#10;Automatikusan generált leírás">
            <a:extLst>
              <a:ext uri="{FF2B5EF4-FFF2-40B4-BE49-F238E27FC236}">
                <a16:creationId xmlns:a16="http://schemas.microsoft.com/office/drawing/2014/main" id="{F744352E-004A-46C7-9073-F15B5D2DB59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954" y="530679"/>
            <a:ext cx="2710543" cy="510643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053" y="16329"/>
            <a:ext cx="3465947" cy="1371235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66" y="487017"/>
            <a:ext cx="2438400" cy="800100"/>
          </a:xfrm>
          <a:prstGeom prst="rect">
            <a:avLst/>
          </a:prstGeom>
        </p:spPr>
      </p:pic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82D0190D-6CB8-1145-6A46-C290E9F270DB}"/>
              </a:ext>
            </a:extLst>
          </p:cNvPr>
          <p:cNvSpPr txBox="1">
            <a:spLocks/>
          </p:cNvSpPr>
          <p:nvPr/>
        </p:nvSpPr>
        <p:spPr>
          <a:xfrm>
            <a:off x="3246120" y="1522301"/>
            <a:ext cx="8077200" cy="19066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2060"/>
                </a:solidFill>
              </a:rPr>
              <a:t>Endogén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változók</a:t>
            </a:r>
            <a:r>
              <a:rPr lang="en-US" sz="2000" dirty="0">
                <a:solidFill>
                  <a:srgbClr val="002060"/>
                </a:solidFill>
              </a:rPr>
              <a:t> a VAR (4) </a:t>
            </a:r>
            <a:r>
              <a:rPr lang="en-US" sz="2000" dirty="0" err="1">
                <a:solidFill>
                  <a:srgbClr val="002060"/>
                </a:solidFill>
              </a:rPr>
              <a:t>modellünkben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sorrendben</a:t>
            </a:r>
            <a:r>
              <a:rPr lang="en-US" sz="2000" dirty="0">
                <a:solidFill>
                  <a:srgbClr val="002060"/>
                </a:solidFill>
              </a:rPr>
              <a:t>: EUR/HUF </a:t>
            </a:r>
            <a:r>
              <a:rPr lang="en-US" sz="2000" dirty="0" err="1">
                <a:solidFill>
                  <a:srgbClr val="002060"/>
                </a:solidFill>
              </a:rPr>
              <a:t>árfolyam</a:t>
            </a:r>
            <a:r>
              <a:rPr lang="en-US" sz="2000" dirty="0">
                <a:solidFill>
                  <a:srgbClr val="002060"/>
                </a:solidFill>
              </a:rPr>
              <a:t> (</a:t>
            </a:r>
            <a:r>
              <a:rPr lang="en-US" sz="2000" dirty="0" err="1">
                <a:solidFill>
                  <a:srgbClr val="002060"/>
                </a:solidFill>
              </a:rPr>
              <a:t>ExF</a:t>
            </a:r>
            <a:r>
              <a:rPr lang="en-US" sz="2000" dirty="0">
                <a:solidFill>
                  <a:srgbClr val="002060"/>
                </a:solidFill>
              </a:rPr>
              <a:t>), 3 </a:t>
            </a:r>
            <a:r>
              <a:rPr lang="en-US" sz="2000" dirty="0" err="1">
                <a:solidFill>
                  <a:srgbClr val="002060"/>
                </a:solidFill>
              </a:rPr>
              <a:t>hónapos</a:t>
            </a:r>
            <a:r>
              <a:rPr lang="en-US" sz="2000" dirty="0">
                <a:solidFill>
                  <a:srgbClr val="002060"/>
                </a:solidFill>
              </a:rPr>
              <a:t> BUBOR (Bu), 3 </a:t>
            </a:r>
            <a:r>
              <a:rPr lang="en-US" sz="2000" dirty="0" err="1">
                <a:solidFill>
                  <a:srgbClr val="002060"/>
                </a:solidFill>
              </a:rPr>
              <a:t>hónapos</a:t>
            </a:r>
            <a:r>
              <a:rPr lang="en-US" sz="2000" dirty="0">
                <a:solidFill>
                  <a:srgbClr val="002060"/>
                </a:solidFill>
              </a:rPr>
              <a:t> EURIBOR (Eu), 50% ZMAX + 50% RMAX (Max), Euro </a:t>
            </a:r>
            <a:r>
              <a:rPr lang="en-US" sz="2000" dirty="0" err="1">
                <a:solidFill>
                  <a:srgbClr val="002060"/>
                </a:solidFill>
              </a:rPr>
              <a:t>rövidtávú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kamat</a:t>
            </a:r>
            <a:r>
              <a:rPr lang="en-US" sz="2000" dirty="0">
                <a:solidFill>
                  <a:srgbClr val="002060"/>
                </a:solidFill>
              </a:rPr>
              <a:t> (Es).</a:t>
            </a:r>
            <a:endParaRPr lang="hu-HU" sz="2000" dirty="0">
              <a:solidFill>
                <a:srgbClr val="002060"/>
              </a:solidFill>
            </a:endParaRPr>
          </a:p>
          <a:p>
            <a:r>
              <a:rPr lang="en-US" sz="2000" dirty="0">
                <a:solidFill>
                  <a:srgbClr val="002060"/>
                </a:solidFill>
              </a:rPr>
              <a:t>Az </a:t>
            </a:r>
            <a:r>
              <a:rPr lang="en-US" sz="2000" dirty="0" err="1">
                <a:solidFill>
                  <a:srgbClr val="002060"/>
                </a:solidFill>
              </a:rPr>
              <a:t>idősorok</a:t>
            </a:r>
            <a:r>
              <a:rPr lang="en-US" sz="2000" dirty="0">
                <a:solidFill>
                  <a:srgbClr val="002060"/>
                </a:solidFill>
              </a:rPr>
              <a:t> (</a:t>
            </a:r>
            <a:r>
              <a:rPr lang="en-US" sz="2000" dirty="0" err="1">
                <a:solidFill>
                  <a:srgbClr val="002060"/>
                </a:solidFill>
              </a:rPr>
              <a:t>ezentúl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ts</a:t>
            </a:r>
            <a:r>
              <a:rPr lang="en-US" sz="2000" dirty="0">
                <a:solidFill>
                  <a:srgbClr val="002060"/>
                </a:solidFill>
              </a:rPr>
              <a:t>) I(1) </a:t>
            </a:r>
            <a:r>
              <a:rPr lang="en-US" sz="2000" dirty="0" err="1">
                <a:solidFill>
                  <a:srgbClr val="002060"/>
                </a:solidFill>
              </a:rPr>
              <a:t>különbözőek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és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stacionáriusak</a:t>
            </a:r>
            <a:r>
              <a:rPr lang="en-US" sz="2000" dirty="0">
                <a:solidFill>
                  <a:srgbClr val="002060"/>
                </a:solidFill>
              </a:rPr>
              <a:t>. </a:t>
            </a:r>
            <a:r>
              <a:rPr lang="en-US" sz="2000" dirty="0" err="1">
                <a:solidFill>
                  <a:srgbClr val="002060"/>
                </a:solidFill>
              </a:rPr>
              <a:t>Mintanagyság</a:t>
            </a:r>
            <a:r>
              <a:rPr lang="en-US" sz="2000" dirty="0">
                <a:solidFill>
                  <a:srgbClr val="002060"/>
                </a:solidFill>
              </a:rPr>
              <a:t>: 963. Minden </a:t>
            </a:r>
            <a:r>
              <a:rPr lang="en-US" sz="2000" dirty="0" err="1">
                <a:solidFill>
                  <a:srgbClr val="002060"/>
                </a:solidFill>
              </a:rPr>
              <a:t>egységgyök</a:t>
            </a:r>
            <a:r>
              <a:rPr lang="en-US" sz="2000" dirty="0">
                <a:solidFill>
                  <a:srgbClr val="002060"/>
                </a:solidFill>
              </a:rPr>
              <a:t> a </a:t>
            </a:r>
            <a:r>
              <a:rPr lang="en-US" sz="2000" dirty="0" err="1">
                <a:solidFill>
                  <a:srgbClr val="002060"/>
                </a:solidFill>
              </a:rPr>
              <a:t>egységkörön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belül</a:t>
            </a:r>
            <a:r>
              <a:rPr lang="en-US" sz="2000" dirty="0">
                <a:solidFill>
                  <a:srgbClr val="002060"/>
                </a:solidFill>
              </a:rPr>
              <a:t> van = </a:t>
            </a:r>
            <a:r>
              <a:rPr lang="en-US" sz="2000" dirty="0" err="1">
                <a:solidFill>
                  <a:srgbClr val="002060"/>
                </a:solidFill>
              </a:rPr>
              <a:t>ts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nem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robbanékony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  <a:p>
            <a:endParaRPr lang="en-GB" sz="2000" dirty="0">
              <a:solidFill>
                <a:srgbClr val="002060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AE4D108-01CE-647B-9980-E72EBCA75D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0" t="9063" r="19870" b="13218"/>
          <a:stretch/>
        </p:blipFill>
        <p:spPr bwMode="auto">
          <a:xfrm>
            <a:off x="2797174" y="3554929"/>
            <a:ext cx="3013075" cy="20373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25" descr="A graph of a number of numbers&#10;&#10;Description automatically generated">
            <a:extLst>
              <a:ext uri="{FF2B5EF4-FFF2-40B4-BE49-F238E27FC236}">
                <a16:creationId xmlns:a16="http://schemas.microsoft.com/office/drawing/2014/main" id="{8EBB35B9-B6F3-9BC3-1FB7-BEB0F3AA184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3403"/>
          <a:stretch/>
        </p:blipFill>
        <p:spPr>
          <a:xfrm>
            <a:off x="5810249" y="3527938"/>
            <a:ext cx="3224334" cy="2064381"/>
          </a:xfrm>
          <a:prstGeom prst="rect">
            <a:avLst/>
          </a:prstGeom>
        </p:spPr>
      </p:pic>
      <p:pic>
        <p:nvPicPr>
          <p:cNvPr id="27" name="Picture 26" descr="A graph of a number of people&#10;&#10;Description automatically generated">
            <a:extLst>
              <a:ext uri="{FF2B5EF4-FFF2-40B4-BE49-F238E27FC236}">
                <a16:creationId xmlns:a16="http://schemas.microsoft.com/office/drawing/2014/main" id="{D4E7E6A8-CDCA-8E50-9C59-EBDC7AD8A3B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3403"/>
          <a:stretch/>
        </p:blipFill>
        <p:spPr>
          <a:xfrm>
            <a:off x="8927287" y="3541434"/>
            <a:ext cx="3233876" cy="2064381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036C5BF-0CD4-1854-83CB-10FBD776D06C}"/>
              </a:ext>
            </a:extLst>
          </p:cNvPr>
          <p:cNvCxnSpPr/>
          <p:nvPr/>
        </p:nvCxnSpPr>
        <p:spPr>
          <a:xfrm>
            <a:off x="3381375" y="4848225"/>
            <a:ext cx="247650" cy="190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F0C0B565-4EEE-7B03-DF4A-2568EA3C9FE4}"/>
              </a:ext>
            </a:extLst>
          </p:cNvPr>
          <p:cNvSpPr/>
          <p:nvPr/>
        </p:nvSpPr>
        <p:spPr>
          <a:xfrm>
            <a:off x="3246120" y="5509861"/>
            <a:ext cx="2428874" cy="115265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1- </a:t>
            </a:r>
            <a:r>
              <a:rPr lang="en-US" b="1" dirty="0" err="1">
                <a:solidFill>
                  <a:schemeClr val="tx1"/>
                </a:solidFill>
              </a:rPr>
              <a:t>sokk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az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ExF</a:t>
            </a:r>
            <a:r>
              <a:rPr lang="en-US" b="1" dirty="0">
                <a:solidFill>
                  <a:schemeClr val="tx1"/>
                </a:solidFill>
              </a:rPr>
              <a:t>-ben 0,02 </a:t>
            </a:r>
            <a:r>
              <a:rPr lang="en-US" b="1" dirty="0" err="1">
                <a:solidFill>
                  <a:schemeClr val="tx1"/>
                </a:solidFill>
              </a:rPr>
              <a:t>pozitív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növekedést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eredményez</a:t>
            </a:r>
            <a:r>
              <a:rPr lang="en-US" b="1" dirty="0">
                <a:solidFill>
                  <a:schemeClr val="tx1"/>
                </a:solidFill>
              </a:rPr>
              <a:t> a Bu-ban 5 </a:t>
            </a:r>
            <a:r>
              <a:rPr lang="en-US" b="1" dirty="0" err="1">
                <a:solidFill>
                  <a:schemeClr val="tx1"/>
                </a:solidFill>
              </a:rPr>
              <a:t>kereskedési</a:t>
            </a:r>
            <a:r>
              <a:rPr lang="en-US" b="1" dirty="0">
                <a:solidFill>
                  <a:schemeClr val="tx1"/>
                </a:solidFill>
              </a:rPr>
              <a:t> nap </a:t>
            </a:r>
            <a:r>
              <a:rPr lang="en-US" b="1" dirty="0" err="1">
                <a:solidFill>
                  <a:schemeClr val="tx1"/>
                </a:solidFill>
              </a:rPr>
              <a:t>alatt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CC93B44-5FCE-2058-C056-41503C9D9B4A}"/>
              </a:ext>
            </a:extLst>
          </p:cNvPr>
          <p:cNvSpPr/>
          <p:nvPr/>
        </p:nvSpPr>
        <p:spPr>
          <a:xfrm>
            <a:off x="6407238" y="5524099"/>
            <a:ext cx="2428874" cy="114802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1- </a:t>
            </a:r>
            <a:r>
              <a:rPr lang="es-ES" b="1" dirty="0" err="1">
                <a:solidFill>
                  <a:schemeClr val="tx1"/>
                </a:solidFill>
              </a:rPr>
              <a:t>sokk</a:t>
            </a:r>
            <a:r>
              <a:rPr lang="es-ES" b="1" dirty="0">
                <a:solidFill>
                  <a:schemeClr val="tx1"/>
                </a:solidFill>
              </a:rPr>
              <a:t> a Bu-ban </a:t>
            </a:r>
            <a:r>
              <a:rPr lang="es-ES" b="1" dirty="0" err="1">
                <a:solidFill>
                  <a:schemeClr val="tx1"/>
                </a:solidFill>
              </a:rPr>
              <a:t>marginális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csökkenést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eredményez</a:t>
            </a:r>
            <a:r>
              <a:rPr lang="es-ES" b="1" dirty="0">
                <a:solidFill>
                  <a:schemeClr val="tx1"/>
                </a:solidFill>
              </a:rPr>
              <a:t> a Max-ban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2CE223B-4E9A-0FCA-6B78-D936E85E19C7}"/>
              </a:ext>
            </a:extLst>
          </p:cNvPr>
          <p:cNvSpPr/>
          <p:nvPr/>
        </p:nvSpPr>
        <p:spPr>
          <a:xfrm>
            <a:off x="9524276" y="5524099"/>
            <a:ext cx="2428874" cy="77900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1- </a:t>
            </a:r>
            <a:r>
              <a:rPr lang="en-US" b="1" dirty="0" err="1">
                <a:solidFill>
                  <a:schemeClr val="tx1"/>
                </a:solidFill>
              </a:rPr>
              <a:t>sokk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az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ExF</a:t>
            </a:r>
            <a:r>
              <a:rPr lang="en-US" b="1" dirty="0">
                <a:solidFill>
                  <a:schemeClr val="tx1"/>
                </a:solidFill>
              </a:rPr>
              <a:t>-ben </a:t>
            </a:r>
            <a:r>
              <a:rPr lang="en-US" b="1" dirty="0" err="1">
                <a:solidFill>
                  <a:schemeClr val="tx1"/>
                </a:solidFill>
              </a:rPr>
              <a:t>marginális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növekedést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eredményez</a:t>
            </a:r>
            <a:r>
              <a:rPr lang="en-US" b="1" dirty="0">
                <a:solidFill>
                  <a:schemeClr val="tx1"/>
                </a:solidFill>
              </a:rPr>
              <a:t> a Max-ban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C463E86-7948-550F-A8FE-270301E6A754}"/>
              </a:ext>
            </a:extLst>
          </p:cNvPr>
          <p:cNvCxnSpPr>
            <a:cxnSpLocks/>
          </p:cNvCxnSpPr>
          <p:nvPr/>
        </p:nvCxnSpPr>
        <p:spPr>
          <a:xfrm flipV="1">
            <a:off x="3651296" y="4289552"/>
            <a:ext cx="122172" cy="5586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9121BBB-9FD8-9033-C983-80CD24E1A844}"/>
              </a:ext>
            </a:extLst>
          </p:cNvPr>
          <p:cNvCxnSpPr/>
          <p:nvPr/>
        </p:nvCxnSpPr>
        <p:spPr>
          <a:xfrm>
            <a:off x="3902181" y="4304898"/>
            <a:ext cx="247650" cy="190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46FCDE9-D4A9-82DC-320D-0B64EFE3E893}"/>
              </a:ext>
            </a:extLst>
          </p:cNvPr>
          <p:cNvCxnSpPr>
            <a:cxnSpLocks/>
          </p:cNvCxnSpPr>
          <p:nvPr/>
        </p:nvCxnSpPr>
        <p:spPr>
          <a:xfrm>
            <a:off x="6568366" y="4377144"/>
            <a:ext cx="1432707" cy="3834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61F14F7-F866-A948-90A2-870B42B1E83A}"/>
              </a:ext>
            </a:extLst>
          </p:cNvPr>
          <p:cNvCxnSpPr>
            <a:cxnSpLocks/>
          </p:cNvCxnSpPr>
          <p:nvPr/>
        </p:nvCxnSpPr>
        <p:spPr>
          <a:xfrm flipV="1">
            <a:off x="9681260" y="4462566"/>
            <a:ext cx="1440837" cy="3856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Lekerekített téglalap 12">
            <a:extLst>
              <a:ext uri="{FF2B5EF4-FFF2-40B4-BE49-F238E27FC236}">
                <a16:creationId xmlns:a16="http://schemas.microsoft.com/office/drawing/2014/main" id="{7AEA453E-D837-9C9D-BDCB-5FF742370271}"/>
              </a:ext>
            </a:extLst>
          </p:cNvPr>
          <p:cNvSpPr/>
          <p:nvPr/>
        </p:nvSpPr>
        <p:spPr>
          <a:xfrm>
            <a:off x="488891" y="1478646"/>
            <a:ext cx="2160240" cy="873313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Problémafelvetés</a:t>
            </a:r>
            <a:endParaRPr lang="hu-HU" sz="2000" dirty="0">
              <a:solidFill>
                <a:schemeClr val="tx1"/>
              </a:solidFill>
            </a:endParaRPr>
          </a:p>
        </p:txBody>
      </p:sp>
      <p:sp>
        <p:nvSpPr>
          <p:cNvPr id="5" name="Lekerekített téglalap 18">
            <a:extLst>
              <a:ext uri="{FF2B5EF4-FFF2-40B4-BE49-F238E27FC236}">
                <a16:creationId xmlns:a16="http://schemas.microsoft.com/office/drawing/2014/main" id="{3BAB6D73-CAF2-B650-50DC-38B04B3F2B30}"/>
              </a:ext>
            </a:extLst>
          </p:cNvPr>
          <p:cNvSpPr/>
          <p:nvPr/>
        </p:nvSpPr>
        <p:spPr>
          <a:xfrm>
            <a:off x="488891" y="2558766"/>
            <a:ext cx="2160240" cy="873313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z="2000">
                <a:solidFill>
                  <a:schemeClr val="tx1"/>
                </a:solidFill>
              </a:rPr>
              <a:t>Elméleti Háttér</a:t>
            </a:r>
            <a:endParaRPr lang="hu-HU" sz="2000" dirty="0">
              <a:solidFill>
                <a:schemeClr val="tx1"/>
              </a:solidFill>
            </a:endParaRPr>
          </a:p>
        </p:txBody>
      </p:sp>
      <p:sp>
        <p:nvSpPr>
          <p:cNvPr id="6" name="Lekerekített téglalap 19">
            <a:extLst>
              <a:ext uri="{FF2B5EF4-FFF2-40B4-BE49-F238E27FC236}">
                <a16:creationId xmlns:a16="http://schemas.microsoft.com/office/drawing/2014/main" id="{F65A12CA-D48B-A1FE-0D21-5FE5D4F6A5CE}"/>
              </a:ext>
            </a:extLst>
          </p:cNvPr>
          <p:cNvSpPr/>
          <p:nvPr/>
        </p:nvSpPr>
        <p:spPr>
          <a:xfrm>
            <a:off x="488891" y="3638886"/>
            <a:ext cx="2160240" cy="873313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z="2000" dirty="0">
                <a:solidFill>
                  <a:schemeClr val="tx1"/>
                </a:solidFill>
              </a:rPr>
              <a:t>A</a:t>
            </a:r>
            <a:r>
              <a:rPr lang="en-US" sz="2000" dirty="0" err="1">
                <a:solidFill>
                  <a:schemeClr val="tx1"/>
                </a:solidFill>
              </a:rPr>
              <a:t>datok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err="1">
                <a:solidFill>
                  <a:schemeClr val="tx1"/>
                </a:solidFill>
              </a:rPr>
              <a:t>és</a:t>
            </a:r>
            <a:r>
              <a:rPr lang="en-US" sz="2000">
                <a:solidFill>
                  <a:schemeClr val="tx1"/>
                </a:solidFill>
              </a:rPr>
              <a:t> módszertan</a:t>
            </a:r>
            <a:endParaRPr lang="hu-HU" sz="2000" dirty="0">
              <a:solidFill>
                <a:schemeClr val="tx1"/>
              </a:solidFill>
            </a:endParaRPr>
          </a:p>
        </p:txBody>
      </p:sp>
      <p:sp>
        <p:nvSpPr>
          <p:cNvPr id="7" name="Lekerekített téglalap 20">
            <a:extLst>
              <a:ext uri="{FF2B5EF4-FFF2-40B4-BE49-F238E27FC236}">
                <a16:creationId xmlns:a16="http://schemas.microsoft.com/office/drawing/2014/main" id="{072BA744-E13A-C5F7-7928-B2FB870D3AF0}"/>
              </a:ext>
            </a:extLst>
          </p:cNvPr>
          <p:cNvSpPr/>
          <p:nvPr/>
        </p:nvSpPr>
        <p:spPr>
          <a:xfrm>
            <a:off x="488891" y="4719006"/>
            <a:ext cx="2160240" cy="873313"/>
          </a:xfrm>
          <a:prstGeom prst="roundRect">
            <a:avLst>
              <a:gd name="adj" fmla="val 84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</a:rPr>
              <a:t>Eredmények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és</a:t>
            </a:r>
            <a:r>
              <a:rPr lang="en-US" sz="2000">
                <a:solidFill>
                  <a:schemeClr val="bg1"/>
                </a:solidFill>
              </a:rPr>
              <a:t> megvitatás</a:t>
            </a:r>
            <a:endParaRPr lang="hu-HU" sz="2000" dirty="0">
              <a:solidFill>
                <a:schemeClr val="bg1"/>
              </a:solidFill>
            </a:endParaRPr>
          </a:p>
        </p:txBody>
      </p:sp>
      <p:sp>
        <p:nvSpPr>
          <p:cNvPr id="8" name="Lekerekített téglalap 21">
            <a:extLst>
              <a:ext uri="{FF2B5EF4-FFF2-40B4-BE49-F238E27FC236}">
                <a16:creationId xmlns:a16="http://schemas.microsoft.com/office/drawing/2014/main" id="{99507CC7-8E24-D1A6-EA99-13EE86325B79}"/>
              </a:ext>
            </a:extLst>
          </p:cNvPr>
          <p:cNvSpPr/>
          <p:nvPr/>
        </p:nvSpPr>
        <p:spPr>
          <a:xfrm>
            <a:off x="488891" y="5799126"/>
            <a:ext cx="2160240" cy="873313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Összefoglalás</a:t>
            </a:r>
            <a:endParaRPr lang="hu-HU" sz="2000" dirty="0">
              <a:solidFill>
                <a:schemeClr val="tx1"/>
              </a:solidFill>
            </a:endParaRPr>
          </a:p>
        </p:txBody>
      </p:sp>
      <p:pic>
        <p:nvPicPr>
          <p:cNvPr id="11" name="Picture 2" descr="ÚNKP 2023 - ÓE">
            <a:extLst>
              <a:ext uri="{FF2B5EF4-FFF2-40B4-BE49-F238E27FC236}">
                <a16:creationId xmlns:a16="http://schemas.microsoft.com/office/drawing/2014/main" id="{2CF5A48D-DCEF-021B-DE68-C20553462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153648"/>
            <a:ext cx="2012872" cy="109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AF50641-DA82-78AD-C6ED-967AE175EB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53286" y="6140109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75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973"/>
    </mc:Choice>
    <mc:Fallback>
      <p:transition spd="slow" advTm="138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97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NNG">
      <a:dk1>
        <a:srgbClr val="000000"/>
      </a:dk1>
      <a:lt1>
        <a:srgbClr val="FFFFFF"/>
      </a:lt1>
      <a:dk2>
        <a:srgbClr val="006EB6"/>
      </a:dk2>
      <a:lt2>
        <a:srgbClr val="E7E6E6"/>
      </a:lt2>
      <a:accent1>
        <a:srgbClr val="006CA9"/>
      </a:accent1>
      <a:accent2>
        <a:srgbClr val="009EE0"/>
      </a:accent2>
      <a:accent3>
        <a:srgbClr val="A5A5A5"/>
      </a:accent3>
      <a:accent4>
        <a:srgbClr val="00022A"/>
      </a:accent4>
      <a:accent5>
        <a:srgbClr val="D9D9D5"/>
      </a:accent5>
      <a:accent6>
        <a:srgbClr val="FF7548"/>
      </a:accent6>
      <a:hlink>
        <a:srgbClr val="009DDF"/>
      </a:hlink>
      <a:folHlink>
        <a:srgbClr val="006E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1625</TotalTime>
  <Words>1346</Words>
  <Application>Microsoft Office PowerPoint</Application>
  <PresentationFormat>Widescreen</PresentationFormat>
  <Paragraphs>178</Paragraphs>
  <Slides>14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Open Sans</vt:lpstr>
      <vt:lpstr>Open Sans Light</vt:lpstr>
      <vt:lpstr>2_Office Theme</vt:lpstr>
      <vt:lpstr>3_Office Theme</vt:lpstr>
      <vt:lpstr>4_Office Theme</vt:lpstr>
      <vt:lpstr>5_Office Theme</vt:lpstr>
      <vt:lpstr>Office Theme</vt:lpstr>
      <vt:lpstr>Az Európai Központi Bank kamatemelési ciklusának spillover hatásai az EUR/HUF árfolyamra és a 3 hónapos BUBOR-ra. VAR megközelítés a Diebold-Yilmaz módszerrel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Eddigi eredmények</vt:lpstr>
      <vt:lpstr>PowerPoint Presentation</vt:lpstr>
      <vt:lpstr>Köszönöm a megtisztelő figyelmet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Molnár Albert</cp:lastModifiedBy>
  <cp:revision>140</cp:revision>
  <cp:lastPrinted>2019-02-21T16:25:53Z</cp:lastPrinted>
  <dcterms:created xsi:type="dcterms:W3CDTF">2019-01-21T14:36:44Z</dcterms:created>
  <dcterms:modified xsi:type="dcterms:W3CDTF">2024-05-25T20:06:44Z</dcterms:modified>
</cp:coreProperties>
</file>