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264" r:id="rId9"/>
    <p:sldId id="265" r:id="rId10"/>
    <p:sldId id="267" r:id="rId11"/>
    <p:sldId id="266" r:id="rId12"/>
    <p:sldId id="268" r:id="rId13"/>
    <p:sldId id="270" r:id="rId14"/>
    <p:sldId id="271" r:id="rId15"/>
    <p:sldId id="27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3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685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téma megválasztásánál több szempontot is figyelembe vettem, ilyen volt többek között: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0785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kutatás során magyarázatot kerestem…Vizsgálni kívántam…és célul tűztem ki…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9050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kutatás során több fő kutatási és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-kutatási kérdést fogalmaztam meg. A fő kutatási kérdések közül a legfontosabbak a következők. 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2579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téma kutatása során három hipotézist állítottam fel…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9331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módszerek. Az értekezés elméleti keretéhez a nemzetközi kapcsolatok iskolái közül a realizmus, a liberalizmus és a konstruktivizmus megállapításait használtam fel. A török-afrikai kapcsolatok gyakorlatát esettanulmányokon keresztül mutattam be. 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304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kutatás során bizonyítottam, hogy…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9755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Új tudományos eredményként értékelhető, hogy…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519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2024. 05. 26.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2024. 05. 26.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06216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hu-HU" dirty="0"/>
              <a:t>A török hadiipar helyzete és tevékenysége az afrikai kontinensen</a:t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997270"/>
            <a:ext cx="9144000" cy="1655762"/>
          </a:xfrm>
        </p:spPr>
        <p:txBody>
          <a:bodyPr/>
          <a:lstStyle/>
          <a:p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Málnássy András</a:t>
            </a:r>
          </a:p>
          <a:p>
            <a:endParaRPr lang="hu-HU" sz="2800" dirty="0">
              <a:latin typeface="Calibri" panose="020F0502020204030204"/>
            </a:endParaRP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DEA966-1583-24D9-3665-B48F1D0505F0}"/>
              </a:ext>
            </a:extLst>
          </p:cNvPr>
          <p:cNvSpPr txBox="1">
            <a:spLocks/>
          </p:cNvSpPr>
          <p:nvPr/>
        </p:nvSpPr>
        <p:spPr>
          <a:xfrm>
            <a:off x="1524000" y="4585315"/>
            <a:ext cx="8923638" cy="4660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Témavezető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Prof. Dr.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Besenyő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János,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egyetemi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tanár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7F994D6-09B0-F3FB-8ED1-EB2D60300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71"/>
    </mc:Choice>
    <mc:Fallback>
      <p:transition spd="slow" advTm="15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5610" y="3126924"/>
            <a:ext cx="11212830" cy="432705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Köszönöm a figyelmet!</a:t>
            </a:r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B1F5C37-1778-7BCF-02F6-79710A6DF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57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5"/>
    </mc:Choice>
    <mc:Fallback>
      <p:transition spd="slow" advTm="4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A témaválasztás indoklása</a:t>
            </a:r>
            <a:br>
              <a:rPr lang="hu-HU" dirty="0"/>
            </a:b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120396"/>
            <a:ext cx="11212512" cy="370840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Földrajzi, geopolitikai elhelyezkedés;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 török külpolitika változásai;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 török hadiipar fejlődése és a török-afrikai kapcsolatok intenzívebbé válása;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Az afrikai kontinens lehetőség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4C345-0600-72EF-2F63-8B20EC02D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556" y="3096120"/>
            <a:ext cx="4759444" cy="2554253"/>
          </a:xfrm>
          <a:prstGeom prst="rect">
            <a:avLst/>
          </a:prstGeom>
          <a:ln>
            <a:solidFill>
              <a:srgbClr val="151F39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1CED5-9111-9752-A181-F5F14C792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2618" y="3395249"/>
            <a:ext cx="4483345" cy="2256453"/>
          </a:xfrm>
          <a:prstGeom prst="rect">
            <a:avLst/>
          </a:prstGeom>
          <a:ln>
            <a:solidFill>
              <a:srgbClr val="151F39"/>
            </a:solidFill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5A80EAB-570F-4A7D-A525-67E0CB26E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9"/>
    </mc:Choice>
    <mc:Fallback>
      <p:transition spd="slow" advTm="24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Célkitűzések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1944632"/>
            <a:ext cx="11212512" cy="3708400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kutatás céljai a következők: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jelenlegi török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-,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kül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és védelempolitikai magatartás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átfogó, elméleti alapú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magyarázata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illetve a választott elméleti keret bemutatása és alkalmazása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(tesztelése).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török-afrikai kapcsolatokat ösztönző tényezők közül a biztonsági dimenziót, azon belül is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török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hadiipart meghatározó tényezők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vizsgálata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török hadiipar és annak a török geopolitikai döntéshozatalra gyakorolt hatásának elemzése, valamint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afrikai kontinensre kidolgozott török geopolitikai célok és elképzelések bemutatása. 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927DF08-E79B-EC97-3915-DED7B81C5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96"/>
    </mc:Choice>
    <mc:Fallback>
      <p:transition spd="slow" advTm="44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Kutatási kérdések</a:t>
            </a:r>
            <a:br>
              <a:rPr lang="hu-HU" dirty="0"/>
            </a:b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1957462"/>
            <a:ext cx="11212512" cy="3708400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Mennyire helytálló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realizmus, a konstruktívizmus vagy a liberális felfogás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mint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értelmezési keret a török-afrikai kapcsolatok magyarázásához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Melyek azok a tényezők, amelyek magyarázzák a török-afrikai együttműködést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valamint annak jelentőségét a török külpolitikában?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Mely tényezők mélyíthetik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a török-afrikai kapcsolatokat?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Jelenthet-e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további fejlődési területet a biztonsági dimenzió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és azon belül is a védelmi ipari együttműködés?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 vizsgált időszak (2002-2023) török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és külpolitikai magatartása alapján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 jellemezheti a török-afrikai kapcsolatok további alakulását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F3DEBF-0CF9-E5CA-2956-E2D4B1C47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87"/>
    </mc:Choice>
    <mc:Fallback>
      <p:transition spd="slow" advTm="56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1797311"/>
            <a:ext cx="11212830" cy="432705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A téma kutatásának hipotézisei</a:t>
            </a:r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85C554-391D-0833-CCB5-133BFEA5EE9F}"/>
              </a:ext>
            </a:extLst>
          </p:cNvPr>
          <p:cNvSpPr txBox="1"/>
          <p:nvPr/>
        </p:nvSpPr>
        <p:spPr>
          <a:xfrm>
            <a:off x="757605" y="2088309"/>
            <a:ext cx="1082351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H1: Feltételezem, hogy Törökország a realista geopolitikai gondolkodás mellett a liberális és a konstruktivista geopolitikai gondolkodás eszközeit is alkalmazza Afrika-politikájában, mely megközelítések egymás kiegészítéseként hatékonyan működnek a török afrikai nyitás politikában.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H2: Feltételezem, hogy Ankara visszatérve a </a:t>
            </a: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neooszmanizmus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külpolitikai gondolkodásához, a környező (kontinentális) szárazföldi és tengeri térséget a saját „közel-külföldjének,” azaz befolyási övezetének tekinti.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H3: A környező szárazföldi kontinentális térségek közül Afrika Törökország jövőbeni hátországa (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hinterland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lehet, amelyet a biztonsági dimenzió, azon belül is a török hadiipar helyzete és tevékenysége is megerősíthet.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433EBCF-C225-5B88-C61E-6E4AA7023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53"/>
    </mc:Choice>
    <mc:Fallback>
      <p:transition spd="slow" advTm="6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1797311"/>
            <a:ext cx="11212830" cy="432705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Kutatási módszerek</a:t>
            </a:r>
            <a:br>
              <a:rPr lang="hu-HU" b="1" dirty="0"/>
            </a:br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85C554-391D-0833-CCB5-133BFEA5EE9F}"/>
              </a:ext>
            </a:extLst>
          </p:cNvPr>
          <p:cNvSpPr txBox="1"/>
          <p:nvPr/>
        </p:nvSpPr>
        <p:spPr>
          <a:xfrm>
            <a:off x="757605" y="2088309"/>
            <a:ext cx="1082351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Elméleti keret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Nemzetközi kapcsolatok iskolái (realizmus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(</a:t>
            </a: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Hans J. </a:t>
            </a: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Morgenthau</a:t>
            </a: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pp. 3-35; Kenneth </a:t>
            </a: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Waltz</a:t>
            </a: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pp. 80-123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liberalizmus - (</a:t>
            </a: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Joseph S. </a:t>
            </a: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Nye</a:t>
            </a: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pp. 45-65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konstruktivizmus - (</a:t>
            </a: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Alexander </a:t>
            </a: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Wendt</a:t>
            </a: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pp. 3-18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Esettanulmányok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(Szomália, Líbia);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vizsgált téma feldolgozása során magyar, angol és török nyelvű </a:t>
            </a:r>
            <a:r>
              <a:rPr kumimoji="0" lang="hu-HU" sz="2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elsődleges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(kormányzati, stratégiai dokumentumok, magas szintű nyilatkozatok)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és </a:t>
            </a:r>
            <a:r>
              <a:rPr kumimoji="0" lang="hu-HU" sz="2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másodlagos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forrásokat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(vonatkozó nemzetközi és magyar szakirodalom)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használtam;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Dokumentum- és adatelemzés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2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empirikus adatokat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elemezve az elméleti szakirodalomra támaszkodom;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eredmények rendszerezése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118F58-55C3-6CD1-E72E-93593F73B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093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97"/>
    </mc:Choice>
    <mc:Fallback>
      <p:transition spd="slow" advTm="5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1797311"/>
            <a:ext cx="11212830" cy="432705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Következtetések</a:t>
            </a:r>
            <a:br>
              <a:rPr lang="hu-HU" b="1" dirty="0"/>
            </a:br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85C554-391D-0833-CCB5-133BFEA5EE9F}"/>
              </a:ext>
            </a:extLst>
          </p:cNvPr>
          <p:cNvSpPr txBox="1"/>
          <p:nvPr/>
        </p:nvSpPr>
        <p:spPr>
          <a:xfrm>
            <a:off x="766935" y="1939019"/>
            <a:ext cx="10823511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 eredményei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Ankara a 21. században globális hatalomként és szereplőként tekint magára a nemzetközi rendszerben.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Ebben az „új szerepben” kulcsfontosságú a geopolitika, és ennek támogatásaként a török védelmi szektor, azon belül is a hadiipar.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Törökország nemzetközi kapcsolatai során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geostratégiai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helyzetét használja pozícióinak erősítésére.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török geopolitika eszközeként az elmúlt évtizedekben megjelent a </a:t>
            </a: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</a:t>
            </a: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</a:t>
            </a: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mellett a </a:t>
            </a: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</a:t>
            </a: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</a:t>
            </a: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tudatos használata.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török geopolitika fő célja a gazdasági érdekek érvényesítése.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hipotézisek teljesülése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√√√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A13422-4878-3960-552F-5855845BF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74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49"/>
    </mc:Choice>
    <mc:Fallback>
      <p:transition spd="slow" advTm="55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1797311"/>
            <a:ext cx="11212830" cy="432705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Következtetések</a:t>
            </a:r>
            <a:br>
              <a:rPr lang="hu-HU" b="1" dirty="0"/>
            </a:br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85C554-391D-0833-CCB5-133BFEA5EE9F}"/>
              </a:ext>
            </a:extLst>
          </p:cNvPr>
          <p:cNvSpPr txBox="1"/>
          <p:nvPr/>
        </p:nvSpPr>
        <p:spPr>
          <a:xfrm>
            <a:off x="757605" y="1901696"/>
            <a:ext cx="1082351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Új tudományos eredmények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Átfogó áttekintést készítettem a 2002 utáni török–afrikai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kül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-, biztonság- és védelempolitikai kapcsolatokról (török, angol és magyar nyelvű források). Két esettanulmányon keresztül „teszteltem” a nemzetközi kapcsolatok elmélete közül a realizmust, a liberalizmust, valamint a konstruktivizmust.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Bizonyítottam, hogy Törökország Afrika-politikájában egy </a:t>
            </a: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hibrid geopolitikai modell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alkalmaz. Bizonyítottam, hogy Törökország a nemzetközi kapcsolatok rendszerében globális szereplőként tekint magára, és ennek megfelelően viselkedik.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Bizonyítottam, hogy hosszú távon a török-afrikai együttműködésnek a védelmi ipar egy meghatározó területe lehet. A védelmi szektoron keresztül mindkét fél szorosabbra fűzheti az együttműködést és erősítheti az elköteleződését egymás irányába.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87CD429-AF52-5ECE-32AE-A675009F4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227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87"/>
    </mc:Choice>
    <mc:Fallback>
      <p:transition spd="slow" advTm="61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1955931"/>
            <a:ext cx="11212830" cy="432705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A szerző a témában eddig megjelent publikációi</a:t>
            </a:r>
            <a:br>
              <a:rPr lang="hu-HU" b="1" dirty="0"/>
            </a:br>
            <a:br>
              <a:rPr lang="hu-HU" b="1" dirty="0"/>
            </a:br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85C554-391D-0833-CCB5-133BFEA5EE9F}"/>
              </a:ext>
            </a:extLst>
          </p:cNvPr>
          <p:cNvSpPr txBox="1"/>
          <p:nvPr/>
        </p:nvSpPr>
        <p:spPr>
          <a:xfrm>
            <a:off x="766935" y="1797311"/>
            <a:ext cx="108235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Málnássy András: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Turkish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Military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Military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Capabilities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Force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Projection in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Geopolitical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83:2 2022. pp. 60-71.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Málnássy András: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Turkey’s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Military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Libya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Wider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(interest) in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Eastern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Mediterranean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Journal of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Eastern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European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African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(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2), 2022. pp. 104-121.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Málnássy András: A török terrorelhárítás és a védelmi ipar kihívásai az „arab tavasz” eseményeit követően (2011–2017) – az Iszlám Állam terrorszervezet jelentette fenyegetések nemzetbiztonsági aspektusai. Nemzetbiztonsági Szemle, 10. évf., 2022/1. pp. 3-16.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Besenyő János – Málnássy András: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expansion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Turkish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defense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Insight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4,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(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2022). pp. 10-21.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Málnássy András: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Turkey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Northwest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Borderland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Interdependence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Southeastern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European Relations.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Foreign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Policy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14. évf., 2021/3. pp. 85-111.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Málnássy András: Törökország líbiai beavatkozásának motivációja és háttere: geopolitikai érdekérvényesítés Észak-Afrikában és a Földközi-tenger keleti medencéjében. Külügyi Szemle, 19. évf., 2020 (különszám). pp. 139-155.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Málnássy András: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Turkey's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Africa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policy.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behind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Turkish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intervention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Libya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1(74), 2020. pp. 74-84.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Málnássy András: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Schimbarea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direcției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geopolitice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Turciei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față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Africa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află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în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spatele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intervenției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Turciei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în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Libia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2020. pp. 58-68.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Málnássy András: Az Iszlám Állam tevékenysége Törökországban a Kalifátus idején. Nemzet és Biztonság – Biztonságpolitikai Szemle, 1. évf., 2019. pp. 50-63.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Málnássy András: Az európai külföldi harcosok és az Iszlám Állam támogatói által használt terrorfinanszírozási módszerek. Terror &amp; Elhárítás, 5(2), 2016. pp. 42-71.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Málnássy András: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Turkey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A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Eurozone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Candidate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In: Balázs, P (szerk.) European Union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36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–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Perspectives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Budapest, Center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EU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Enlargement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2014. pp. 169-182. Könyvfejezet (Könyvrészlet)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6E316AC-B672-E51A-E049-14A554209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206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9"/>
    </mc:Choice>
    <mc:Fallback>
      <p:transition spd="slow" advTm="8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150</TotalTime>
  <Words>1159</Words>
  <Application>Microsoft Office PowerPoint</Application>
  <PresentationFormat>Widescreen</PresentationFormat>
  <Paragraphs>75</Paragraphs>
  <Slides>10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Open Sans</vt:lpstr>
      <vt:lpstr>Open Sans Light</vt:lpstr>
      <vt:lpstr>System Font Regular</vt:lpstr>
      <vt:lpstr>Wingdings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A török hadiipar helyzete és tevékenysége az afrikai kontinensen </vt:lpstr>
      <vt:lpstr>A témaválasztás indoklása </vt:lpstr>
      <vt:lpstr>Célkitűzések </vt:lpstr>
      <vt:lpstr>Kutatási kérdések </vt:lpstr>
      <vt:lpstr>A téma kutatásának hipotézisei  </vt:lpstr>
      <vt:lpstr>Kutatási módszerek   </vt:lpstr>
      <vt:lpstr>Következtetések   </vt:lpstr>
      <vt:lpstr>Következtetések   </vt:lpstr>
      <vt:lpstr>A szerző a témában eddig megjelent publikációi    </vt:lpstr>
      <vt:lpstr>Köszönöm a figyelmet!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András Málnássy</cp:lastModifiedBy>
  <cp:revision>21</cp:revision>
  <dcterms:created xsi:type="dcterms:W3CDTF">2020-09-22T13:16:24Z</dcterms:created>
  <dcterms:modified xsi:type="dcterms:W3CDTF">2024-05-26T11:07:04Z</dcterms:modified>
</cp:coreProperties>
</file>