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260" r:id="rId9"/>
    <p:sldId id="286" r:id="rId10"/>
    <p:sldId id="271" r:id="rId11"/>
    <p:sldId id="273" r:id="rId12"/>
    <p:sldId id="267" r:id="rId13"/>
    <p:sldId id="287" r:id="rId14"/>
    <p:sldId id="270" r:id="rId15"/>
    <p:sldId id="285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átyás Eszter" initials="ME" lastIdx="0" clrIdx="0">
    <p:extLst>
      <p:ext uri="{19B8F6BF-5375-455C-9EA6-DF929625EA0E}">
        <p15:presenceInfo xmlns:p15="http://schemas.microsoft.com/office/powerpoint/2012/main" userId="S-1-5-21-1413223583-546569206-141334135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4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2024. 05. 28.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CF8E75-E220-4202-8CE2-A5ADE5050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31EEF0-E455-492E-AA89-558346D24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19A8092-8909-41F6-9D5E-6F88661D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EDF0-6709-47DF-9C9E-331896F1C53A}" type="datetimeFigureOut">
              <a:rPr lang="hu-HU" smtClean="0"/>
              <a:t>2024. 05. 28.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3FB2E9B-5204-47D1-90FC-E82B4034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D7DDA2-4B04-4351-B844-9132DE4F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42C89-4144-4A9C-BC91-8DB6B913B3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2672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  <p:sldLayoutId id="214748379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11" Type="http://schemas.openxmlformats.org/officeDocument/2006/relationships/image" Target="../media/image4.png"/><Relationship Id="rId5" Type="http://schemas.openxmlformats.org/officeDocument/2006/relationships/image" Target="../media/image8.jpeg"/><Relationship Id="rId10" Type="http://schemas.openxmlformats.org/officeDocument/2006/relationships/image" Target="../media/image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6.jpeg"/><Relationship Id="rId12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11" Type="http://schemas.openxmlformats.org/officeDocument/2006/relationships/image" Target="../media/image3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563069"/>
            <a:ext cx="9144000" cy="2387600"/>
          </a:xfrm>
        </p:spPr>
        <p:txBody>
          <a:bodyPr>
            <a:noAutofit/>
          </a:bodyPr>
          <a:lstStyle/>
          <a:p>
            <a:r>
              <a:rPr lang="hu-HU" sz="4400" b="1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Az alumínium és hologram lamé </a:t>
            </a:r>
            <a:r>
              <a:rPr lang="hu-HU" sz="4400" b="1" i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sztereomikroszkópos</a:t>
            </a:r>
            <a:r>
              <a:rPr lang="hu-HU" sz="4400" b="1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szövetanalízise, szín- és fényesség mérése </a:t>
            </a:r>
            <a:endParaRPr lang="hu-HU" sz="4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229278"/>
            <a:ext cx="9144000" cy="1655762"/>
          </a:xfrm>
        </p:spPr>
        <p:txBody>
          <a:bodyPr/>
          <a:lstStyle/>
          <a:p>
            <a:pPr>
              <a:defRPr/>
            </a:pPr>
            <a:r>
              <a:rPr lang="hu-HU" sz="28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Lencz Eszter</a:t>
            </a:r>
          </a:p>
          <a:p>
            <a:endParaRPr lang="hu-HU" sz="28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Anyagtudományok és Technológiák Doktori Iskola, Óbudai Egyetem</a:t>
            </a:r>
          </a:p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Textilrestaurátor, Magyar Nemzeti Múzeum</a:t>
            </a:r>
          </a:p>
          <a:p>
            <a:r>
              <a:rPr lang="hu-HU" alt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ÚNKP ösztöndíjas ÚNKP-23-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3-II-OE-67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5" name="Hang 4">
            <a:hlinkClick r:id="" action="ppaction://media"/>
            <a:extLst>
              <a:ext uri="{FF2B5EF4-FFF2-40B4-BE49-F238E27FC236}">
                <a16:creationId xmlns:a16="http://schemas.microsoft.com/office/drawing/2014/main" id="{80E655DD-5073-4EA5-BD8B-087CA7B52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20"/>
    </mc:Choice>
    <mc:Fallback>
      <p:transition spd="slow" advTm="3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98052" y="298780"/>
            <a:ext cx="11212830" cy="1012031"/>
          </a:xfrm>
        </p:spPr>
        <p:txBody>
          <a:bodyPr/>
          <a:lstStyle/>
          <a:p>
            <a:r>
              <a:rPr lang="hu-HU" dirty="0"/>
              <a:t>Megjelenések és köszönet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7574"/>
            <a:ext cx="12192000" cy="878713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72834" y="1310811"/>
            <a:ext cx="11212512" cy="3708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Lencz Eszter,  Dr. Halász Marianna: A mesterséges öregítés szempontjai. </a:t>
            </a:r>
            <a:r>
              <a:rPr lang="hu-HU" i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Magyar Textiltechnika 2024/2. 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Budapest, 2024. május. pp. 2-5. – online megjelenés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Lencz Eszter: Mesterséges szálból készült lamé szövetek vizsgálata anyagtudományi módszerekkel. 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In 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 XXVII. nemzetközi tudományos PhD konferencia, 2024. április 24. Budapest - előadás és online megjelenés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-HU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Nemzetközi: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Lencz Eszter: </a:t>
            </a:r>
            <a:r>
              <a:rPr lang="hu-HU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lamé </a:t>
            </a:r>
            <a:r>
              <a:rPr lang="hu-HU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fabric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hu-HU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Proceedings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24th </a:t>
            </a:r>
            <a:r>
              <a:rPr lang="hu-HU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Conservator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Restaurators’ Professional Meeting,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7th May to 28th June 2024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Ljubljana - poszter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Lencz Eszter: Preparing a guideline strategy for long term preservation of lamé fabric by artificial aging and </a:t>
            </a:r>
            <a:r>
              <a:rPr lang="hu-HU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i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Newsletter</a:t>
            </a:r>
            <a:r>
              <a:rPr lang="hu-HU" i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ICOM CC (</a:t>
            </a:r>
            <a:r>
              <a:rPr lang="hu-HU" i="1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Conservation</a:t>
            </a:r>
            <a:r>
              <a:rPr lang="hu-HU" i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Committee</a:t>
            </a:r>
            <a:r>
              <a:rPr lang="hu-HU" i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Textiles </a:t>
            </a:r>
            <a:r>
              <a:rPr lang="hu-HU" i="1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hu-HU" i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hu-HU" i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EF299AB-C376-427D-85FA-0748A0A42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04366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Kulturális és Innovációs Minisztérium ÚNKP-23-</a:t>
            </a:r>
            <a:r>
              <a:rPr lang="hu-HU" sz="1600" dirty="0">
                <a:solidFill>
                  <a:schemeClr val="bg1">
                    <a:lumMod val="85000"/>
                  </a:schemeClr>
                </a:solidFill>
              </a:rPr>
              <a:t>3-II-OE-67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kódszámú Új Nemzeti Kiválóság Programjának a Nemzeti Kutatási,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Fejlesztési és Innovációs Alapból finanszírozott szakmai támogatásával készült.     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05E7F8-7369-489D-8E87-CF7E6CE2D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675" y="546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F3893C-F099-4A5E-864E-C09FBCB22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1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FDCCC895-A612-4893-BE28-0833E7778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6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37"/>
    </mc:Choice>
    <mc:Fallback>
      <p:transition spd="slow" advTm="6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A7070C9-0BC9-402F-BC13-F2D75E432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170" y="1256260"/>
            <a:ext cx="7649831" cy="233257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19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huszadik századi gyűjtemények - „időzített bomba”</a:t>
            </a:r>
          </a:p>
          <a:p>
            <a:pPr marL="0" indent="0" algn="just">
              <a:buNone/>
            </a:pPr>
            <a:r>
              <a:rPr lang="hu-HU" sz="19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Különösen nagy kihívást jelentenek a mesterséges textilszálak, hiszen ezek jellemzői eltérnek a természetes szálakétól, ezért kezelésüket meg kell különböztetni a többiekétől. </a:t>
            </a:r>
          </a:p>
          <a:p>
            <a:pPr marL="0" indent="0" algn="just">
              <a:buNone/>
            </a:pPr>
            <a:r>
              <a:rPr lang="hu-HU" sz="19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mesterséges szálakból készült műtárgyak optimális tárolási körülményeinek meghatározása jelenleg még problémás, mivel ezek hosszútávú viselkedése fiatal koruk miatt (alig 100 év) még nem eléggé feltárt.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71697F9-6175-4072-8D70-44CDC484396B}"/>
              </a:ext>
            </a:extLst>
          </p:cNvPr>
          <p:cNvSpPr txBox="1"/>
          <p:nvPr/>
        </p:nvSpPr>
        <p:spPr>
          <a:xfrm>
            <a:off x="4014035" y="380726"/>
            <a:ext cx="82021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8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Előzmények, témaválasztás indoklása</a:t>
            </a:r>
          </a:p>
          <a:p>
            <a:pPr algn="just"/>
            <a:endParaRPr lang="hu-HU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BE02D865-6CE3-4DFE-A7B2-ACEA77866F09}"/>
              </a:ext>
            </a:extLst>
          </p:cNvPr>
          <p:cNvSpPr/>
          <p:nvPr/>
        </p:nvSpPr>
        <p:spPr>
          <a:xfrm>
            <a:off x="4014035" y="3546524"/>
            <a:ext cx="7649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Minden műtárgy másképp viselkedik, másképp reagál környezetére. Szerkezetük hosszú távon instabil, így romlásuk számos kihívással szembesíti a restaurátorokat. </a:t>
            </a:r>
            <a:endParaRPr lang="hu-HU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D19AEAF-EAAF-4856-B6D0-039C87B799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11861" r="15818" b="-366"/>
          <a:stretch/>
        </p:blipFill>
        <p:spPr>
          <a:xfrm>
            <a:off x="522999" y="1337315"/>
            <a:ext cx="1542121" cy="288659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40668E2-6789-4D84-BC06-A170A679B2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9"/>
          <a:stretch/>
        </p:blipFill>
        <p:spPr>
          <a:xfrm>
            <a:off x="2170408" y="1342465"/>
            <a:ext cx="1786618" cy="2886599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964B2824-E1CF-47ED-BCA2-FB78BF57491E}"/>
              </a:ext>
            </a:extLst>
          </p:cNvPr>
          <p:cNvSpPr/>
          <p:nvPr/>
        </p:nvSpPr>
        <p:spPr>
          <a:xfrm>
            <a:off x="416467" y="4168420"/>
            <a:ext cx="112525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u-HU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Fontosnak tartom nemcsak múltunk, hanem jelenünk kulturális örökségének megóvását is, hiszen a jövő generációja ez által fog információt kapni korunkról. Tárgyi örökségünk jelentős részét képezi az öltözködés-dekoráció kultúrája, amely csoportba a kutatásomban szereplő lamé anyagok is beletartoznak. Ezen anyagtípusok minél hosszabb ideig való megőrzése a mindenkori a cél.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5FE934F-818B-40FF-87B0-EC90FD09B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719"/>
            <a:ext cx="12192000" cy="1204968"/>
          </a:xfrm>
          <a:prstGeom prst="rect">
            <a:avLst/>
          </a:prstGeom>
        </p:spPr>
      </p:pic>
      <p:pic>
        <p:nvPicPr>
          <p:cNvPr id="5" name="Hang 4">
            <a:hlinkClick r:id="" action="ppaction://media"/>
            <a:extLst>
              <a:ext uri="{FF2B5EF4-FFF2-40B4-BE49-F238E27FC236}">
                <a16:creationId xmlns:a16="http://schemas.microsoft.com/office/drawing/2014/main" id="{423B4BCB-19FA-4CFC-B1C7-03060851A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0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43"/>
    </mc:Choice>
    <mc:Fallback>
      <p:transition spd="slow" advTm="74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F3A2B6-6811-4CFC-B228-0B56FC6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303" y="901380"/>
            <a:ext cx="3745269" cy="122845"/>
          </a:xfrm>
        </p:spPr>
        <p:txBody>
          <a:bodyPr>
            <a:normAutofit fontScale="90000"/>
          </a:bodyPr>
          <a:lstStyle/>
          <a:p>
            <a:r>
              <a:rPr lang="hu-HU" sz="31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Anyagválasztás</a:t>
            </a:r>
            <a:br>
              <a:rPr lang="hu-HU" sz="49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6CE893-BEDA-4C1B-9587-14DD639BD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2931"/>
            <a:ext cx="7886700" cy="4161732"/>
          </a:xfrm>
        </p:spPr>
        <p:txBody>
          <a:bodyPr/>
          <a:lstStyle/>
          <a:p>
            <a:pPr marL="0" indent="0">
              <a:buNone/>
            </a:pPr>
            <a:r>
              <a:rPr lang="hu-HU" sz="2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IV. A kiválasztott anyagok készítéstechnikai megismerése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F8EB3A54-B801-44CA-A9EB-88319341B5C0}"/>
              </a:ext>
            </a:extLst>
          </p:cNvPr>
          <p:cNvSpPr/>
          <p:nvPr/>
        </p:nvSpPr>
        <p:spPr>
          <a:xfrm>
            <a:off x="2607074" y="768210"/>
            <a:ext cx="8717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szövet kiválasztásának szempontjai: 	1) egyik leggyakoribb –poliészter</a:t>
            </a:r>
          </a:p>
          <a:p>
            <a:r>
              <a:rPr lang="hu-HU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2) egyedi – lamé anyagok</a:t>
            </a:r>
          </a:p>
        </p:txBody>
      </p:sp>
      <p:pic>
        <p:nvPicPr>
          <p:cNvPr id="5" name="Kép 4" descr="Copper Lame Fabric">
            <a:extLst>
              <a:ext uri="{FF2B5EF4-FFF2-40B4-BE49-F238E27FC236}">
                <a16:creationId xmlns:a16="http://schemas.microsoft.com/office/drawing/2014/main" id="{255D3D3E-348E-4C41-B66F-DDD2117C800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17420" r="11734" b="28056"/>
          <a:stretch/>
        </p:blipFill>
        <p:spPr bwMode="auto">
          <a:xfrm>
            <a:off x="10371662" y="2321999"/>
            <a:ext cx="1488026" cy="2648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4A5F9B1-EF53-4493-B9CA-C7FABB3C614B}"/>
              </a:ext>
            </a:extLst>
          </p:cNvPr>
          <p:cNvSpPr txBox="1"/>
          <p:nvPr/>
        </p:nvSpPr>
        <p:spPr>
          <a:xfrm>
            <a:off x="6509313" y="5055628"/>
            <a:ext cx="194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>
                    <a:lumMod val="85000"/>
                  </a:schemeClr>
                </a:solidFill>
              </a:rPr>
              <a:t>Spandex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 lamé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4B828D7-3A6B-478E-AC09-3077F5F07236}"/>
              </a:ext>
            </a:extLst>
          </p:cNvPr>
          <p:cNvSpPr txBox="1"/>
          <p:nvPr/>
        </p:nvSpPr>
        <p:spPr>
          <a:xfrm>
            <a:off x="10240936" y="5058161"/>
            <a:ext cx="194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Alumínium lamé</a:t>
            </a:r>
          </a:p>
        </p:txBody>
      </p:sp>
      <p:pic>
        <p:nvPicPr>
          <p:cNvPr id="8" name="Kép 7" descr="What to Know before You Buy a Mylar Space Blanket | Wilderness survival,  Survival, Outdoor survival">
            <a:extLst>
              <a:ext uri="{FF2B5EF4-FFF2-40B4-BE49-F238E27FC236}">
                <a16:creationId xmlns:a16="http://schemas.microsoft.com/office/drawing/2014/main" id="{DD63EEEF-01AB-4DCA-A547-1BEE6969CB0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32622" r="3333" b="7733"/>
          <a:stretch/>
        </p:blipFill>
        <p:spPr bwMode="auto">
          <a:xfrm>
            <a:off x="461666" y="2280674"/>
            <a:ext cx="1603025" cy="2629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Kép 8" descr="C:\Users\Felhasználó\AppData\Local\Microsoft\Windows\INetCache\Content.MSO\2B54BFAC.tmp">
            <a:extLst>
              <a:ext uri="{FF2B5EF4-FFF2-40B4-BE49-F238E27FC236}">
                <a16:creationId xmlns:a16="http://schemas.microsoft.com/office/drawing/2014/main" id="{D8F5CEA2-4757-4473-9624-BBA0435A57AA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578"/>
          <a:stretch/>
        </p:blipFill>
        <p:spPr bwMode="auto">
          <a:xfrm>
            <a:off x="2364885" y="2260877"/>
            <a:ext cx="1625641" cy="26489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Kép 9" descr="Mother-of-pearl lamé silk satin fabric — Tissus en Ligne">
            <a:extLst>
              <a:ext uri="{FF2B5EF4-FFF2-40B4-BE49-F238E27FC236}">
                <a16:creationId xmlns:a16="http://schemas.microsoft.com/office/drawing/2014/main" id="{14D4FFCF-3D4A-4BD6-BB0A-97B66F4141D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890" y="2314279"/>
            <a:ext cx="1725907" cy="266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Liquid Lame Stretch Fabriccopper/ Black .. 43 Cuttable | Etsy | Lame  fabric, Lavender blue, Blue fabric">
            <a:extLst>
              <a:ext uri="{FF2B5EF4-FFF2-40B4-BE49-F238E27FC236}">
                <a16:creationId xmlns:a16="http://schemas.microsoft.com/office/drawing/2014/main" id="{984B2F34-60A5-4DA7-902F-246B014E73B6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9" r="1976"/>
          <a:stretch/>
        </p:blipFill>
        <p:spPr bwMode="auto">
          <a:xfrm>
            <a:off x="8358636" y="2321999"/>
            <a:ext cx="1715777" cy="2648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Kép 11" descr="A spandex anyag titokzatos tulajdonságai - Lizing Percek">
            <a:extLst>
              <a:ext uri="{FF2B5EF4-FFF2-40B4-BE49-F238E27FC236}">
                <a16:creationId xmlns:a16="http://schemas.microsoft.com/office/drawing/2014/main" id="{0159A9A5-5D34-4DBF-95CD-146A3E6C8FCB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8" b="34960"/>
          <a:stretch/>
        </p:blipFill>
        <p:spPr bwMode="auto">
          <a:xfrm rot="5400000">
            <a:off x="5913192" y="2777749"/>
            <a:ext cx="2648122" cy="1715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2A133DBD-9371-400D-AAD6-C7727A8B9877}"/>
              </a:ext>
            </a:extLst>
          </p:cNvPr>
          <p:cNvSpPr txBox="1"/>
          <p:nvPr/>
        </p:nvSpPr>
        <p:spPr>
          <a:xfrm>
            <a:off x="643220" y="4995823"/>
            <a:ext cx="194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Lamé fólia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5EDCBAE-0A1F-4EE5-A119-097B4456CB29}"/>
              </a:ext>
            </a:extLst>
          </p:cNvPr>
          <p:cNvSpPr txBox="1"/>
          <p:nvPr/>
        </p:nvSpPr>
        <p:spPr>
          <a:xfrm>
            <a:off x="2385233" y="5041170"/>
            <a:ext cx="194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Hologram lamé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C33FB08C-8853-4C6A-BF8B-AFBEDA36B67D}"/>
              </a:ext>
            </a:extLst>
          </p:cNvPr>
          <p:cNvSpPr txBox="1"/>
          <p:nvPr/>
        </p:nvSpPr>
        <p:spPr>
          <a:xfrm>
            <a:off x="4506727" y="5023919"/>
            <a:ext cx="194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Gyöngylamé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7DB7142-404B-4630-B4FD-C0CF4840EB00}"/>
              </a:ext>
            </a:extLst>
          </p:cNvPr>
          <p:cNvSpPr txBox="1"/>
          <p:nvPr/>
        </p:nvSpPr>
        <p:spPr>
          <a:xfrm>
            <a:off x="8370234" y="5041170"/>
            <a:ext cx="194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Folyékony lamé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A713299A-8233-4AC3-B901-CABB20F1CD8B}"/>
              </a:ext>
            </a:extLst>
          </p:cNvPr>
          <p:cNvSpPr/>
          <p:nvPr/>
        </p:nvSpPr>
        <p:spPr>
          <a:xfrm>
            <a:off x="2314751" y="2152414"/>
            <a:ext cx="1725907" cy="28887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F0D84C99-4D98-4AD1-8B60-2EED92504B0A}"/>
              </a:ext>
            </a:extLst>
          </p:cNvPr>
          <p:cNvSpPr/>
          <p:nvPr/>
        </p:nvSpPr>
        <p:spPr>
          <a:xfrm>
            <a:off x="10257786" y="2274334"/>
            <a:ext cx="1715778" cy="28156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C61D123E-796D-41EB-A398-EE2092C24E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8238"/>
            <a:ext cx="12192000" cy="1204968"/>
          </a:xfrm>
          <a:prstGeom prst="rect">
            <a:avLst/>
          </a:prstGeom>
        </p:spPr>
      </p:pic>
      <p:pic>
        <p:nvPicPr>
          <p:cNvPr id="21" name="Hang 20">
            <a:hlinkClick r:id="" action="ppaction://media"/>
            <a:extLst>
              <a:ext uri="{FF2B5EF4-FFF2-40B4-BE49-F238E27FC236}">
                <a16:creationId xmlns:a16="http://schemas.microsoft.com/office/drawing/2014/main" id="{32886736-1EB5-464E-A58D-221084FB0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7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48"/>
    </mc:Choice>
    <mc:Fallback>
      <p:transition spd="slow" advTm="8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A6DF38FB-2D12-4E04-98DA-DABE58E417AB}"/>
              </a:ext>
            </a:extLst>
          </p:cNvPr>
          <p:cNvSpPr txBox="1"/>
          <p:nvPr/>
        </p:nvSpPr>
        <p:spPr>
          <a:xfrm>
            <a:off x="1886897" y="1048500"/>
            <a:ext cx="4696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>
                    <a:lumMod val="85000"/>
                  </a:schemeClr>
                </a:solidFill>
              </a:rPr>
              <a:t>Alapszövet- tiszta poliészter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D1903C75-8274-43D7-AE25-024B7008BC43}"/>
              </a:ext>
            </a:extLst>
          </p:cNvPr>
          <p:cNvGrpSpPr/>
          <p:nvPr/>
        </p:nvGrpSpPr>
        <p:grpSpPr>
          <a:xfrm>
            <a:off x="681902" y="3356656"/>
            <a:ext cx="5240663" cy="2162888"/>
            <a:chOff x="6029914" y="2562102"/>
            <a:chExt cx="4696287" cy="1924904"/>
          </a:xfrm>
        </p:grpSpPr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BACBAA21-9E09-4AC4-A7CD-D3A76A556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19" t="8657" r="38721" b="41355"/>
            <a:stretch/>
          </p:blipFill>
          <p:spPr>
            <a:xfrm rot="5400000">
              <a:off x="6235904" y="2948704"/>
              <a:ext cx="1282994" cy="1560157"/>
            </a:xfrm>
            <a:prstGeom prst="rect">
              <a:avLst/>
            </a:prstGeom>
          </p:spPr>
        </p:pic>
        <p:grpSp>
          <p:nvGrpSpPr>
            <p:cNvPr id="12" name="Csoportba foglalás 11">
              <a:extLst>
                <a:ext uri="{FF2B5EF4-FFF2-40B4-BE49-F238E27FC236}">
                  <a16:creationId xmlns:a16="http://schemas.microsoft.com/office/drawing/2014/main" id="{A1AA37A8-0CDC-4B27-90D4-8D99B901125C}"/>
                </a:ext>
              </a:extLst>
            </p:cNvPr>
            <p:cNvGrpSpPr/>
            <p:nvPr/>
          </p:nvGrpSpPr>
          <p:grpSpPr>
            <a:xfrm>
              <a:off x="6818745" y="3052577"/>
              <a:ext cx="2233956" cy="1349838"/>
              <a:chOff x="3470783" y="4319332"/>
              <a:chExt cx="3119047" cy="2103747"/>
            </a:xfrm>
          </p:grpSpPr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145DA2ED-1ECE-4095-BC02-5EAE59EB3BE1}"/>
                  </a:ext>
                </a:extLst>
              </p:cNvPr>
              <p:cNvSpPr txBox="1"/>
              <p:nvPr/>
            </p:nvSpPr>
            <p:spPr>
              <a:xfrm>
                <a:off x="4697463" y="5161231"/>
                <a:ext cx="1525674" cy="575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>
                    <a:solidFill>
                      <a:schemeClr val="bg1">
                        <a:lumMod val="85000"/>
                      </a:schemeClr>
                    </a:solidFill>
                  </a:rPr>
                  <a:t>X 62,5</a:t>
                </a:r>
              </a:p>
            </p:txBody>
          </p:sp>
          <p:cxnSp>
            <p:nvCxnSpPr>
              <p:cNvPr id="16" name="Egyenes összekötő 15">
                <a:extLst>
                  <a:ext uri="{FF2B5EF4-FFF2-40B4-BE49-F238E27FC236}">
                    <a16:creationId xmlns:a16="http://schemas.microsoft.com/office/drawing/2014/main" id="{448F602D-A933-49D9-A9EF-2053CAC043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3106" y="4319332"/>
                <a:ext cx="2756640" cy="76027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16">
                <a:extLst>
                  <a:ext uri="{FF2B5EF4-FFF2-40B4-BE49-F238E27FC236}">
                    <a16:creationId xmlns:a16="http://schemas.microsoft.com/office/drawing/2014/main" id="{34CC4556-4BB8-4BDB-9D33-74F7F762D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0732" y="5804869"/>
                <a:ext cx="2759098" cy="61821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Ellipszis 17">
                <a:extLst>
                  <a:ext uri="{FF2B5EF4-FFF2-40B4-BE49-F238E27FC236}">
                    <a16:creationId xmlns:a16="http://schemas.microsoft.com/office/drawing/2014/main" id="{04914059-EA74-417A-82FD-1D697E79B0F1}"/>
                  </a:ext>
                </a:extLst>
              </p:cNvPr>
              <p:cNvSpPr/>
              <p:nvPr/>
            </p:nvSpPr>
            <p:spPr>
              <a:xfrm>
                <a:off x="3470783" y="5069821"/>
                <a:ext cx="732248" cy="76444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4" name="Szövegdoboz 33">
              <a:extLst>
                <a:ext uri="{FF2B5EF4-FFF2-40B4-BE49-F238E27FC236}">
                  <a16:creationId xmlns:a16="http://schemas.microsoft.com/office/drawing/2014/main" id="{5FCD23A9-9FFC-4535-BDFC-FAA83354B436}"/>
                </a:ext>
              </a:extLst>
            </p:cNvPr>
            <p:cNvSpPr txBox="1"/>
            <p:nvPr/>
          </p:nvSpPr>
          <p:spPr>
            <a:xfrm>
              <a:off x="6029914" y="2562102"/>
              <a:ext cx="4696287" cy="356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>
                  <a:solidFill>
                    <a:schemeClr val="bg1">
                      <a:lumMod val="85000"/>
                    </a:schemeClr>
                  </a:solidFill>
                </a:rPr>
                <a:t>1) Aranyszínű alumínium lamé</a:t>
              </a:r>
            </a:p>
          </p:txBody>
        </p:sp>
        <p:pic>
          <p:nvPicPr>
            <p:cNvPr id="27" name="Kép 26">
              <a:extLst>
                <a:ext uri="{FF2B5EF4-FFF2-40B4-BE49-F238E27FC236}">
                  <a16:creationId xmlns:a16="http://schemas.microsoft.com/office/drawing/2014/main" id="{FF9C296A-B675-4F0D-B4A5-9C28F90A6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0" r="24993" b="28665"/>
            <a:stretch/>
          </p:blipFill>
          <p:spPr>
            <a:xfrm>
              <a:off x="8544189" y="2970558"/>
              <a:ext cx="1832346" cy="1516448"/>
            </a:xfrm>
            <a:prstGeom prst="ellipse">
              <a:avLst/>
            </a:prstGeom>
          </p:spPr>
        </p:pic>
      </p:grp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F6679898-979F-4AF9-A8EC-4DA2C6FF8C5D}"/>
              </a:ext>
            </a:extLst>
          </p:cNvPr>
          <p:cNvGrpSpPr/>
          <p:nvPr/>
        </p:nvGrpSpPr>
        <p:grpSpPr>
          <a:xfrm>
            <a:off x="6613914" y="3475504"/>
            <a:ext cx="4696287" cy="2072313"/>
            <a:chOff x="1570490" y="4491962"/>
            <a:chExt cx="4696287" cy="2072313"/>
          </a:xfrm>
        </p:grpSpPr>
        <p:pic>
          <p:nvPicPr>
            <p:cNvPr id="29" name="Kép 28">
              <a:extLst>
                <a:ext uri="{FF2B5EF4-FFF2-40B4-BE49-F238E27FC236}">
                  <a16:creationId xmlns:a16="http://schemas.microsoft.com/office/drawing/2014/main" id="{4918B5FF-066A-40A7-AE8F-90BC49DDA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0" t="35058" r="15145" b="10693"/>
            <a:stretch/>
          </p:blipFill>
          <p:spPr>
            <a:xfrm rot="16200000">
              <a:off x="1814224" y="4862631"/>
              <a:ext cx="1459461" cy="1686219"/>
            </a:xfrm>
            <a:prstGeom prst="rect">
              <a:avLst/>
            </a:prstGeom>
          </p:spPr>
        </p:pic>
        <p:grpSp>
          <p:nvGrpSpPr>
            <p:cNvPr id="19" name="Csoportba foglalás 18">
              <a:extLst>
                <a:ext uri="{FF2B5EF4-FFF2-40B4-BE49-F238E27FC236}">
                  <a16:creationId xmlns:a16="http://schemas.microsoft.com/office/drawing/2014/main" id="{37311581-3AD0-4298-84D5-2B5B59F0F158}"/>
                </a:ext>
              </a:extLst>
            </p:cNvPr>
            <p:cNvGrpSpPr/>
            <p:nvPr/>
          </p:nvGrpSpPr>
          <p:grpSpPr>
            <a:xfrm>
              <a:off x="2567324" y="4871905"/>
              <a:ext cx="2373682" cy="1692370"/>
              <a:chOff x="2551661" y="1324312"/>
              <a:chExt cx="4513629" cy="1949075"/>
            </a:xfrm>
          </p:grpSpPr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4F1D62FF-38D8-4BB4-8EBC-41C3B1C241A5}"/>
                  </a:ext>
                </a:extLst>
              </p:cNvPr>
              <p:cNvSpPr txBox="1"/>
              <p:nvPr/>
            </p:nvSpPr>
            <p:spPr>
              <a:xfrm>
                <a:off x="3560957" y="2216718"/>
                <a:ext cx="2171356" cy="425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>
                    <a:solidFill>
                      <a:schemeClr val="bg1">
                        <a:lumMod val="85000"/>
                      </a:schemeClr>
                    </a:solidFill>
                  </a:rPr>
                  <a:t>X 93,75</a:t>
                </a:r>
              </a:p>
            </p:txBody>
          </p: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CA1521D0-8977-4A1D-BAC2-D294455119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73516" y="1324312"/>
                <a:ext cx="3206397" cy="82047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23">
                <a:extLst>
                  <a:ext uri="{FF2B5EF4-FFF2-40B4-BE49-F238E27FC236}">
                    <a16:creationId xmlns:a16="http://schemas.microsoft.com/office/drawing/2014/main" id="{02F88121-5F21-4772-97B8-1DC631AD6BA6}"/>
                  </a:ext>
                </a:extLst>
              </p:cNvPr>
              <p:cNvCxnSpPr>
                <a:cxnSpLocks/>
                <a:endCxn id="31" idx="4"/>
              </p:cNvCxnSpPr>
              <p:nvPr/>
            </p:nvCxnSpPr>
            <p:spPr>
              <a:xfrm>
                <a:off x="3373516" y="2761967"/>
                <a:ext cx="3691774" cy="51142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Ellipszis 24">
                <a:extLst>
                  <a:ext uri="{FF2B5EF4-FFF2-40B4-BE49-F238E27FC236}">
                    <a16:creationId xmlns:a16="http://schemas.microsoft.com/office/drawing/2014/main" id="{5A80D8D7-65B1-430E-AE9F-FD742F951101}"/>
                  </a:ext>
                </a:extLst>
              </p:cNvPr>
              <p:cNvSpPr/>
              <p:nvPr/>
            </p:nvSpPr>
            <p:spPr>
              <a:xfrm>
                <a:off x="2551661" y="2144782"/>
                <a:ext cx="1009297" cy="61068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3" name="Szövegdoboz 32">
              <a:extLst>
                <a:ext uri="{FF2B5EF4-FFF2-40B4-BE49-F238E27FC236}">
                  <a16:creationId xmlns:a16="http://schemas.microsoft.com/office/drawing/2014/main" id="{34755C94-B12C-41C7-ACE1-A1AD6E11622F}"/>
                </a:ext>
              </a:extLst>
            </p:cNvPr>
            <p:cNvSpPr txBox="1"/>
            <p:nvPr/>
          </p:nvSpPr>
          <p:spPr>
            <a:xfrm>
              <a:off x="1570490" y="4491962"/>
              <a:ext cx="4696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>
                  <a:solidFill>
                    <a:schemeClr val="bg1">
                      <a:lumMod val="85000"/>
                    </a:schemeClr>
                  </a:solidFill>
                </a:rPr>
                <a:t>2) hologram lamé</a:t>
              </a:r>
            </a:p>
          </p:txBody>
        </p:sp>
        <p:pic>
          <p:nvPicPr>
            <p:cNvPr id="31" name="Kép 30">
              <a:extLst>
                <a:ext uri="{FF2B5EF4-FFF2-40B4-BE49-F238E27FC236}">
                  <a16:creationId xmlns:a16="http://schemas.microsoft.com/office/drawing/2014/main" id="{716713F3-989A-413E-BAD0-FA13603FC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633" y="4853246"/>
              <a:ext cx="2044745" cy="1711029"/>
            </a:xfrm>
            <a:prstGeom prst="ellipse">
              <a:avLst/>
            </a:prstGeom>
          </p:spPr>
        </p:pic>
      </p:grp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BB654626-E7D0-4CDB-9D65-C41E1B65795B}"/>
              </a:ext>
            </a:extLst>
          </p:cNvPr>
          <p:cNvSpPr txBox="1"/>
          <p:nvPr/>
        </p:nvSpPr>
        <p:spPr>
          <a:xfrm>
            <a:off x="4748604" y="213903"/>
            <a:ext cx="3460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Szövetanalízis</a:t>
            </a:r>
            <a:endParaRPr lang="hu-HU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8" name="Kép 37">
            <a:extLst>
              <a:ext uri="{FF2B5EF4-FFF2-40B4-BE49-F238E27FC236}">
                <a16:creationId xmlns:a16="http://schemas.microsoft.com/office/drawing/2014/main" id="{8DEC898B-91C9-4ECD-BEDE-341C17183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76" y="1453164"/>
            <a:ext cx="3011497" cy="1661169"/>
          </a:xfrm>
          <a:prstGeom prst="rect">
            <a:avLst/>
          </a:prstGeom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3BF0DD75-C23B-4D32-A311-CBAFDF11DFD7}"/>
              </a:ext>
            </a:extLst>
          </p:cNvPr>
          <p:cNvGrpSpPr/>
          <p:nvPr/>
        </p:nvGrpSpPr>
        <p:grpSpPr>
          <a:xfrm>
            <a:off x="1930559" y="1445812"/>
            <a:ext cx="3923467" cy="1590271"/>
            <a:chOff x="1811437" y="2636269"/>
            <a:chExt cx="3923467" cy="1590271"/>
          </a:xfrm>
        </p:grpSpPr>
        <p:pic>
          <p:nvPicPr>
            <p:cNvPr id="40" name="Kép 39">
              <a:extLst>
                <a:ext uri="{FF2B5EF4-FFF2-40B4-BE49-F238E27FC236}">
                  <a16:creationId xmlns:a16="http://schemas.microsoft.com/office/drawing/2014/main" id="{31EC60B4-8980-49EA-9896-18B06B723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3" t="28826" r="66148" b="24104"/>
            <a:stretch/>
          </p:blipFill>
          <p:spPr>
            <a:xfrm rot="5400000">
              <a:off x="1803685" y="2644021"/>
              <a:ext cx="1590271" cy="1574767"/>
            </a:xfrm>
            <a:prstGeom prst="rect">
              <a:avLst/>
            </a:prstGeom>
          </p:spPr>
        </p:pic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8E4AF1A2-0BE6-4E69-B31B-1170DE914F4B}"/>
                </a:ext>
              </a:extLst>
            </p:cNvPr>
            <p:cNvGrpSpPr/>
            <p:nvPr/>
          </p:nvGrpSpPr>
          <p:grpSpPr>
            <a:xfrm>
              <a:off x="2790353" y="2888889"/>
              <a:ext cx="1949849" cy="1288356"/>
              <a:chOff x="3932807" y="1664181"/>
              <a:chExt cx="3069816" cy="1892538"/>
            </a:xfrm>
          </p:grpSpPr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C4EDC0AD-7B12-48D0-A838-080A59B8263C}"/>
                  </a:ext>
                </a:extLst>
              </p:cNvPr>
              <p:cNvSpPr txBox="1"/>
              <p:nvPr/>
            </p:nvSpPr>
            <p:spPr>
              <a:xfrm>
                <a:off x="4411720" y="2360234"/>
                <a:ext cx="1415736" cy="54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>
                    <a:solidFill>
                      <a:schemeClr val="bg1">
                        <a:lumMod val="85000"/>
                      </a:schemeClr>
                    </a:solidFill>
                  </a:rPr>
                  <a:t>X 31,25</a:t>
                </a:r>
              </a:p>
            </p:txBody>
          </p:sp>
          <p:cxnSp>
            <p:nvCxnSpPr>
              <p:cNvPr id="9" name="Egyenes összekötő 8">
                <a:extLst>
                  <a:ext uri="{FF2B5EF4-FFF2-40B4-BE49-F238E27FC236}">
                    <a16:creationId xmlns:a16="http://schemas.microsoft.com/office/drawing/2014/main" id="{B57FFD4C-A0B2-4A68-9CAF-1FE518121E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8853" y="1664181"/>
                <a:ext cx="2599454" cy="71490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Egyenes összekötő 9">
                <a:extLst>
                  <a:ext uri="{FF2B5EF4-FFF2-40B4-BE49-F238E27FC236}">
                    <a16:creationId xmlns:a16="http://schemas.microsoft.com/office/drawing/2014/main" id="{D20A0BC8-5A20-4A55-8F4D-3C8A1FB95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3526" y="2938509"/>
                <a:ext cx="2759097" cy="61821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Ellipszis 10">
                <a:extLst>
                  <a:ext uri="{FF2B5EF4-FFF2-40B4-BE49-F238E27FC236}">
                    <a16:creationId xmlns:a16="http://schemas.microsoft.com/office/drawing/2014/main" id="{87EF0D8B-90D0-4837-A57F-CF21D7A8A7ED}"/>
                  </a:ext>
                </a:extLst>
              </p:cNvPr>
              <p:cNvSpPr/>
              <p:nvPr/>
            </p:nvSpPr>
            <p:spPr>
              <a:xfrm>
                <a:off x="3932807" y="2383592"/>
                <a:ext cx="618355" cy="54153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42" name="Kép 41">
              <a:extLst>
                <a:ext uri="{FF2B5EF4-FFF2-40B4-BE49-F238E27FC236}">
                  <a16:creationId xmlns:a16="http://schemas.microsoft.com/office/drawing/2014/main" id="{5709BC4B-7EF6-4392-8C26-8BA4EE6C6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830" y="2879354"/>
              <a:ext cx="1698074" cy="1326513"/>
            </a:xfrm>
            <a:prstGeom prst="ellipse">
              <a:avLst/>
            </a:prstGeom>
          </p:spPr>
        </p:pic>
      </p:grp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B0FDD7EC-DA96-4518-80A5-AF2A11E071B8}"/>
              </a:ext>
            </a:extLst>
          </p:cNvPr>
          <p:cNvSpPr txBox="1"/>
          <p:nvPr/>
        </p:nvSpPr>
        <p:spPr>
          <a:xfrm>
            <a:off x="9337742" y="2513925"/>
            <a:ext cx="216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>
                    <a:lumMod val="85000"/>
                  </a:schemeClr>
                </a:solidFill>
              </a:rPr>
              <a:t>Vetülékrendszerű kötött kelme</a:t>
            </a:r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00749764-3731-4F59-A59E-5F55098D3C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7247"/>
            <a:ext cx="12192000" cy="1204968"/>
          </a:xfrm>
          <a:prstGeom prst="rect">
            <a:avLst/>
          </a:prstGeom>
        </p:spPr>
      </p:pic>
      <p:pic>
        <p:nvPicPr>
          <p:cNvPr id="13" name="Hang 12">
            <a:hlinkClick r:id="" action="ppaction://media"/>
            <a:extLst>
              <a:ext uri="{FF2B5EF4-FFF2-40B4-BE49-F238E27FC236}">
                <a16:creationId xmlns:a16="http://schemas.microsoft.com/office/drawing/2014/main" id="{66CA0F0B-B063-499C-8929-A776B8FBE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1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76"/>
    </mc:Choice>
    <mc:Fallback>
      <p:transition spd="slow" advTm="5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F19C58D4-6807-4615-B538-7FF7B9DDEE9C}"/>
              </a:ext>
            </a:extLst>
          </p:cNvPr>
          <p:cNvSpPr/>
          <p:nvPr/>
        </p:nvSpPr>
        <p:spPr>
          <a:xfrm>
            <a:off x="3087369" y="453510"/>
            <a:ext cx="7418774" cy="553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hu-HU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Konzerváló bevonatképző anyagok</a:t>
            </a:r>
            <a:endParaRPr lang="hu-HU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3CCE916-0B79-4CAF-8AC3-94A59DA2364F}"/>
              </a:ext>
            </a:extLst>
          </p:cNvPr>
          <p:cNvSpPr txBox="1"/>
          <p:nvPr/>
        </p:nvSpPr>
        <p:spPr>
          <a:xfrm>
            <a:off x="674089" y="3093635"/>
            <a:ext cx="398202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>
                    <a:lumMod val="85000"/>
                  </a:schemeClr>
                </a:solidFill>
              </a:rPr>
              <a:t>Természetes bevonó anyagok:</a:t>
            </a:r>
          </a:p>
          <a:p>
            <a:r>
              <a:rPr lang="hu-HU" sz="2000" dirty="0">
                <a:solidFill>
                  <a:schemeClr val="bg1">
                    <a:lumMod val="85000"/>
                  </a:schemeClr>
                </a:solidFill>
              </a:rPr>
              <a:t> Poligén ES91009, </a:t>
            </a:r>
            <a:r>
              <a:rPr lang="hu-HU" sz="2000" dirty="0" err="1">
                <a:solidFill>
                  <a:schemeClr val="bg1">
                    <a:lumMod val="85000"/>
                  </a:schemeClr>
                </a:solidFill>
              </a:rPr>
              <a:t>Kitozán</a:t>
            </a:r>
            <a:endParaRPr lang="hu-HU" sz="2000" dirty="0">
              <a:solidFill>
                <a:schemeClr val="bg1">
                  <a:lumMod val="85000"/>
                </a:schemeClr>
              </a:solidFill>
            </a:endParaRPr>
          </a:p>
          <a:p>
            <a:endParaRPr lang="hu-HU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hu-HU" sz="2000" dirty="0">
                <a:solidFill>
                  <a:schemeClr val="bg1">
                    <a:lumMod val="85000"/>
                  </a:schemeClr>
                </a:solidFill>
              </a:rPr>
              <a:t>Paraloid (</a:t>
            </a:r>
            <a:r>
              <a:rPr lang="hu-HU" sz="2000" dirty="0" err="1">
                <a:solidFill>
                  <a:schemeClr val="bg1">
                    <a:lumMod val="85000"/>
                  </a:schemeClr>
                </a:solidFill>
              </a:rPr>
              <a:t>akriloid</a:t>
            </a:r>
            <a:r>
              <a:rPr lang="hu-HU" sz="2000" dirty="0">
                <a:solidFill>
                  <a:schemeClr val="bg1">
                    <a:lumMod val="85000"/>
                  </a:schemeClr>
                </a:solidFill>
              </a:rPr>
              <a:t>) műgyanták: Paraloid B-44, B-66, B-67, B-72</a:t>
            </a:r>
          </a:p>
          <a:p>
            <a:r>
              <a:rPr lang="hu-HU" sz="2000" dirty="0">
                <a:solidFill>
                  <a:schemeClr val="bg1">
                    <a:lumMod val="85000"/>
                  </a:schemeClr>
                </a:solidFill>
              </a:rPr>
              <a:t>+ apoláros/poláros oldószer 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32A34A1F-A760-4BD8-9427-9DB5E1678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BFF9AC6A-7601-4FA9-AC94-9C4F4A9DA58A}"/>
              </a:ext>
            </a:extLst>
          </p:cNvPr>
          <p:cNvGrpSpPr/>
          <p:nvPr/>
        </p:nvGrpSpPr>
        <p:grpSpPr>
          <a:xfrm>
            <a:off x="4650402" y="825445"/>
            <a:ext cx="7139960" cy="4540813"/>
            <a:chOff x="2028216" y="1397492"/>
            <a:chExt cx="8489419" cy="5487141"/>
          </a:xfrm>
        </p:grpSpPr>
        <p:pic>
          <p:nvPicPr>
            <p:cNvPr id="34" name="Kép 33">
              <a:extLst>
                <a:ext uri="{FF2B5EF4-FFF2-40B4-BE49-F238E27FC236}">
                  <a16:creationId xmlns:a16="http://schemas.microsoft.com/office/drawing/2014/main" id="{3C27991B-D688-4EC6-AC11-3AB0F1F9E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81"/>
            <a:stretch/>
          </p:blipFill>
          <p:spPr>
            <a:xfrm>
              <a:off x="2433637" y="2870129"/>
              <a:ext cx="7324725" cy="4014504"/>
            </a:xfrm>
            <a:prstGeom prst="rect">
              <a:avLst/>
            </a:prstGeom>
          </p:spPr>
        </p:pic>
        <p:pic>
          <p:nvPicPr>
            <p:cNvPr id="35" name="Kép 34">
              <a:extLst>
                <a:ext uri="{FF2B5EF4-FFF2-40B4-BE49-F238E27FC236}">
                  <a16:creationId xmlns:a16="http://schemas.microsoft.com/office/drawing/2014/main" id="{DFE0CCBE-3815-4844-BC4D-0192CD71F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r="1348" b="3620"/>
            <a:stretch/>
          </p:blipFill>
          <p:spPr>
            <a:xfrm>
              <a:off x="7839999" y="1397492"/>
              <a:ext cx="2677636" cy="1788063"/>
            </a:xfrm>
            <a:prstGeom prst="ellipse">
              <a:avLst/>
            </a:prstGeom>
          </p:spPr>
        </p:pic>
        <p:pic>
          <p:nvPicPr>
            <p:cNvPr id="36" name="Kép 35">
              <a:extLst>
                <a:ext uri="{FF2B5EF4-FFF2-40B4-BE49-F238E27FC236}">
                  <a16:creationId xmlns:a16="http://schemas.microsoft.com/office/drawing/2014/main" id="{3B80DD04-5E8B-4691-99C1-D3CFFDBCD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6602" t="40809" r="8544" b="30194"/>
            <a:stretch/>
          </p:blipFill>
          <p:spPr>
            <a:xfrm>
              <a:off x="2028216" y="2183194"/>
              <a:ext cx="1527407" cy="1002361"/>
            </a:xfrm>
            <a:prstGeom prst="ellipse">
              <a:avLst/>
            </a:prstGeom>
          </p:spPr>
        </p:pic>
        <p:pic>
          <p:nvPicPr>
            <p:cNvPr id="37" name="Kép 36">
              <a:extLst>
                <a:ext uri="{FF2B5EF4-FFF2-40B4-BE49-F238E27FC236}">
                  <a16:creationId xmlns:a16="http://schemas.microsoft.com/office/drawing/2014/main" id="{61ED51E6-C3A4-4305-96A1-74D751839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159" y="2089120"/>
              <a:ext cx="1096434" cy="1096434"/>
            </a:xfrm>
            <a:prstGeom prst="ellipse">
              <a:avLst/>
            </a:prstGeom>
          </p:spPr>
        </p:pic>
        <p:cxnSp>
          <p:nvCxnSpPr>
            <p:cNvPr id="38" name="Egyenes összekötő nyíllal 37">
              <a:extLst>
                <a:ext uri="{FF2B5EF4-FFF2-40B4-BE49-F238E27FC236}">
                  <a16:creationId xmlns:a16="http://schemas.microsoft.com/office/drawing/2014/main" id="{26DCD1DB-1F35-44FE-8146-F21CFFE0F2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62325" y="3065108"/>
              <a:ext cx="304800" cy="20955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38">
              <a:extLst>
                <a:ext uri="{FF2B5EF4-FFF2-40B4-BE49-F238E27FC236}">
                  <a16:creationId xmlns:a16="http://schemas.microsoft.com/office/drawing/2014/main" id="{CC2E769D-14E6-43E8-B4A8-EF5B2B3A81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6751" y="3185554"/>
              <a:ext cx="206965" cy="26738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nyíllal 39">
              <a:extLst>
                <a:ext uri="{FF2B5EF4-FFF2-40B4-BE49-F238E27FC236}">
                  <a16:creationId xmlns:a16="http://schemas.microsoft.com/office/drawing/2014/main" id="{EBA7D242-6D65-47F0-A1F1-362327A022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2937" y="2447191"/>
              <a:ext cx="1717694" cy="827468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nyíllal 40">
              <a:extLst>
                <a:ext uri="{FF2B5EF4-FFF2-40B4-BE49-F238E27FC236}">
                  <a16:creationId xmlns:a16="http://schemas.microsoft.com/office/drawing/2014/main" id="{8FC93678-48DA-4E0D-A4BC-EE9CA090F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9741" y="2725655"/>
              <a:ext cx="877435" cy="45938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nyíllal 41">
              <a:extLst>
                <a:ext uri="{FF2B5EF4-FFF2-40B4-BE49-F238E27FC236}">
                  <a16:creationId xmlns:a16="http://schemas.microsoft.com/office/drawing/2014/main" id="{F418D262-59A7-4F19-9959-A4D2B738A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6544" y="2960333"/>
              <a:ext cx="273753" cy="224702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nyíllal 42">
              <a:extLst>
                <a:ext uri="{FF2B5EF4-FFF2-40B4-BE49-F238E27FC236}">
                  <a16:creationId xmlns:a16="http://schemas.microsoft.com/office/drawing/2014/main" id="{F00A7AA4-13AF-431F-ACD8-E442C2CAE6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24925" y="3169884"/>
              <a:ext cx="142470" cy="283051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30850F23-72E5-431A-8F35-41711B35B5AE}"/>
              </a:ext>
            </a:extLst>
          </p:cNvPr>
          <p:cNvSpPr txBox="1"/>
          <p:nvPr/>
        </p:nvSpPr>
        <p:spPr>
          <a:xfrm>
            <a:off x="674089" y="1475643"/>
            <a:ext cx="2877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>
                    <a:lumMod val="85000"/>
                  </a:schemeClr>
                </a:solidFill>
              </a:rPr>
              <a:t>Szakirodalomkutatás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>
                    <a:lumMod val="85000"/>
                  </a:schemeClr>
                </a:solidFill>
              </a:rPr>
              <a:t>Tesztelés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>
                    <a:lumMod val="85000"/>
                  </a:schemeClr>
                </a:solidFill>
              </a:rPr>
              <a:t>Kiválasztás</a:t>
            </a:r>
          </a:p>
        </p:txBody>
      </p:sp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D84EB97F-1375-4526-8C7C-03C4C2317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6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29"/>
    </mc:Choice>
    <mc:Fallback>
      <p:transition spd="slow" advTm="10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68089" y="178808"/>
            <a:ext cx="4132544" cy="1038714"/>
          </a:xfrm>
        </p:spPr>
        <p:txBody>
          <a:bodyPr>
            <a:normAutofit/>
          </a:bodyPr>
          <a:lstStyle/>
          <a:p>
            <a:pPr algn="ctr"/>
            <a:r>
              <a:rPr lang="hu-HU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Sztereomikroszkópos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vizsgálatok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2931"/>
            <a:ext cx="12192000" cy="1204968"/>
          </a:xfrm>
          <a:prstGeom prst="rect">
            <a:avLst/>
          </a:prstGeom>
        </p:spPr>
      </p:pic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B8435B4F-D557-41BB-A271-30F2103CA8DC}"/>
              </a:ext>
            </a:extLst>
          </p:cNvPr>
          <p:cNvGrpSpPr/>
          <p:nvPr/>
        </p:nvGrpSpPr>
        <p:grpSpPr>
          <a:xfrm>
            <a:off x="248575" y="1318337"/>
            <a:ext cx="4306894" cy="4072453"/>
            <a:chOff x="238215" y="1565273"/>
            <a:chExt cx="5190479" cy="3814595"/>
          </a:xfrm>
        </p:grpSpPr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835B9966-CB15-42F2-A756-498F5DAC5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15" y="1565273"/>
              <a:ext cx="5190479" cy="3814595"/>
            </a:xfrm>
            <a:prstGeom prst="rect">
              <a:avLst/>
            </a:prstGeom>
          </p:spPr>
        </p:pic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AFB722DB-20BB-4BD1-97EE-3CE9B6300047}"/>
                </a:ext>
              </a:extLst>
            </p:cNvPr>
            <p:cNvSpPr txBox="1"/>
            <p:nvPr/>
          </p:nvSpPr>
          <p:spPr>
            <a:xfrm>
              <a:off x="2561207" y="1723327"/>
              <a:ext cx="27698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2000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Fonalvastagság- és lamé bevonatvastagság  mérése</a:t>
              </a:r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9FBC9EC1-C8A5-4E44-B458-F9CCADF771EF}"/>
              </a:ext>
            </a:extLst>
          </p:cNvPr>
          <p:cNvGrpSpPr/>
          <p:nvPr/>
        </p:nvGrpSpPr>
        <p:grpSpPr>
          <a:xfrm>
            <a:off x="9094327" y="308235"/>
            <a:ext cx="2839742" cy="2577008"/>
            <a:chOff x="8990124" y="1669412"/>
            <a:chExt cx="3030244" cy="2272683"/>
          </a:xfrm>
        </p:grpSpPr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E01A5F40-99BB-4934-9FE6-7556A445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124" y="1669412"/>
              <a:ext cx="3030244" cy="2272683"/>
            </a:xfrm>
            <a:prstGeom prst="rect">
              <a:avLst/>
            </a:prstGeom>
          </p:spPr>
        </p:pic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8204CB84-F13A-4520-94A6-C0FD1DEBB14A}"/>
                </a:ext>
              </a:extLst>
            </p:cNvPr>
            <p:cNvSpPr txBox="1"/>
            <p:nvPr/>
          </p:nvSpPr>
          <p:spPr>
            <a:xfrm>
              <a:off x="9230820" y="1701149"/>
              <a:ext cx="2130641" cy="624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Domborzai</a:t>
              </a:r>
              <a:r>
                <a:rPr lang="hu-HU" sz="2000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morfológia</a:t>
              </a:r>
            </a:p>
          </p:txBody>
        </p:sp>
      </p:grpSp>
      <p:pic>
        <p:nvPicPr>
          <p:cNvPr id="19" name="Kép 18">
            <a:extLst>
              <a:ext uri="{FF2B5EF4-FFF2-40B4-BE49-F238E27FC236}">
                <a16:creationId xmlns:a16="http://schemas.microsoft.com/office/drawing/2014/main" id="{0F4FE1AF-EF12-4128-98DD-62028E7C10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32" y="1318337"/>
            <a:ext cx="4238977" cy="4088899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46A1BDEB-77D9-4260-856A-75B8AC641F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683" y="2885243"/>
            <a:ext cx="2839742" cy="2505547"/>
          </a:xfrm>
          <a:prstGeom prst="rect">
            <a:avLst/>
          </a:prstGeom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11826A64-37B5-4595-BC24-B138F8FF59BD}"/>
              </a:ext>
            </a:extLst>
          </p:cNvPr>
          <p:cNvSpPr txBox="1"/>
          <p:nvPr/>
        </p:nvSpPr>
        <p:spPr>
          <a:xfrm>
            <a:off x="5224502" y="1343162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Profilrajz</a:t>
            </a:r>
          </a:p>
        </p:txBody>
      </p:sp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138D542A-E416-4F19-8CDB-94F0EEF7B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35"/>
    </mc:Choice>
    <mc:Fallback>
      <p:transition spd="slow" advTm="5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18408" y="408482"/>
            <a:ext cx="5770130" cy="1038714"/>
          </a:xfrm>
        </p:spPr>
        <p:txBody>
          <a:bodyPr/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Fényesség- és színmérés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CFEB6D4-E512-470B-82D9-63C86266D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2" r="5359" b="9582"/>
          <a:stretch/>
        </p:blipFill>
        <p:spPr>
          <a:xfrm rot="16200000">
            <a:off x="7837298" y="1102270"/>
            <a:ext cx="4761090" cy="337351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AFA2A75-2EBD-4BFB-83E3-9C27DE360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8" y="1689425"/>
            <a:ext cx="4637087" cy="347787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1E5F263-0288-48ED-BD7A-A159157D8171}"/>
              </a:ext>
            </a:extLst>
          </p:cNvPr>
          <p:cNvSpPr txBox="1"/>
          <p:nvPr/>
        </p:nvSpPr>
        <p:spPr>
          <a:xfrm>
            <a:off x="5743853" y="1576485"/>
            <a:ext cx="20773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1+6 féle bevonattal ellátott mintadarab objektív fényességmérése </a:t>
            </a:r>
            <a:r>
              <a:rPr lang="hu-HU" sz="20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Glossmeter</a:t>
            </a:r>
            <a:r>
              <a:rPr lang="hu-HU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endParaRPr lang="hu-HU" sz="20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és színmérése </a:t>
            </a:r>
            <a:r>
              <a:rPr lang="hu-HU" sz="20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Colorimeter</a:t>
            </a:r>
            <a:r>
              <a:rPr lang="hu-HU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eszköz segítségével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BF6D1207-2BC6-4483-8EC7-A3CAAE3C93D1}"/>
              </a:ext>
            </a:extLst>
          </p:cNvPr>
          <p:cNvCxnSpPr/>
          <p:nvPr/>
        </p:nvCxnSpPr>
        <p:spPr>
          <a:xfrm flipH="1" flipV="1">
            <a:off x="5326602" y="3116062"/>
            <a:ext cx="630315" cy="177554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90A051C6-D9A8-4D87-8B80-09CB76FA94D2}"/>
              </a:ext>
            </a:extLst>
          </p:cNvPr>
          <p:cNvCxnSpPr>
            <a:cxnSpLocks/>
          </p:cNvCxnSpPr>
          <p:nvPr/>
        </p:nvCxnSpPr>
        <p:spPr>
          <a:xfrm flipV="1">
            <a:off x="7618522" y="3906175"/>
            <a:ext cx="770513" cy="329954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F53672AA-0E41-4AF0-93D5-B6D200525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3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13"/>
    </mc:Choice>
    <mc:Fallback>
      <p:transition spd="slow" advTm="7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00599" y="390220"/>
            <a:ext cx="8165393" cy="1012031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schemeClr val="bg1">
                    <a:lumMod val="85000"/>
                  </a:schemeClr>
                </a:solidFill>
              </a:rPr>
              <a:t>Eddig elvégzett és egyéb tervezett vizsgálatok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FA86B260-B87A-4A62-8D4B-A4340BC98A03}"/>
              </a:ext>
            </a:extLst>
          </p:cNvPr>
          <p:cNvSpPr/>
          <p:nvPr/>
        </p:nvSpPr>
        <p:spPr>
          <a:xfrm>
            <a:off x="249949" y="1351910"/>
            <a:ext cx="5744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0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XRF</a:t>
            </a:r>
            <a:r>
              <a:rPr lang="hu-HU" sz="24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hu-HU" u="sng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fluoreszcens röntgenspektrometria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elemanalitika</a:t>
            </a:r>
            <a:endParaRPr lang="hu-HU" sz="2400" b="1" u="sng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FB68FD1D-1E92-44BB-AE2D-7A2606567025}"/>
              </a:ext>
            </a:extLst>
          </p:cNvPr>
          <p:cNvSpPr/>
          <p:nvPr/>
        </p:nvSpPr>
        <p:spPr>
          <a:xfrm>
            <a:off x="6525087" y="1402251"/>
            <a:ext cx="54249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Mozgai Viktória, az MTA Csillagászati és Földtudományi Kutatóközpont,</a:t>
            </a:r>
          </a:p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Földtani és Geokémiai </a:t>
            </a:r>
          </a:p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Intézete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F26DAFE-B908-48D1-A70E-ADFAE8F4998D}"/>
              </a:ext>
            </a:extLst>
          </p:cNvPr>
          <p:cNvSpPr txBox="1"/>
          <p:nvPr/>
        </p:nvSpPr>
        <p:spPr>
          <a:xfrm>
            <a:off x="351287" y="2695273"/>
            <a:ext cx="6808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FTIR</a:t>
            </a:r>
            <a:r>
              <a:rPr lang="hu-HU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u="sng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infravörös spektroszkópia</a:t>
            </a:r>
            <a:endParaRPr lang="hu-HU" sz="2000" u="sng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522A416-BECE-49B8-BCB8-A0ED2837377B}"/>
              </a:ext>
            </a:extLst>
          </p:cNvPr>
          <p:cNvSpPr txBox="1"/>
          <p:nvPr/>
        </p:nvSpPr>
        <p:spPr>
          <a:xfrm>
            <a:off x="3957272" y="2783072"/>
            <a:ext cx="3817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molekula milyenség és mennyiség, kémiai kezelések, módosítások hatása, a degradáció nyomkövetése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9396922-6ED3-4FEE-89AC-B5D5764EE20D}"/>
              </a:ext>
            </a:extLst>
          </p:cNvPr>
          <p:cNvSpPr txBox="1"/>
          <p:nvPr/>
        </p:nvSpPr>
        <p:spPr>
          <a:xfrm>
            <a:off x="8025413" y="2815057"/>
            <a:ext cx="3613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Fél Kornél, HUN-REN Energiatudományi Kutatóközpont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B1AC996-846B-4284-A025-46C68E6B1054}"/>
              </a:ext>
            </a:extLst>
          </p:cNvPr>
          <p:cNvSpPr txBox="1"/>
          <p:nvPr/>
        </p:nvSpPr>
        <p:spPr>
          <a:xfrm>
            <a:off x="351286" y="3898345"/>
            <a:ext cx="9662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Húzó- </a:t>
            </a:r>
            <a:r>
              <a:rPr lang="hu-HU" sz="2000" b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 szakító vizsgálatok </a:t>
            </a:r>
            <a:r>
              <a:rPr lang="hu-HU" sz="20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húzófeszültség és nyúlás idő függvényében</a:t>
            </a:r>
            <a:endParaRPr lang="hu-HU" sz="20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28ADA9D-D3C9-4D2D-AEBA-057EE1B63F9A}"/>
              </a:ext>
            </a:extLst>
          </p:cNvPr>
          <p:cNvSpPr txBox="1"/>
          <p:nvPr/>
        </p:nvSpPr>
        <p:spPr>
          <a:xfrm>
            <a:off x="10014011" y="3957045"/>
            <a:ext cx="2106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Hallász Marianna,</a:t>
            </a:r>
          </a:p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Borka Zsolt, </a:t>
            </a:r>
          </a:p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Óbudai Egyetem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4783667-4513-4BA0-95ED-3AFD82592A57}"/>
              </a:ext>
            </a:extLst>
          </p:cNvPr>
          <p:cNvSpPr txBox="1"/>
          <p:nvPr/>
        </p:nvSpPr>
        <p:spPr>
          <a:xfrm>
            <a:off x="351286" y="4355836"/>
            <a:ext cx="5809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Golyónyomás</a:t>
            </a:r>
            <a:r>
              <a:rPr lang="hu-HU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deformáció és teherviselő  képesség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E33F0E7A-01C7-45DC-BE63-CA5C5D92C913}"/>
              </a:ext>
            </a:extLst>
          </p:cNvPr>
          <p:cNvSpPr txBox="1"/>
          <p:nvPr/>
        </p:nvSpPr>
        <p:spPr>
          <a:xfrm>
            <a:off x="351285" y="4815537"/>
            <a:ext cx="9511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DSC- OIT 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vizsgálat - </a:t>
            </a:r>
            <a:r>
              <a:rPr lang="hu-HU" u="sng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differenciális pásztázó kalorimetria 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üvegesedési hőmérséklet változása</a:t>
            </a:r>
          </a:p>
        </p:txBody>
      </p:sp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F800EDB3-401A-468F-8C21-1CA6B12DA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8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79"/>
    </mc:Choice>
    <mc:Fallback>
      <p:transition spd="slow" advTm="6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99403F09-D889-4EC8-96F7-DBF4FE5ED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697966"/>
              </p:ext>
            </p:extLst>
          </p:nvPr>
        </p:nvGraphicFramePr>
        <p:xfrm>
          <a:off x="492551" y="1436818"/>
          <a:ext cx="5526506" cy="27978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7199">
                  <a:extLst>
                    <a:ext uri="{9D8B030D-6E8A-4147-A177-3AD203B41FA5}">
                      <a16:colId xmlns:a16="http://schemas.microsoft.com/office/drawing/2014/main" val="1327352322"/>
                    </a:ext>
                  </a:extLst>
                </a:gridCol>
                <a:gridCol w="679379">
                  <a:extLst>
                    <a:ext uri="{9D8B030D-6E8A-4147-A177-3AD203B41FA5}">
                      <a16:colId xmlns:a16="http://schemas.microsoft.com/office/drawing/2014/main" val="924282860"/>
                    </a:ext>
                  </a:extLst>
                </a:gridCol>
                <a:gridCol w="679988">
                  <a:extLst>
                    <a:ext uri="{9D8B030D-6E8A-4147-A177-3AD203B41FA5}">
                      <a16:colId xmlns:a16="http://schemas.microsoft.com/office/drawing/2014/main" val="1341687124"/>
                    </a:ext>
                  </a:extLst>
                </a:gridCol>
                <a:gridCol w="679988">
                  <a:extLst>
                    <a:ext uri="{9D8B030D-6E8A-4147-A177-3AD203B41FA5}">
                      <a16:colId xmlns:a16="http://schemas.microsoft.com/office/drawing/2014/main" val="2453916950"/>
                    </a:ext>
                  </a:extLst>
                </a:gridCol>
                <a:gridCol w="679988">
                  <a:extLst>
                    <a:ext uri="{9D8B030D-6E8A-4147-A177-3AD203B41FA5}">
                      <a16:colId xmlns:a16="http://schemas.microsoft.com/office/drawing/2014/main" val="884210685"/>
                    </a:ext>
                  </a:extLst>
                </a:gridCol>
                <a:gridCol w="679988">
                  <a:extLst>
                    <a:ext uri="{9D8B030D-6E8A-4147-A177-3AD203B41FA5}">
                      <a16:colId xmlns:a16="http://schemas.microsoft.com/office/drawing/2014/main" val="3476196461"/>
                    </a:ext>
                  </a:extLst>
                </a:gridCol>
                <a:gridCol w="679988">
                  <a:extLst>
                    <a:ext uri="{9D8B030D-6E8A-4147-A177-3AD203B41FA5}">
                      <a16:colId xmlns:a16="http://schemas.microsoft.com/office/drawing/2014/main" val="3702345158"/>
                    </a:ext>
                  </a:extLst>
                </a:gridCol>
                <a:gridCol w="679988">
                  <a:extLst>
                    <a:ext uri="{9D8B030D-6E8A-4147-A177-3AD203B41FA5}">
                      <a16:colId xmlns:a16="http://schemas.microsoft.com/office/drawing/2014/main" val="1059635371"/>
                    </a:ext>
                  </a:extLst>
                </a:gridCol>
              </a:tblGrid>
              <a:tr h="399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0 éves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25 éves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50 éves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75 éves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100 éves 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125 éves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150 éves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3150082"/>
                  </a:ext>
                </a:extLst>
              </a:tr>
              <a:tr h="195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AL0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3126097"/>
                  </a:ext>
                </a:extLst>
              </a:tr>
              <a:tr h="208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AL0+bev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1011787"/>
                  </a:ext>
                </a:extLst>
              </a:tr>
              <a:tr h="4005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AL25+bev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x (bev0)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 (bev25)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 (bev50)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 (bev75)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9318740"/>
                  </a:ext>
                </a:extLst>
              </a:tr>
              <a:tr h="4005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AL75+bev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 (bev0)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 (bev25)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 (bev50)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x (bev75)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707853"/>
                  </a:ext>
                </a:extLst>
              </a:tr>
              <a:tr h="195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HL0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7209136"/>
                  </a:ext>
                </a:extLst>
              </a:tr>
              <a:tr h="195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HL0+bev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2550347"/>
                  </a:ext>
                </a:extLst>
              </a:tr>
              <a:tr h="4005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HL25+bev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 (bev0)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 (bev25)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 (bev50)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x (bev75)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9103195"/>
                  </a:ext>
                </a:extLst>
              </a:tr>
              <a:tr h="4005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HL75+bev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 (bev0)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x (bev25)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x (bev50)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x (bev75)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2335619"/>
                  </a:ext>
                </a:extLst>
              </a:tr>
            </a:tbl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84E97E7D-270E-4CF2-A8EF-FA465481AAFE}"/>
              </a:ext>
            </a:extLst>
          </p:cNvPr>
          <p:cNvSpPr txBox="1"/>
          <p:nvPr/>
        </p:nvSpPr>
        <p:spPr>
          <a:xfrm>
            <a:off x="3255804" y="435582"/>
            <a:ext cx="587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Öregítési mérési terv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6EB409C-2F8B-46DC-B305-C876A440FAB1}"/>
              </a:ext>
            </a:extLst>
          </p:cNvPr>
          <p:cNvSpPr txBox="1"/>
          <p:nvPr/>
        </p:nvSpPr>
        <p:spPr>
          <a:xfrm>
            <a:off x="6270597" y="1382395"/>
            <a:ext cx="5004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Átlagosan 120 lux/óra </a:t>
            </a:r>
            <a:r>
              <a:rPr lang="hu-HU" i="1" u="sng" dirty="0">
                <a:solidFill>
                  <a:schemeClr val="bg1">
                    <a:lumMod val="85000"/>
                  </a:schemeClr>
                </a:solidFill>
              </a:rPr>
              <a:t>megvilágítást</a:t>
            </a:r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 kap egy tárgy az állandó kiállításunkban, napi 8 órában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350.400 lux megvilágítást jelent 1 évben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legalacsonyabb megvilágítás a kamrában 45.000 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7,786 óra (350.400/45.000) óra alatt ér el 1 évet 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66ED659B-0F0E-4F73-A4D3-16D34D65C8E8}"/>
              </a:ext>
            </a:extLst>
          </p:cNvPr>
          <p:cNvSpPr/>
          <p:nvPr/>
        </p:nvSpPr>
        <p:spPr>
          <a:xfrm>
            <a:off x="492551" y="4429206"/>
            <a:ext cx="3403427" cy="966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év = 7,786 óra, </a:t>
            </a:r>
          </a:p>
          <a:p>
            <a:pPr algn="just"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év = 25 x 7,786 = 8,11 ~ 8 nap, </a:t>
            </a:r>
          </a:p>
          <a:p>
            <a:pPr algn="just"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év = 16 nap, 75 év = 24 nap, </a:t>
            </a:r>
            <a:endParaRPr lang="hu-HU" sz="16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E8B9E5CB-7883-4372-BF04-F5DE0AD133ED}"/>
              </a:ext>
            </a:extLst>
          </p:cNvPr>
          <p:cNvSpPr/>
          <p:nvPr/>
        </p:nvSpPr>
        <p:spPr>
          <a:xfrm>
            <a:off x="4423097" y="447267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év = 32 nap =1 hónap + 2 nap; </a:t>
            </a:r>
          </a:p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125 év = 40 nap = 1 hónap + 10 nap, </a:t>
            </a:r>
          </a:p>
          <a:p>
            <a:r>
              <a:rPr lang="hu-HU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150 év = 48 nap = 1 hónap + 18 nap.</a:t>
            </a:r>
            <a:endParaRPr lang="hu-HU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1E7D7AD-A511-40EA-961D-49BC07E0F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931" y="3168764"/>
            <a:ext cx="3696070" cy="259159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E0BE224-807F-40BF-B791-8ABAFBEBA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610"/>
            <a:ext cx="12192000" cy="1204968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93424750-4945-4063-AD9E-218F9CBFB3EC}"/>
              </a:ext>
            </a:extLst>
          </p:cNvPr>
          <p:cNvSpPr/>
          <p:nvPr/>
        </p:nvSpPr>
        <p:spPr>
          <a:xfrm>
            <a:off x="7064898" y="3636056"/>
            <a:ext cx="1431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>
                    <a:lumMod val="85000"/>
                  </a:schemeClr>
                </a:solidFill>
              </a:rPr>
              <a:t>Suntest XLS +</a:t>
            </a:r>
          </a:p>
        </p:txBody>
      </p:sp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EBB81B93-7EDE-4945-91B7-035BACAA0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6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70"/>
    </mc:Choice>
    <mc:Fallback>
      <p:transition spd="slow" advTm="35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4480</TotalTime>
  <Words>797</Words>
  <Application>Microsoft Office PowerPoint</Application>
  <PresentationFormat>Szélesvásznú</PresentationFormat>
  <Paragraphs>167</Paragraphs>
  <Slides>10</Slides>
  <Notes>0</Notes>
  <HiddenSlides>0</HiddenSlides>
  <MMClips>10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10</vt:i4>
      </vt:variant>
    </vt:vector>
  </HeadingPairs>
  <TitlesOfParts>
    <vt:vector size="23" baseType="lpstr">
      <vt:lpstr>Arial</vt:lpstr>
      <vt:lpstr>Calibri</vt:lpstr>
      <vt:lpstr>Open Sans</vt:lpstr>
      <vt:lpstr>Open Sans Light</vt:lpstr>
      <vt:lpstr>System Font Regular</vt:lpstr>
      <vt:lpstr>Times New Roman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Az alumínium és hologram lamé sztereomikroszkópos szövetanalízise, szín- és fényesség mérése </vt:lpstr>
      <vt:lpstr>PowerPoint-bemutató</vt:lpstr>
      <vt:lpstr>Anyagválasztás  </vt:lpstr>
      <vt:lpstr>PowerPoint-bemutató</vt:lpstr>
      <vt:lpstr>PowerPoint-bemutató</vt:lpstr>
      <vt:lpstr>Sztereomikroszkópos vizsgálatok </vt:lpstr>
      <vt:lpstr>Fényesség- és színmérés</vt:lpstr>
      <vt:lpstr>Eddig elvégzett és egyéb tervezett vizsgálatok</vt:lpstr>
      <vt:lpstr>PowerPoint-bemutató</vt:lpstr>
      <vt:lpstr>Megjelenések és köszönet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RST</cp:lastModifiedBy>
  <cp:revision>34</cp:revision>
  <dcterms:created xsi:type="dcterms:W3CDTF">2020-09-22T13:16:24Z</dcterms:created>
  <dcterms:modified xsi:type="dcterms:W3CDTF">2024-05-28T20:45:36Z</dcterms:modified>
</cp:coreProperties>
</file>