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7" r:id="rId11"/>
    <p:sldId id="266" r:id="rId12"/>
    <p:sldId id="269" r:id="rId13"/>
    <p:sldId id="270" r:id="rId14"/>
    <p:sldId id="271" r:id="rId15"/>
    <p:sldId id="272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56" y="10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Mobiltelefon helyadatainak pontosítása szenzorfúzióval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Refining mobile phone location data with sensor fusion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282" y="4106534"/>
            <a:ext cx="4277710" cy="1425903"/>
          </a:xfrm>
          <a:prstGeom prst="rect">
            <a:avLst/>
          </a:prstGeom>
        </p:spPr>
      </p:pic>
      <p:sp>
        <p:nvSpPr>
          <p:cNvPr id="8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038600" y="5167312"/>
            <a:ext cx="4114800" cy="365125"/>
          </a:xfrm>
        </p:spPr>
        <p:txBody>
          <a:bodyPr/>
          <a:lstStyle/>
          <a:p>
            <a:r>
              <a:rPr lang="hu-HU" dirty="0"/>
              <a:t>Kovács Benedek Marcell</a:t>
            </a:r>
          </a:p>
          <a:p>
            <a:r>
              <a:rPr lang="hu-HU" dirty="0"/>
              <a:t>Dr. Molnár Gábor Péter</a:t>
            </a:r>
          </a:p>
        </p:txBody>
      </p:sp>
      <p:pic>
        <p:nvPicPr>
          <p:cNvPr id="4" name="Dia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484958"/>
          </a:xfrm>
        </p:spPr>
        <p:txBody>
          <a:bodyPr/>
          <a:lstStyle/>
          <a:p>
            <a:pPr algn="ctr"/>
            <a:r>
              <a:rPr lang="hu-HU" dirty="0" smtClean="0"/>
              <a:t>Köszönöm</a:t>
            </a:r>
          </a:p>
          <a:p>
            <a:pPr algn="ctr"/>
            <a:r>
              <a:rPr lang="hu-HU" dirty="0"/>
              <a:t>a</a:t>
            </a:r>
            <a:endParaRPr lang="hu-HU" dirty="0" smtClean="0"/>
          </a:p>
          <a:p>
            <a:pPr algn="ctr"/>
            <a:r>
              <a:rPr lang="hu-HU" dirty="0" smtClean="0"/>
              <a:t>figyelmet</a:t>
            </a:r>
            <a:endParaRPr lang="en-US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838200" y="1471576"/>
            <a:ext cx="4495800" cy="719831"/>
          </a:xfrm>
        </p:spPr>
        <p:txBody>
          <a:bodyPr/>
          <a:lstStyle/>
          <a:p>
            <a:r>
              <a:rPr lang="hu-HU" dirty="0"/>
              <a:t>Következtetések</a:t>
            </a:r>
            <a:endParaRPr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/>
          </p:nvPr>
        </p:nvSpPr>
        <p:spPr>
          <a:xfrm>
            <a:off x="838199" y="2191407"/>
            <a:ext cx="6043449" cy="32713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dirty="0"/>
              <a:t>A kidolgozott módszer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dirty="0" smtClean="0"/>
              <a:t>Utófeldolgozás &amp; valós idő</a:t>
            </a:r>
            <a:endParaRPr lang="hu-HU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dirty="0"/>
              <a:t>Könnyen adaptálható, módosítható</a:t>
            </a:r>
          </a:p>
          <a:p>
            <a:pPr marL="1143000" lvl="1" indent="-457200">
              <a:lnSpc>
                <a:spcPct val="100000"/>
              </a:lnSpc>
            </a:pPr>
            <a:r>
              <a:rPr lang="hu-HU" dirty="0"/>
              <a:t>Extrapoláció </a:t>
            </a:r>
            <a:r>
              <a:rPr lang="hu-HU" dirty="0" smtClean="0"/>
              <a:t>– hely, tájékozás</a:t>
            </a:r>
          </a:p>
          <a:p>
            <a:pPr marL="1143000" lvl="1" indent="-457200">
              <a:lnSpc>
                <a:spcPct val="100000"/>
              </a:lnSpc>
            </a:pPr>
            <a:r>
              <a:rPr lang="hu-HU" dirty="0" smtClean="0"/>
              <a:t>Kritikus helyzetek – GPS jel kiesés</a:t>
            </a:r>
          </a:p>
          <a:p>
            <a:pPr marL="1143000" lvl="1" indent="-457200">
              <a:lnSpc>
                <a:spcPct val="100000"/>
              </a:lnSpc>
            </a:pPr>
            <a:endParaRPr lang="hu-HU" dirty="0"/>
          </a:p>
          <a:p>
            <a:pPr marL="457200" indent="-457200">
              <a:lnSpc>
                <a:spcPct val="100000"/>
              </a:lnSpc>
            </a:pP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142" y="614590"/>
            <a:ext cx="2196555" cy="2196555"/>
          </a:xfrm>
          <a:prstGeom prst="rect">
            <a:avLst/>
          </a:prstGeom>
        </p:spPr>
      </p:pic>
      <p:pic>
        <p:nvPicPr>
          <p:cNvPr id="7" name="Tartalom hely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09" y="597546"/>
            <a:ext cx="2230641" cy="2230641"/>
          </a:xfrm>
          <a:prstGeom prst="rect">
            <a:avLst/>
          </a:prstGeom>
        </p:spPr>
      </p:pic>
      <p:pic>
        <p:nvPicPr>
          <p:cNvPr id="8" name="Dia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Dolgozatom témája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5" y="1917021"/>
            <a:ext cx="3012355" cy="30123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41" y="3595386"/>
            <a:ext cx="2438198" cy="24381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16" y="3975937"/>
            <a:ext cx="1858196" cy="185819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782186" y="728716"/>
            <a:ext cx="1811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GNSS vevő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5-10 m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6687884" y="4358154"/>
            <a:ext cx="2998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Szögsebességmérő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0.1-5 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440977" y="3051262"/>
                <a:ext cx="2855976" cy="1099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800" b="1" dirty="0" smtClean="0">
                    <a:solidFill>
                      <a:schemeClr val="bg1"/>
                    </a:solidFill>
                  </a:rPr>
                  <a:t>Gyorsulásmérő</a:t>
                </a:r>
              </a:p>
              <a:p>
                <a:pPr algn="ctr"/>
                <a:r>
                  <a:rPr lang="hu-HU" sz="2800" dirty="0">
                    <a:solidFill>
                      <a:schemeClr val="bg1"/>
                    </a:solidFill>
                  </a:rPr>
                  <a:t>2-10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hu-HU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hu-HU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hu-HU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977" y="3051262"/>
                <a:ext cx="2855976" cy="1099725"/>
              </a:xfrm>
              <a:prstGeom prst="rect">
                <a:avLst/>
              </a:prstGeom>
              <a:blipFill>
                <a:blip r:embed="rId8"/>
                <a:stretch>
                  <a:fillRect t="-5556" b="-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zövegdoboz 11"/>
          <p:cNvSpPr txBox="1"/>
          <p:nvPr/>
        </p:nvSpPr>
        <p:spPr>
          <a:xfrm>
            <a:off x="6957144" y="1889989"/>
            <a:ext cx="2459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Magnetométer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0.1-0.5 </a:t>
            </a:r>
            <a:r>
              <a:rPr lang="hu-HU" sz="2800" dirty="0" err="1">
                <a:solidFill>
                  <a:schemeClr val="bg1"/>
                </a:solidFill>
              </a:rPr>
              <a:t>mT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24" y="3917743"/>
            <a:ext cx="1735289" cy="173528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28" y="2660699"/>
            <a:ext cx="1700406" cy="170040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55" y="368621"/>
            <a:ext cx="1998175" cy="199817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646" y="1790143"/>
            <a:ext cx="1313917" cy="1313917"/>
          </a:xfrm>
          <a:prstGeom prst="rect">
            <a:avLst/>
          </a:prstGeom>
        </p:spPr>
      </p:pic>
      <p:pic>
        <p:nvPicPr>
          <p:cNvPr id="3" name="Di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Saját méréseim és számításaim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60" y="701565"/>
            <a:ext cx="5128600" cy="4316039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artalom helye 2"/>
          <p:cNvSpPr txBox="1">
            <a:spLocks/>
          </p:cNvSpPr>
          <p:nvPr/>
        </p:nvSpPr>
        <p:spPr>
          <a:xfrm>
            <a:off x="499745" y="2613101"/>
            <a:ext cx="4616669" cy="30185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hu-HU" dirty="0" err="1" smtClean="0"/>
              <a:t>Xiaomi</a:t>
            </a:r>
            <a:r>
              <a:rPr lang="hu-HU" dirty="0" smtClean="0"/>
              <a:t> </a:t>
            </a:r>
            <a:r>
              <a:rPr lang="hu-HU" dirty="0" err="1" smtClean="0"/>
              <a:t>Redmi</a:t>
            </a:r>
            <a:r>
              <a:rPr lang="hu-HU" dirty="0" smtClean="0"/>
              <a:t> </a:t>
            </a:r>
            <a:r>
              <a:rPr lang="hu-HU" dirty="0" err="1" smtClean="0"/>
              <a:t>Note</a:t>
            </a:r>
            <a:r>
              <a:rPr lang="hu-HU" dirty="0" smtClean="0"/>
              <a:t> 9</a:t>
            </a:r>
          </a:p>
          <a:p>
            <a:pPr>
              <a:lnSpc>
                <a:spcPct val="100000"/>
              </a:lnSpc>
              <a:buFont typeface="Calibri" panose="020F0502020204030204" pitchFamily="34" charset="0"/>
              <a:buChar char="~"/>
            </a:pPr>
            <a:r>
              <a:rPr lang="hu-HU" dirty="0" smtClean="0"/>
              <a:t>1Hz GNSS vevő</a:t>
            </a:r>
          </a:p>
          <a:p>
            <a:pPr>
              <a:lnSpc>
                <a:spcPct val="100000"/>
              </a:lnSpc>
              <a:buFont typeface="Calibri" panose="020F0502020204030204" pitchFamily="34" charset="0"/>
              <a:buChar char="~"/>
            </a:pPr>
            <a:r>
              <a:rPr lang="hu-HU" dirty="0" smtClean="0"/>
              <a:t>50Hz Magnetométer</a:t>
            </a:r>
          </a:p>
          <a:p>
            <a:pPr>
              <a:lnSpc>
                <a:spcPct val="100000"/>
              </a:lnSpc>
              <a:buFont typeface="Calibri" panose="020F0502020204030204" pitchFamily="34" charset="0"/>
              <a:buChar char="~"/>
            </a:pPr>
            <a:r>
              <a:rPr lang="hu-HU" dirty="0" smtClean="0"/>
              <a:t>400Hz Gyorsulásmérő</a:t>
            </a:r>
          </a:p>
          <a:p>
            <a:pPr>
              <a:lnSpc>
                <a:spcPct val="100000"/>
              </a:lnSpc>
              <a:buFont typeface="Calibri" panose="020F0502020204030204" pitchFamily="34" charset="0"/>
              <a:buChar char="~"/>
            </a:pPr>
            <a:r>
              <a:rPr lang="hu-HU" dirty="0" smtClean="0"/>
              <a:t>400Hz Szögsebességmérő</a:t>
            </a:r>
            <a:endParaRPr lang="hu-HU" dirty="0"/>
          </a:p>
        </p:txBody>
      </p:sp>
      <p:pic>
        <p:nvPicPr>
          <p:cNvPr id="2" name="Dia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/>
          <p:nvPr/>
        </p:nvPicPr>
        <p:blipFill>
          <a:blip r:embed="rId4"/>
          <a:stretch>
            <a:fillRect/>
          </a:stretch>
        </p:blipFill>
        <p:spPr>
          <a:xfrm>
            <a:off x="6405060" y="701565"/>
            <a:ext cx="5128600" cy="4316039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Adatfeldolgozás</a:t>
            </a:r>
          </a:p>
        </p:txBody>
      </p:sp>
      <p:pic>
        <p:nvPicPr>
          <p:cNvPr id="7" name="Tartalom helye 7">
            <a:extLst>
              <a:ext uri="{FF2B5EF4-FFF2-40B4-BE49-F238E27FC236}">
                <a16:creationId xmlns:a16="http://schemas.microsoft.com/office/drawing/2014/main" id="{2FF86596-2B69-3BE5-889A-A32C9C80BE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5" y="2369940"/>
            <a:ext cx="4676134" cy="2805681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Dia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8" t="4331" r="18311" b="4547"/>
          <a:stretch/>
        </p:blipFill>
        <p:spPr>
          <a:xfrm>
            <a:off x="6405061" y="701565"/>
            <a:ext cx="5128600" cy="4316039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 helye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99745" y="1999965"/>
                <a:ext cx="5256596" cy="3525849"/>
              </a:xfrm>
            </p:spPr>
            <p:txBody>
              <a:bodyPr/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∙</m:t>
                        </m:r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𝐺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∙</m:t>
                        </m:r>
                        <m:acc>
                          <m:accPr>
                            <m:chr m:val="̅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lang="hu-HU" sz="23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  <m:r>
                      <a:rPr lang="hu-HU" sz="23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p>
                      <m:sSup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hu-HU" sz="23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hu-HU" sz="23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</m:e>
                      <m:sup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lang="hu-HU" sz="23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</m:oMath>
                </a14:m>
                <a:endParaRPr lang="hu-HU" sz="23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p>
                      <m:sSup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hu-HU" sz="23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lang="hu-HU" sz="23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lang="hu-HU" sz="23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bSup>
                      <m:sSubSup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  <m:sup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bSup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bSup>
                      <m:sSubSup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  <m:sup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bSup>
                  </m:oMath>
                </a14:m>
                <a:endParaRPr lang="hu-HU" sz="23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lang="hu-HU" sz="23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=(</m:t>
                    </m:r>
                    <m:acc>
                      <m:accPr>
                        <m:chr m:val="̿"/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</m:acc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∙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̿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lang="hu-HU" sz="2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)∙ </m:t>
                    </m:r>
                    <m:sSub>
                      <m:sSubPr>
                        <m:ctrlP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lang="hu-HU" sz="23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lang="hu-HU" sz="23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b>
                    </m:sSub>
                  </m:oMath>
                </a14:m>
                <a:endParaRPr lang="hu-HU" sz="23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Szöveg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99745" y="1999965"/>
                <a:ext cx="5256596" cy="3525849"/>
              </a:xfrm>
              <a:blipFill>
                <a:blip r:embed="rId6"/>
                <a:stretch>
                  <a:fillRect b="-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Kálmán szűrő</a:t>
            </a:r>
          </a:p>
        </p:txBody>
      </p:sp>
      <p:pic>
        <p:nvPicPr>
          <p:cNvPr id="2" name="Dia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Kálmán szűrő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/>
              <p:cNvSpPr txBox="1"/>
              <p:nvPr/>
            </p:nvSpPr>
            <p:spPr>
              <a:xfrm>
                <a:off x="499746" y="2226402"/>
                <a:ext cx="5191606" cy="738664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chemeClr val="bg1"/>
                    </a:solidFill>
                    <a:latin typeface="Open Sans" panose="020B0606030504020204"/>
                  </a:rPr>
                  <a:t>Állapotvekto</a:t>
                </a:r>
                <a:r>
                  <a:rPr lang="hu-HU" sz="2400" dirty="0" smtClean="0">
                    <a:solidFill>
                      <a:schemeClr val="bg1"/>
                    </a:solidFill>
                    <a:latin typeface="Open Sans" panose="020B0606030504020204"/>
                  </a:rPr>
                  <a:t>r	</a:t>
                </a:r>
                <a:r>
                  <a:rPr lang="hu-HU" sz="2400" dirty="0">
                    <a:solidFill>
                      <a:schemeClr val="bg1"/>
                    </a:solidFill>
                    <a:latin typeface="Open Sans" panose="020B0606030504020204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sz="2400" dirty="0">
                  <a:solidFill>
                    <a:schemeClr val="bg1"/>
                  </a:solidFill>
                  <a:latin typeface="Open Sans" panose="020B0606030504020204"/>
                </a:endParaRPr>
              </a:p>
              <a:p>
                <a:pPr algn="ctr"/>
                <a:endParaRPr lang="hu-H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Szövegdoboz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46" y="2226402"/>
                <a:ext cx="5191606" cy="738664"/>
              </a:xfrm>
              <a:prstGeom prst="rect">
                <a:avLst/>
              </a:prstGeom>
              <a:blipFill>
                <a:blip r:embed="rId5"/>
                <a:stretch>
                  <a:fillRect l="-1878" t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áblázat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76451"/>
                  </p:ext>
                </p:extLst>
              </p:nvPr>
            </p:nvGraphicFramePr>
            <p:xfrm>
              <a:off x="415661" y="2627797"/>
              <a:ext cx="5393931" cy="269359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23312">
                      <a:extLst>
                        <a:ext uri="{9D8B030D-6E8A-4147-A177-3AD203B41FA5}">
                          <a16:colId xmlns:a16="http://schemas.microsoft.com/office/drawing/2014/main" val="1940647050"/>
                        </a:ext>
                      </a:extLst>
                    </a:gridCol>
                    <a:gridCol w="2870619">
                      <a:extLst>
                        <a:ext uri="{9D8B030D-6E8A-4147-A177-3AD203B41FA5}">
                          <a16:colId xmlns:a16="http://schemas.microsoft.com/office/drawing/2014/main" val="1656279534"/>
                        </a:ext>
                      </a:extLst>
                    </a:gridCol>
                  </a:tblGrid>
                  <a:tr h="2693597"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Tájékozási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 </a:t>
                          </a: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kvaternió</a:t>
                          </a:r>
                          <a:endParaRPr lang="en-US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Helyadatok</a:t>
                          </a:r>
                          <a:endParaRPr lang="en-US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Pillanatnyi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 </a:t>
                          </a: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sebesség</a:t>
                          </a:r>
                          <a:endParaRPr lang="en-US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Pillanatnyi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 </a:t>
                          </a: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mágneses</a:t>
                          </a:r>
                          <a:r>
                            <a:rPr lang="hu-HU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vektorkomponensek</a:t>
                          </a:r>
                          <a:endParaRPr lang="en-US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Gravitációs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 parameter</a:t>
                          </a:r>
                          <a:endParaRPr lang="hu-HU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u-HU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u-HU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u-HU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hu-HU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endParaRPr lang="hu-HU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𝐸𝑂𝑉</m:t>
                                  </m:r>
                                </m:sub>
                              </m:sSub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𝐸𝑂𝑉</m:t>
                                  </m:r>
                                </m:sub>
                              </m:sSub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, M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hu-HU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hu-HU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hu-HU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hu-HU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hu-HU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hu-HU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hu-HU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endParaRPr lang="hu-HU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hu-HU" dirty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hu-HU" dirty="0" smtClean="0">
                              <a:solidFill>
                                <a:schemeClr val="bg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32216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áblázat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76451"/>
                  </p:ext>
                </p:extLst>
              </p:nvPr>
            </p:nvGraphicFramePr>
            <p:xfrm>
              <a:off x="415661" y="2627797"/>
              <a:ext cx="5393931" cy="269359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23312">
                      <a:extLst>
                        <a:ext uri="{9D8B030D-6E8A-4147-A177-3AD203B41FA5}">
                          <a16:colId xmlns:a16="http://schemas.microsoft.com/office/drawing/2014/main" val="1940647050"/>
                        </a:ext>
                      </a:extLst>
                    </a:gridCol>
                    <a:gridCol w="2870619">
                      <a:extLst>
                        <a:ext uri="{9D8B030D-6E8A-4147-A177-3AD203B41FA5}">
                          <a16:colId xmlns:a16="http://schemas.microsoft.com/office/drawing/2014/main" val="1656279534"/>
                        </a:ext>
                      </a:extLst>
                    </a:gridCol>
                  </a:tblGrid>
                  <a:tr h="2693597">
                    <a:tc>
                      <a:txBody>
                        <a:bodyPr/>
                        <a:lstStyle/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Tájékozási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 </a:t>
                          </a: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kvaternió</a:t>
                          </a:r>
                          <a:endParaRPr lang="en-US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Helyadatok</a:t>
                          </a:r>
                          <a:endParaRPr lang="en-US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Pillanatnyi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 </a:t>
                          </a: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sebesség</a:t>
                          </a:r>
                          <a:endParaRPr lang="en-US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Pillanatnyi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 </a:t>
                          </a: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mágneses</a:t>
                          </a:r>
                          <a:r>
                            <a:rPr lang="hu-HU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vektorkomponensek</a:t>
                          </a:r>
                          <a:endParaRPr lang="en-US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  <a:p>
                          <a:pPr marL="285750" indent="-285750">
                            <a:lnSpc>
                              <a:spcPct val="150000"/>
                            </a:lnSpc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 err="1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Gravitációs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  <a:latin typeface="Open Sans" panose="020B0606030504020204"/>
                            </a:rPr>
                            <a:t> parameter</a:t>
                          </a:r>
                          <a:endParaRPr lang="hu-HU" dirty="0" smtClean="0">
                            <a:solidFill>
                              <a:schemeClr val="bg1"/>
                            </a:solidFill>
                            <a:latin typeface="Open Sans" panose="020B0606030504020204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877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322169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1" y="189599"/>
            <a:ext cx="2438198" cy="2438198"/>
          </a:xfrm>
          <a:prstGeom prst="rect">
            <a:avLst/>
          </a:prstGeom>
        </p:spPr>
      </p:pic>
      <p:sp>
        <p:nvSpPr>
          <p:cNvPr id="13" name="Tartalom helye 2"/>
          <p:cNvSpPr txBox="1">
            <a:spLocks/>
          </p:cNvSpPr>
          <p:nvPr/>
        </p:nvSpPr>
        <p:spPr>
          <a:xfrm>
            <a:off x="6892158" y="750364"/>
            <a:ext cx="5181600" cy="533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u-HU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artalom helye 2"/>
              <p:cNvSpPr txBox="1">
                <a:spLocks/>
              </p:cNvSpPr>
              <p:nvPr/>
            </p:nvSpPr>
            <p:spPr>
              <a:xfrm>
                <a:off x="7809898" y="472778"/>
                <a:ext cx="3902678" cy="499729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50000"/>
                  </a:lnSpc>
                </a:pPr>
                <a:r>
                  <a:rPr lang="hu-HU" sz="2400" b="1" dirty="0" smtClean="0">
                    <a:latin typeface="Open Sans" panose="020B0606030504020204"/>
                  </a:rPr>
                  <a:t>Állapotátmenet mátrix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hu-HU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b="1" i="1"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</m:acc>
                  </m:oMath>
                </a14:m>
                <a:endParaRPr lang="hu-HU" sz="2400" b="1" dirty="0">
                  <a:latin typeface="Open Sans" panose="020B0606030504020204"/>
                </a:endParaRPr>
              </a:p>
              <a:p>
                <a:pPr marL="285750" indent="-285750">
                  <a:lnSpc>
                    <a:spcPct val="150000"/>
                  </a:lnSpc>
                </a:pPr>
                <a:r>
                  <a:rPr lang="hu-HU" sz="2400" b="1" dirty="0">
                    <a:latin typeface="Open Sans" panose="020B0606030504020204"/>
                  </a:rPr>
                  <a:t>Vezérlőjel - mérés mátrix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hu-HU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b="1" i="1">
                            <a:latin typeface="Cambria Math" panose="02040503050406030204" pitchFamily="18" charset="0"/>
                          </a:rPr>
                          <m:t>𝐆</m:t>
                        </m:r>
                      </m:e>
                    </m:acc>
                  </m:oMath>
                </a14:m>
                <a:endParaRPr lang="hu-HU" sz="2400" b="1" dirty="0">
                  <a:latin typeface="Open Sans" panose="020B0606030504020204"/>
                </a:endParaRPr>
              </a:p>
              <a:p>
                <a:pPr marL="285750" indent="-285750">
                  <a:lnSpc>
                    <a:spcPct val="150000"/>
                  </a:lnSpc>
                </a:pPr>
                <a:r>
                  <a:rPr lang="hu-HU" sz="2400" b="1" dirty="0">
                    <a:latin typeface="Open Sans" panose="020B0606030504020204"/>
                  </a:rPr>
                  <a:t>Állapot - mérés mátrix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hu-HU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b="1" i="1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</m:acc>
                  </m:oMath>
                </a14:m>
                <a:endParaRPr lang="hu-HU" sz="2400" b="1" dirty="0">
                  <a:latin typeface="Open Sans" panose="020B0606030504020204"/>
                </a:endParaRPr>
              </a:p>
              <a:p>
                <a:pPr marL="285750" indent="-285750">
                  <a:lnSpc>
                    <a:spcPct val="150000"/>
                  </a:lnSpc>
                </a:pPr>
                <a:r>
                  <a:rPr lang="hu-HU" sz="2400" dirty="0">
                    <a:latin typeface="Open Sans" panose="020B0606030504020204"/>
                  </a:rPr>
                  <a:t>Vezérlőjel vektor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hu-HU" sz="2400" dirty="0" smtClean="0">
                  <a:latin typeface="Open Sans" panose="020B0606030504020204"/>
                </a:endParaRPr>
              </a:p>
              <a:p>
                <a:pPr marL="285750" indent="-285750">
                  <a:lnSpc>
                    <a:spcPct val="150000"/>
                  </a:lnSpc>
                </a:pPr>
                <a:r>
                  <a:rPr lang="hu-HU" sz="2400" dirty="0">
                    <a:latin typeface="Open Sans" panose="020B0606030504020204"/>
                  </a:rPr>
                  <a:t>Mérési középhiba mátrix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endParaRPr lang="hu-HU" sz="2400" dirty="0">
                  <a:latin typeface="Open Sans" panose="020B0606030504020204"/>
                </a:endParaRPr>
              </a:p>
              <a:p>
                <a:pPr marL="285750" indent="-285750">
                  <a:lnSpc>
                    <a:spcPct val="150000"/>
                  </a:lnSpc>
                </a:pPr>
                <a:r>
                  <a:rPr lang="hu-HU" sz="2400" dirty="0">
                    <a:latin typeface="Open Sans" panose="020B0606030504020204"/>
                  </a:rPr>
                  <a:t>Zajmátrix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</m:oMath>
                </a14:m>
                <a:endParaRPr lang="hu-HU" sz="2400" dirty="0" smtClean="0">
                  <a:latin typeface="Open Sans" panose="020B0606030504020204"/>
                </a:endParaRPr>
              </a:p>
              <a:p>
                <a:pPr marL="285750" indent="-285750">
                  <a:lnSpc>
                    <a:spcPct val="150000"/>
                  </a:lnSpc>
                </a:pPr>
                <a:r>
                  <a:rPr lang="hu-HU" sz="2400" dirty="0" smtClean="0">
                    <a:latin typeface="Open Sans" panose="020B0606030504020204"/>
                  </a:rPr>
                  <a:t>Kovarianciamátrix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hu-HU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hu-HU" sz="2400" dirty="0">
                  <a:latin typeface="Open Sans" panose="020B0606030504020204"/>
                </a:endParaRPr>
              </a:p>
            </p:txBody>
          </p:sp>
        </mc:Choice>
        <mc:Fallback>
          <p:sp>
            <p:nvSpPr>
              <p:cNvPr id="16" name="Tartalom hely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898" y="472778"/>
                <a:ext cx="3902678" cy="4997293"/>
              </a:xfrm>
              <a:prstGeom prst="rect">
                <a:avLst/>
              </a:prstGeom>
              <a:blipFill>
                <a:blip r:embed="rId8"/>
                <a:stretch>
                  <a:fillRect l="-2031" b="-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Dia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8">
            <a:extLst>
              <a:ext uri="{FF2B5EF4-FFF2-40B4-BE49-F238E27FC236}">
                <a16:creationId xmlns:a16="http://schemas.microsoft.com/office/drawing/2014/main" id="{11DD0D55-A053-D50F-0E84-4E64B0DBC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5" t="3009" r="2028" b="6928"/>
          <a:stretch/>
        </p:blipFill>
        <p:spPr>
          <a:xfrm>
            <a:off x="6405060" y="701564"/>
            <a:ext cx="5128600" cy="4316039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99745" y="1284128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 smtClean="0"/>
              <a:t>Eredmények</a:t>
            </a:r>
            <a:endParaRPr lang="hu-HU" dirty="0"/>
          </a:p>
        </p:txBody>
      </p:sp>
      <p:pic>
        <p:nvPicPr>
          <p:cNvPr id="6" name="Tartalom hely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5" y="2364826"/>
            <a:ext cx="4056489" cy="2987567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Dia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5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/>
          <p:nvPr/>
        </p:nvPicPr>
        <p:blipFill>
          <a:blip r:embed="rId4"/>
          <a:stretch>
            <a:fillRect/>
          </a:stretch>
        </p:blipFill>
        <p:spPr>
          <a:xfrm>
            <a:off x="590396" y="2364825"/>
            <a:ext cx="3875186" cy="2971803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Kép 7"/>
          <p:cNvPicPr/>
          <p:nvPr/>
        </p:nvPicPr>
        <p:blipFill>
          <a:blip r:embed="rId5"/>
          <a:stretch>
            <a:fillRect/>
          </a:stretch>
        </p:blipFill>
        <p:spPr>
          <a:xfrm>
            <a:off x="6405061" y="701564"/>
            <a:ext cx="5128600" cy="4316039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99745" y="1284128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 smtClean="0"/>
              <a:t>Eredmények</a:t>
            </a:r>
            <a:endParaRPr lang="hu-HU" dirty="0"/>
          </a:p>
        </p:txBody>
      </p:sp>
      <p:pic>
        <p:nvPicPr>
          <p:cNvPr id="2" name="Dia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o description available.">
            <a:extLst>
              <a:ext uri="{FF2B5EF4-FFF2-40B4-BE49-F238E27FC236}">
                <a16:creationId xmlns:a16="http://schemas.microsoft.com/office/drawing/2014/main" id="{A43AE413-EBD1-6578-5BAE-D8479C06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0" y="2285031"/>
            <a:ext cx="4992758" cy="3147155"/>
          </a:xfrm>
          <a:prstGeom prst="rect">
            <a:avLst/>
          </a:prstGeom>
          <a:ln w="76200" cap="rnd" cmpd="thickThin">
            <a:solidFill>
              <a:srgbClr val="FC173D"/>
            </a:solidFill>
            <a:prstDash val="solid"/>
            <a:rou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99745" y="1284128"/>
            <a:ext cx="11212830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 smtClean="0"/>
              <a:t>Telefonos applikáció</a:t>
            </a:r>
            <a:endParaRPr lang="hu-HU" dirty="0"/>
          </a:p>
        </p:txBody>
      </p:sp>
      <p:pic>
        <p:nvPicPr>
          <p:cNvPr id="9" name="Tartalom helye 6">
            <a:extLst>
              <a:ext uri="{FF2B5EF4-FFF2-40B4-BE49-F238E27FC236}">
                <a16:creationId xmlns:a16="http://schemas.microsoft.com/office/drawing/2014/main" id="{B90B0602-4442-4705-45DE-C20BFBA2DE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1"/>
          <a:stretch/>
        </p:blipFill>
        <p:spPr bwMode="auto">
          <a:xfrm>
            <a:off x="7560641" y="885333"/>
            <a:ext cx="3114433" cy="3948499"/>
          </a:xfrm>
          <a:prstGeom prst="rect">
            <a:avLst/>
          </a:prstGeom>
          <a:ln w="76200" cap="rnd" cmpd="thickThin">
            <a:solidFill>
              <a:srgbClr val="FC173D"/>
            </a:solidFill>
            <a:prstDash val="solid"/>
            <a:round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Dia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422</TotalTime>
  <Words>102</Words>
  <Application>Microsoft Office PowerPoint</Application>
  <PresentationFormat>Szélesvásznú</PresentationFormat>
  <Paragraphs>60</Paragraphs>
  <Slides>10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24" baseType="lpstr">
      <vt:lpstr>Arial</vt:lpstr>
      <vt:lpstr>Calibri</vt:lpstr>
      <vt:lpstr>Cambria Math</vt:lpstr>
      <vt:lpstr>Courier New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Mobiltelefon helyadatainak pontosítása szenzorfúzióval</vt:lpstr>
      <vt:lpstr>Dolgozatom témája</vt:lpstr>
      <vt:lpstr>Saját méréseim és számításaim</vt:lpstr>
      <vt:lpstr>Adatfeldolgozás</vt:lpstr>
      <vt:lpstr>A Kálmán szűrő</vt:lpstr>
      <vt:lpstr>A Kálmán szűrő</vt:lpstr>
      <vt:lpstr>PowerPoint-bemutató</vt:lpstr>
      <vt:lpstr>PowerPoint-bemutató</vt:lpstr>
      <vt:lpstr>PowerPoint-bemutató</vt:lpstr>
      <vt:lpstr>Következtetések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Beni</cp:lastModifiedBy>
  <cp:revision>25</cp:revision>
  <dcterms:created xsi:type="dcterms:W3CDTF">2020-09-22T13:16:24Z</dcterms:created>
  <dcterms:modified xsi:type="dcterms:W3CDTF">2024-05-29T14:02:53Z</dcterms:modified>
</cp:coreProperties>
</file>