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 id="2147483711" r:id="rId3"/>
    <p:sldMasterId id="2147483726" r:id="rId4"/>
    <p:sldMasterId id="2147483743" r:id="rId5"/>
    <p:sldMasterId id="2147483762" r:id="rId6"/>
    <p:sldMasterId id="2147483778" r:id="rId7"/>
  </p:sldMasterIdLst>
  <p:notesMasterIdLst>
    <p:notesMasterId r:id="rId18"/>
  </p:notesMasterIdLst>
  <p:sldIdLst>
    <p:sldId id="256" r:id="rId8"/>
    <p:sldId id="264" r:id="rId9"/>
    <p:sldId id="266" r:id="rId10"/>
    <p:sldId id="268" r:id="rId11"/>
    <p:sldId id="269" r:id="rId12"/>
    <p:sldId id="270" r:id="rId13"/>
    <p:sldId id="265" r:id="rId14"/>
    <p:sldId id="267"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3B1405-683D-42E6-96B5-52489C3570E8}" v="2" dt="2024-05-30T11:27:56.806"/>
    <p1510:client id="{B92E5B6E-55FB-44D5-B175-444CB721DF39}" v="654" dt="2024-05-30T20:34:03.070"/>
    <p1510:client id="{FB70D9E1-395A-1243-898B-3D2D6C6235A6}" v="3" dt="2024-05-30T11:27:47.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62" autoAdjust="0"/>
  </p:normalViewPr>
  <p:slideViewPr>
    <p:cSldViewPr snapToGrid="0">
      <p:cViewPr varScale="1">
        <p:scale>
          <a:sx n="96" d="100"/>
          <a:sy n="96" d="100"/>
        </p:scale>
        <p:origin x="11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16F70-7E62-4472-B209-AC57B0F75A5B}" type="datetimeFigureOut">
              <a:rPr lang="hu-HU" smtClean="0"/>
              <a:t>2024. 05. 30.</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13DBF-CB09-4847-ADCA-8E0E05826D8B}" type="slidenum">
              <a:rPr lang="hu-HU" smtClean="0"/>
              <a:t>‹#›</a:t>
            </a:fld>
            <a:endParaRPr lang="hu-HU"/>
          </a:p>
        </p:txBody>
      </p:sp>
    </p:spTree>
    <p:extLst>
      <p:ext uri="{BB962C8B-B14F-4D97-AF65-F5344CB8AC3E}">
        <p14:creationId xmlns:p14="http://schemas.microsoft.com/office/powerpoint/2010/main" val="2320618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Szeretettel köszöntök mindenkit, Knáb András Benedek vagyok az Ybl Miklós Építéstudományi Karról. Kutatási témám korábbi TDK témámból inspirálódott, amikor is Alma Materem, a Pannonhalmi Bencés Gimnázium által ihletett kollégiumépítészettel foglalkoztam. A dolgozatban vázoltam a hazai és nemzetközi körképet diákotthonok terén, </a:t>
            </a:r>
            <a:r>
              <a:rPr lang="hu-HU" dirty="0" err="1"/>
              <a:t>előremutatő</a:t>
            </a:r>
            <a:r>
              <a:rPr lang="hu-HU"/>
              <a:t> tervezési aspektusokkal a Pannonhalmi Bencés Gimnázium példáján keresztül.</a:t>
            </a:r>
          </a:p>
          <a:p>
            <a:r>
              <a:rPr lang="hu-HU"/>
              <a:t>Hogy kapcsolódik ehhez a témához a Római Iskola intézménye, ami a két világháború között egy olyan ösztöndíjrendszer volt, amely tanulmányi lehetőséget biztosított magyar művészek, képzőművészek, építészek számára az örök városban, Rómában? Ebbe szeretnék bepillantást nyújtani a következő diasorokon, keresve arra a választ, hogy miért is fontos feltérképezni és megőrizni építészeti örökségünket, különösképpen egy olyan bonyolult és összetett időszakból, ami ideológiákkal átszőve komplex problémarendszer elé állít minket.</a:t>
            </a:r>
          </a:p>
        </p:txBody>
      </p:sp>
      <p:sp>
        <p:nvSpPr>
          <p:cNvPr id="4" name="Dia számának helye 3"/>
          <p:cNvSpPr>
            <a:spLocks noGrp="1"/>
          </p:cNvSpPr>
          <p:nvPr>
            <p:ph type="sldNum" sz="quarter" idx="5"/>
          </p:nvPr>
        </p:nvSpPr>
        <p:spPr/>
        <p:txBody>
          <a:bodyPr/>
          <a:lstStyle/>
          <a:p>
            <a:fld id="{E1913DBF-CB09-4847-ADCA-8E0E05826D8B}" type="slidenum">
              <a:rPr lang="hu-HU" smtClean="0"/>
              <a:t>1</a:t>
            </a:fld>
            <a:endParaRPr lang="hu-HU"/>
          </a:p>
        </p:txBody>
      </p:sp>
    </p:spTree>
    <p:extLst>
      <p:ext uri="{BB962C8B-B14F-4D97-AF65-F5344CB8AC3E}">
        <p14:creationId xmlns:p14="http://schemas.microsoft.com/office/powerpoint/2010/main" val="8807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Köszönöm a megtisztelő figyelmet!</a:t>
            </a:r>
          </a:p>
        </p:txBody>
      </p:sp>
      <p:sp>
        <p:nvSpPr>
          <p:cNvPr id="4" name="Dia számának helye 3"/>
          <p:cNvSpPr>
            <a:spLocks noGrp="1"/>
          </p:cNvSpPr>
          <p:nvPr>
            <p:ph type="sldNum" sz="quarter" idx="5"/>
          </p:nvPr>
        </p:nvSpPr>
        <p:spPr/>
        <p:txBody>
          <a:bodyPr/>
          <a:lstStyle/>
          <a:p>
            <a:fld id="{E1913DBF-CB09-4847-ADCA-8E0E05826D8B}" type="slidenum">
              <a:rPr lang="hu-HU" smtClean="0"/>
              <a:t>10</a:t>
            </a:fld>
            <a:endParaRPr lang="hu-HU"/>
          </a:p>
        </p:txBody>
      </p:sp>
    </p:spTree>
    <p:extLst>
      <p:ext uri="{BB962C8B-B14F-4D97-AF65-F5344CB8AC3E}">
        <p14:creationId xmlns:p14="http://schemas.microsoft.com/office/powerpoint/2010/main" val="552641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Hogy miért is mondom ezt? A két világháború közötti időszakban a politikai nézetek nagy hatással voltak az élet különböző szegmenseire, kiváltképpen a művészetekre, így az építészetre is. De milyen időszakkal is állunk szemben? Tudjuk, hogy Magyarország a Trianoni Békeszerződést követően revíziós politikát folytatott a kisantant országaival, Romániával, Csehszlovákiával és a Szerb-Horvát-Szlovén Királysággal szemben. Ehhez a nagy külpolitikai nyomás miatt nagyhatalmi szövetségesre volt szüksége, akit Olaszországban látott meg, hiszen a mediterrán országnak is voltak területi követelései a Szerb-Horvát-Szlovén Királysággal szemben. Mérföldkő volt a két ország kapcsolatában az Olasz-magyar örökbaráti szerződés, mely 1927-ben köttetett meg, s ezáltal a Horthy korszakban Olaszország Magyarország egyik legfontosabb politikai szövetségesévé vált.</a:t>
            </a:r>
          </a:p>
          <a:p>
            <a:r>
              <a:rPr lang="hu-HU" dirty="0"/>
              <a:t>Utólag már mindannyian tisztábban tudjuk megítélni egyes történelmi korok jó és rossz vonásait, nincs ez másképp az olasz </a:t>
            </a:r>
            <a:r>
              <a:rPr lang="hu-HU" dirty="0" err="1"/>
              <a:t>duce</a:t>
            </a:r>
            <a:r>
              <a:rPr lang="hu-HU" dirty="0"/>
              <a:t>, </a:t>
            </a:r>
            <a:r>
              <a:rPr lang="hu-HU" dirty="0" err="1"/>
              <a:t>Benito</a:t>
            </a:r>
            <a:r>
              <a:rPr lang="hu-HU" dirty="0"/>
              <a:t> Mussolini által vezetett fasiszták okozta problémákról, károkról. A nehéz történelmi időkben azonban értékek is születtek, olyan értékek, melyeket jogtalanul bélyegez meg a történelem, hiszen nem mindnek az ideológiák kiszolgálása volt a célja.</a:t>
            </a:r>
          </a:p>
        </p:txBody>
      </p:sp>
      <p:sp>
        <p:nvSpPr>
          <p:cNvPr id="4" name="Dia számának helye 3"/>
          <p:cNvSpPr>
            <a:spLocks noGrp="1"/>
          </p:cNvSpPr>
          <p:nvPr>
            <p:ph type="sldNum" sz="quarter" idx="5"/>
          </p:nvPr>
        </p:nvSpPr>
        <p:spPr/>
        <p:txBody>
          <a:bodyPr/>
          <a:lstStyle/>
          <a:p>
            <a:fld id="{E1913DBF-CB09-4847-ADCA-8E0E05826D8B}" type="slidenum">
              <a:rPr lang="hu-HU" smtClean="0"/>
              <a:t>2</a:t>
            </a:fld>
            <a:endParaRPr lang="hu-HU"/>
          </a:p>
        </p:txBody>
      </p:sp>
    </p:spTree>
    <p:extLst>
      <p:ext uri="{BB962C8B-B14F-4D97-AF65-F5344CB8AC3E}">
        <p14:creationId xmlns:p14="http://schemas.microsoft.com/office/powerpoint/2010/main" val="517120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1928-ban a szoros kapcsolatoknak köszönhetően a magyar állam ösztöndíjat indított fiatal művészek, képzőművészek, építészek számára a Római Magyar Akadémián. Az iskola vezetője </a:t>
            </a:r>
            <a:r>
              <a:rPr lang="hu-HU" dirty="0" err="1"/>
              <a:t>Gerevich</a:t>
            </a:r>
            <a:r>
              <a:rPr lang="hu-HU" dirty="0"/>
              <a:t> Tibor művészettörténész volt, aki az eredményekről így ír egy 1931-ben (???) keletkezett cikkében: „Mint Róma hatásának legérezhetőbb stigmája, közös bennük a monumentális érzés, az olasz Trecento és Quattrocento tanulmányozásának következményeképp pedig a térábrázolás fejlettsége, a valóság lényeges elemeinek kiemelése, a tömör plasztikai törekvés és egészséges formalátás. Modernek a nélkül, hogy „izmusokat” képviselnének. Nem kordivatokat utánoznak, hanem mint igaz és őszinte tehetségek, korstílust kreálnak.”</a:t>
            </a:r>
          </a:p>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A cél a korabeli olasz művészeti törekvések átvétele volt, így lehet, hogy az ösztöndíjjal Rómában tartózkodó építészeknek az olasz modern építészet jelentette az inspirációforrást. Nincs ez másképp Hidasi Lajos esetében sem, aki 1934 és 1936 tartózkodott Rómában. De milyen is az az olasz modern építészet, amely ihletként szolgált az ösztöndíjasoknak?</a:t>
            </a:r>
          </a:p>
          <a:p>
            <a:endParaRPr lang="hu-HU" dirty="0"/>
          </a:p>
        </p:txBody>
      </p:sp>
      <p:sp>
        <p:nvSpPr>
          <p:cNvPr id="4" name="Dia számának helye 3"/>
          <p:cNvSpPr>
            <a:spLocks noGrp="1"/>
          </p:cNvSpPr>
          <p:nvPr>
            <p:ph type="sldNum" sz="quarter" idx="5"/>
          </p:nvPr>
        </p:nvSpPr>
        <p:spPr/>
        <p:txBody>
          <a:bodyPr/>
          <a:lstStyle/>
          <a:p>
            <a:fld id="{E1913DBF-CB09-4847-ADCA-8E0E05826D8B}" type="slidenum">
              <a:rPr lang="hu-HU" smtClean="0"/>
              <a:t>3</a:t>
            </a:fld>
            <a:endParaRPr lang="hu-HU"/>
          </a:p>
        </p:txBody>
      </p:sp>
    </p:spTree>
    <p:extLst>
      <p:ext uri="{BB962C8B-B14F-4D97-AF65-F5344CB8AC3E}">
        <p14:creationId xmlns:p14="http://schemas.microsoft.com/office/powerpoint/2010/main" val="13860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első világháború után a többi európai országhoz hasonlóan Olaszországot is utolérte a gazdasági és kulturális válság, mely úgy mint az élet más területein, az építészetben is változásokat hozott. Ekkor bontakoztak ki az olasz modern irányzatok is, melyek sokszor egymásra reflektálnak, ellentmondanak egymás téziseinek. Ilyen irányzatok a </a:t>
            </a:r>
            <a:r>
              <a:rPr lang="hu-HU" dirty="0" err="1"/>
              <a:t>Novecento</a:t>
            </a:r>
            <a:r>
              <a:rPr lang="hu-HU" dirty="0"/>
              <a:t>, amely az új formanyelv mellett a megszokott klasszikus tömegalakításokat és ornamentikát is alkalmazta, a </a:t>
            </a:r>
            <a:r>
              <a:rPr lang="hu-HU" dirty="0" err="1"/>
              <a:t>Razionalismo</a:t>
            </a:r>
            <a:r>
              <a:rPr lang="hu-HU" dirty="0"/>
              <a:t>, amely már teljes mértékben szakít a hagyományokkal és a beton és fém alkalmazása mellett indusztriális elemek képezték a tömegformálás alapját, illetve a </a:t>
            </a:r>
            <a:r>
              <a:rPr lang="hu-HU" dirty="0" err="1"/>
              <a:t>Futurismo</a:t>
            </a:r>
            <a:r>
              <a:rPr lang="hu-HU" dirty="0"/>
              <a:t>, amely a funkcionalitást helyezi előtérbe. S hogy miként vélekedik a Római Iskola első embere, </a:t>
            </a:r>
            <a:r>
              <a:rPr lang="hu-HU" dirty="0" err="1"/>
              <a:t>Gerevich</a:t>
            </a:r>
            <a:r>
              <a:rPr lang="hu-HU" dirty="0"/>
              <a:t> Tibor művészettörténész arról, hogy miként tudnak meríteni a magyar építészek az olasz példából, a történelmi épületek ér a modern összhatásának példájából? A Magyar Művészet 1931-ben megjelent negyedik számában megjelentírásában </a:t>
            </a:r>
            <a:r>
              <a:rPr lang="hu-HU" dirty="0" err="1"/>
              <a:t>Árkay</a:t>
            </a:r>
            <a:r>
              <a:rPr lang="hu-HU" dirty="0"/>
              <a:t> Bertalant a következőképpen méltatta: „Többen eredeti tervezésekkel részt vettek hazai pályázatokon, s </a:t>
            </a:r>
            <a:r>
              <a:rPr lang="hu-HU" dirty="0" err="1"/>
              <a:t>Árkay</a:t>
            </a:r>
            <a:r>
              <a:rPr lang="hu-HU" dirty="0"/>
              <a:t> Bertalan el is nyerte a kaposvári múzeum épületére kiírt pályázatot. </a:t>
            </a:r>
            <a:r>
              <a:rPr lang="hu-HU" dirty="0" err="1"/>
              <a:t>Árkay</a:t>
            </a:r>
            <a:r>
              <a:rPr lang="hu-HU" dirty="0"/>
              <a:t> e tervén kitűnően egyesíti a monumentális építési felfogást a legújabb múzeumtechnika igényeivel. A nagytehetségű </a:t>
            </a:r>
            <a:r>
              <a:rPr lang="hu-HU" dirty="0" err="1"/>
              <a:t>Árkaynak</a:t>
            </a:r>
            <a:r>
              <a:rPr lang="hu-HU" dirty="0"/>
              <a:t> a székesfehérvári Prohászka Ottokár emléktemplom számára készített pályaterve meggyőzően bizonyítja, mennyi tanulságot meríthet a legmodernebb építészet is a régi műemlékekből. A szép terv tömegritmusában, arányaiban, nagy falfelületeinek hatásában, </a:t>
            </a:r>
            <a:r>
              <a:rPr lang="hu-HU" dirty="0" err="1"/>
              <a:t>lizéna</a:t>
            </a:r>
            <a:r>
              <a:rPr lang="hu-HU" dirty="0"/>
              <a:t>-szerű </a:t>
            </a:r>
            <a:r>
              <a:rPr lang="hu-HU" dirty="0" err="1"/>
              <a:t>oldalbordázataiban</a:t>
            </a:r>
            <a:r>
              <a:rPr lang="hu-HU" dirty="0"/>
              <a:t> elvi közösséget mutat a lombard román építészettel, ami nem csökkenti se értékét, se egyéni jellegét.”</a:t>
            </a:r>
          </a:p>
        </p:txBody>
      </p:sp>
      <p:sp>
        <p:nvSpPr>
          <p:cNvPr id="4" name="Dia számának helye 3"/>
          <p:cNvSpPr>
            <a:spLocks noGrp="1"/>
          </p:cNvSpPr>
          <p:nvPr>
            <p:ph type="sldNum" sz="quarter" idx="5"/>
          </p:nvPr>
        </p:nvSpPr>
        <p:spPr/>
        <p:txBody>
          <a:bodyPr/>
          <a:lstStyle/>
          <a:p>
            <a:fld id="{E1913DBF-CB09-4847-ADCA-8E0E05826D8B}" type="slidenum">
              <a:rPr lang="hu-HU" smtClean="0"/>
              <a:t>4</a:t>
            </a:fld>
            <a:endParaRPr lang="hu-HU"/>
          </a:p>
        </p:txBody>
      </p:sp>
    </p:spTree>
    <p:extLst>
      <p:ext uri="{BB962C8B-B14F-4D97-AF65-F5344CB8AC3E}">
        <p14:creationId xmlns:p14="http://schemas.microsoft.com/office/powerpoint/2010/main" val="111017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Árkay</a:t>
            </a:r>
            <a:r>
              <a:rPr lang="hu-HU" dirty="0"/>
              <a:t> példáján keresztül látszódik, hogy a kint látottakat az építészek hamar a hazai tervezések során alkalmazni kezdték. És itt is kezdődik a Pannonhalmi Bencés Gimnázium építéstörténetének komoly összefüggésrendszere. Az alapítási szándék Teleki Pál vallás- és közoktatásügyi minisztertől érkezett, aki a magyar külpolitika olasz támogatottságáért hálaképpen egy olasz gimnáziumot szeretett volna létrehozni hazánkban. Az első kiszemelt helyszín Komárom volt, ahol akkor már nagy tradíciókkal bíró bencés gimnázium működött, de félve az ország ismételt területi változásai miatt, a pannonhalmi főapát közbenjárása nyomán Pannonhalmán épülhetett meg az Olasz Gimnázium. Az intézményt 1939-ben alapították, az épület hozzá 1942-ben készülhetett el. Az épületre kiírt tervpályázaton végül két pályamunka egyesítése futott be: az egyik alkotó a már korábban is említett Hidasi Lajos, a másik pályázat szerzője Kiss Tibor. Az új épületegyüttes kiválóan reflektál a már meglévő épülettömegekre, a helyi adottságokra,  illetve felfedezhetőek az olasz modernből ihletett tömegalakítások: monumentális felfelületek, raszteres, első sorban vízszintes </a:t>
            </a:r>
            <a:r>
              <a:rPr lang="hu-HU" dirty="0" err="1"/>
              <a:t>tagozódasú</a:t>
            </a:r>
            <a:r>
              <a:rPr lang="hu-HU" dirty="0"/>
              <a:t> homlokzatok, a középkori olasz </a:t>
            </a:r>
            <a:r>
              <a:rPr lang="hu-HU" dirty="0" err="1"/>
              <a:t>építésztre</a:t>
            </a:r>
            <a:r>
              <a:rPr lang="hu-HU" dirty="0"/>
              <a:t> is reflektáló árkádsor. Érdekesség továbbá, hogy több képzőművészeti alkotás is található az épületen, kiemelendő Jeges Ernő, szintén római iskolás festő freskója a gimnázium Jeges-termében.</a:t>
            </a:r>
          </a:p>
        </p:txBody>
      </p:sp>
      <p:sp>
        <p:nvSpPr>
          <p:cNvPr id="4" name="Dia számának helye 3"/>
          <p:cNvSpPr>
            <a:spLocks noGrp="1"/>
          </p:cNvSpPr>
          <p:nvPr>
            <p:ph type="sldNum" sz="quarter" idx="5"/>
          </p:nvPr>
        </p:nvSpPr>
        <p:spPr/>
        <p:txBody>
          <a:bodyPr/>
          <a:lstStyle/>
          <a:p>
            <a:fld id="{E1913DBF-CB09-4847-ADCA-8E0E05826D8B}" type="slidenum">
              <a:rPr lang="hu-HU" smtClean="0"/>
              <a:t>5</a:t>
            </a:fld>
            <a:endParaRPr lang="hu-HU"/>
          </a:p>
        </p:txBody>
      </p:sp>
    </p:spTree>
    <p:extLst>
      <p:ext uri="{BB962C8B-B14F-4D97-AF65-F5344CB8AC3E}">
        <p14:creationId xmlns:p14="http://schemas.microsoft.com/office/powerpoint/2010/main" val="3507403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Nem példa nélküli Hidasi építészetben a Pannonhalmi Bencés Gimnáziumra jellemző tömegalakítás, formavilág. Tudjuk, hogy a bencés iskola tervezése során Hidasi egyik korábbi munkája is előképként szolgált: az óbudai Árpád Gimnázium. Számos technikai hasonlóságot is felfedezhetünk ezeknél az épületeknél a jellegzetes tömegalakításon túl: például olyan korszerű anyaghasználatot, mint a bádog belső térben való használata, ráadásul központi helyeken, a </a:t>
            </a:r>
            <a:r>
              <a:rPr lang="hu-HU" dirty="0" err="1"/>
              <a:t>főlépcsőházaban</a:t>
            </a:r>
            <a:r>
              <a:rPr lang="hu-HU" dirty="0"/>
              <a:t>. Szintén anyaghasználati és tömegformálási hasonlóság fedezhető fel Hidasi egyik későbbi munkája, a Kispesti Rendelőintézet esetében is, de a Péterfy Sándor utcai Kórházban is felfedezhető építészeti öröksége.</a:t>
            </a:r>
          </a:p>
        </p:txBody>
      </p:sp>
      <p:sp>
        <p:nvSpPr>
          <p:cNvPr id="4" name="Dia számának helye 3"/>
          <p:cNvSpPr>
            <a:spLocks noGrp="1"/>
          </p:cNvSpPr>
          <p:nvPr>
            <p:ph type="sldNum" sz="quarter" idx="5"/>
          </p:nvPr>
        </p:nvSpPr>
        <p:spPr/>
        <p:txBody>
          <a:bodyPr/>
          <a:lstStyle/>
          <a:p>
            <a:fld id="{E1913DBF-CB09-4847-ADCA-8E0E05826D8B}" type="slidenum">
              <a:rPr lang="hu-HU" smtClean="0"/>
              <a:t>6</a:t>
            </a:fld>
            <a:endParaRPr lang="hu-HU"/>
          </a:p>
        </p:txBody>
      </p:sp>
    </p:spTree>
    <p:extLst>
      <p:ext uri="{BB962C8B-B14F-4D97-AF65-F5344CB8AC3E}">
        <p14:creationId xmlns:p14="http://schemas.microsoft.com/office/powerpoint/2010/main" val="133359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a:t>Hová is jutottunk el? Ez a kaotikus ábra hivatott bemutatni a korban tapasztalt összefüggésrendszerek szövevényes szálait, kezdve a történelmi okoktól a bencés rend történetével való összefonódásig. A piros színű nyilak pedig kiemelik annak az építészeti örökségnek az összefüggéseit, amelyek Hidasi Lajos keze munkájának nyomán a római iskola igen gazdag formavilágáról tesznek tanúságot.</a:t>
            </a:r>
          </a:p>
        </p:txBody>
      </p:sp>
      <p:sp>
        <p:nvSpPr>
          <p:cNvPr id="4" name="Dia számának helye 3"/>
          <p:cNvSpPr>
            <a:spLocks noGrp="1"/>
          </p:cNvSpPr>
          <p:nvPr>
            <p:ph type="sldNum" sz="quarter" idx="5"/>
          </p:nvPr>
        </p:nvSpPr>
        <p:spPr/>
        <p:txBody>
          <a:bodyPr/>
          <a:lstStyle/>
          <a:p>
            <a:fld id="{E1913DBF-CB09-4847-ADCA-8E0E05826D8B}" type="slidenum">
              <a:rPr lang="hu-HU" smtClean="0"/>
              <a:t>7</a:t>
            </a:fld>
            <a:endParaRPr lang="hu-HU"/>
          </a:p>
        </p:txBody>
      </p:sp>
    </p:spTree>
    <p:extLst>
      <p:ext uri="{BB962C8B-B14F-4D97-AF65-F5344CB8AC3E}">
        <p14:creationId xmlns:p14="http://schemas.microsoft.com/office/powerpoint/2010/main" val="2269800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Az előbbi dián bemutatott káosznak a feldolgozására pedig egy előre meghatározott rend alapján, de az egyes témák összefüggésben való vizsgálatával került sor. Ahogy a fenti tervezeten is látszik, fontos volt az ütemezés kialakításánál a római iskola inspirációs forrásainak megismerése, valamit a Pannonhalmi Bencés Gimnázium vizsgálatán keresztül más társépületek vizsgálata, az egyes épületek összefüggésbe hozása. A kutatás azonban itt nem zárul le, a jövőt illetően az ismeretanyag bővítésével a cél 2024 őszén  egy tárlat létrehozása a Pannonhalmi Bencés Gimnázium kiállítóterében, az iskola fennállásának 85. évfordulója alkalmából.</a:t>
            </a:r>
          </a:p>
        </p:txBody>
      </p:sp>
      <p:sp>
        <p:nvSpPr>
          <p:cNvPr id="4" name="Dia számának helye 3"/>
          <p:cNvSpPr>
            <a:spLocks noGrp="1"/>
          </p:cNvSpPr>
          <p:nvPr>
            <p:ph type="sldNum" sz="quarter" idx="5"/>
          </p:nvPr>
        </p:nvSpPr>
        <p:spPr/>
        <p:txBody>
          <a:bodyPr/>
          <a:lstStyle/>
          <a:p>
            <a:fld id="{E1913DBF-CB09-4847-ADCA-8E0E05826D8B}" type="slidenum">
              <a:rPr lang="hu-HU" smtClean="0"/>
              <a:t>8</a:t>
            </a:fld>
            <a:endParaRPr lang="hu-HU"/>
          </a:p>
        </p:txBody>
      </p:sp>
    </p:spTree>
    <p:extLst>
      <p:ext uri="{BB962C8B-B14F-4D97-AF65-F5344CB8AC3E}">
        <p14:creationId xmlns:p14="http://schemas.microsoft.com/office/powerpoint/2010/main" val="78194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Mik a tanulságok? Nem is gondolnánk, de hazánkban számos olyan építészeti örökségünk van, ami az olasz modernből inspirálódott. Ezen épületek kimagasló értékkel bírnak, mindenféle „izmus” felett állnak, és még ha a két világháború közötti vitatható politikai rendszerek befolyással is bírtak az élet különböző területei felett, ezen épületek többsége nem ideológiák kiszolgálására épült, és nem azok szellemiségét tükrözi. Ezek egyszerűen nagyszerű alkotók kiváló munkái, amelyeket érdemes megőrizni az utókor számára.</a:t>
            </a:r>
          </a:p>
        </p:txBody>
      </p:sp>
      <p:sp>
        <p:nvSpPr>
          <p:cNvPr id="4" name="Dia számának helye 3"/>
          <p:cNvSpPr>
            <a:spLocks noGrp="1"/>
          </p:cNvSpPr>
          <p:nvPr>
            <p:ph type="sldNum" sz="quarter" idx="5"/>
          </p:nvPr>
        </p:nvSpPr>
        <p:spPr/>
        <p:txBody>
          <a:bodyPr/>
          <a:lstStyle/>
          <a:p>
            <a:fld id="{E1913DBF-CB09-4847-ADCA-8E0E05826D8B}" type="slidenum">
              <a:rPr lang="hu-HU" smtClean="0"/>
              <a:t>9</a:t>
            </a:fld>
            <a:endParaRPr lang="hu-HU"/>
          </a:p>
        </p:txBody>
      </p:sp>
    </p:spTree>
    <p:extLst>
      <p:ext uri="{BB962C8B-B14F-4D97-AF65-F5344CB8AC3E}">
        <p14:creationId xmlns:p14="http://schemas.microsoft.com/office/powerpoint/2010/main" val="1627936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351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6FEE5F48-7E9E-3344-95A6-888280517080}"/>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F4F70779-D3A3-3F42-B1A3-2A64CC15129E}"/>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8" name="Text Placeholder 5">
            <a:extLst>
              <a:ext uri="{FF2B5EF4-FFF2-40B4-BE49-F238E27FC236}">
                <a16:creationId xmlns:a16="http://schemas.microsoft.com/office/drawing/2014/main" id="{4DA728C8-7909-7349-AF65-927D93833BCB}"/>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7151194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141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Tree>
    <p:extLst>
      <p:ext uri="{BB962C8B-B14F-4D97-AF65-F5344CB8AC3E}">
        <p14:creationId xmlns:p14="http://schemas.microsoft.com/office/powerpoint/2010/main" val="21438371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1104732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39897525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26034328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0064342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1870491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7817593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5090609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Text Placeholder 4">
            <a:extLst>
              <a:ext uri="{FF2B5EF4-FFF2-40B4-BE49-F238E27FC236}">
                <a16:creationId xmlns:a16="http://schemas.microsoft.com/office/drawing/2014/main" id="{44E95B7F-ECB4-6248-A0A2-F62D6AC5FF0C}"/>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3642882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6030408-977E-D047-99A9-EF2FB63037F6}"/>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BF723265-71EE-1044-933D-610CE9DDAB7A}"/>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8" name="Text Placeholder 5">
            <a:extLst>
              <a:ext uri="{FF2B5EF4-FFF2-40B4-BE49-F238E27FC236}">
                <a16:creationId xmlns:a16="http://schemas.microsoft.com/office/drawing/2014/main" id="{F4E90D23-247A-EE46-8AC0-0876ABD7037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4468514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08578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29420247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9966426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8230058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952776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524669553"/>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9011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Tree>
    <p:extLst>
      <p:ext uri="{BB962C8B-B14F-4D97-AF65-F5344CB8AC3E}">
        <p14:creationId xmlns:p14="http://schemas.microsoft.com/office/powerpoint/2010/main" val="33572623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597904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3393074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BFEB594C-28EC-D24F-B2E5-3A157560B509}"/>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6B40FC90-3A93-CC4F-BDBD-612B4698F52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8" name="Text Placeholder 5">
            <a:extLst>
              <a:ext uri="{FF2B5EF4-FFF2-40B4-BE49-F238E27FC236}">
                <a16:creationId xmlns:a16="http://schemas.microsoft.com/office/drawing/2014/main" id="{AFCAAE3A-B1BE-E545-9E1E-1408EE67114E}"/>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42628281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40386215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61981884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7727464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7474418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4802945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Text Placeholder 4">
            <a:extLst>
              <a:ext uri="{FF2B5EF4-FFF2-40B4-BE49-F238E27FC236}">
                <a16:creationId xmlns:a16="http://schemas.microsoft.com/office/drawing/2014/main" id="{C482B184-CC21-C745-A6DA-72AAACC9E5EB}"/>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294165290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ext Placeholder 5">
            <a:extLst>
              <a:ext uri="{FF2B5EF4-FFF2-40B4-BE49-F238E27FC236}">
                <a16:creationId xmlns:a16="http://schemas.microsoft.com/office/drawing/2014/main" id="{E3082688-62D6-444E-B064-323A5DC8CB8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32101897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9409370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EA8C6C6-6CC0-2949-B37A-1713BFD91587}"/>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Content Placeholder 3">
            <a:extLst>
              <a:ext uri="{FF2B5EF4-FFF2-40B4-BE49-F238E27FC236}">
                <a16:creationId xmlns:a16="http://schemas.microsoft.com/office/drawing/2014/main" id="{E1E61ECE-DD11-434A-BFC5-CC3EAAD564C9}"/>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Text Placeholder 4">
            <a:extLst>
              <a:ext uri="{FF2B5EF4-FFF2-40B4-BE49-F238E27FC236}">
                <a16:creationId xmlns:a16="http://schemas.microsoft.com/office/drawing/2014/main" id="{04E56921-ED46-5D4F-AA8E-D9DFBBDB5605}"/>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Content Placeholder 5">
            <a:extLst>
              <a:ext uri="{FF2B5EF4-FFF2-40B4-BE49-F238E27FC236}">
                <a16:creationId xmlns:a16="http://schemas.microsoft.com/office/drawing/2014/main" id="{5091BFEA-2E6F-3C48-B971-A2D4052923E2}"/>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2571916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99031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BFC5EAA2-9B6A-E64A-8911-60ED04B45634}"/>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E24820C9-8081-0D4C-BC75-9F8EAD16AA68}"/>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66542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56996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3363872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3DDFAAF8-81DF-4CAA-BF2F-0E25C3CDF8C1}" type="datetimeFigureOut">
              <a:rPr lang="hu-HU" smtClean="0"/>
              <a:t>2024. 05. 30.</a:t>
            </a:fld>
            <a:endParaRPr lang="hu-HU"/>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hu-HU"/>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9456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822586489"/>
      </p:ext>
    </p:extLst>
  </p:cSld>
  <p:clrMapOvr>
    <a:masterClrMapping/>
  </p:clrMapOvr>
  <p:extLst>
    <p:ext uri="{DCECCB84-F9BA-43D5-87BE-67443E8EF086}">
      <p15:sldGuideLst xmlns:p15="http://schemas.microsoft.com/office/powerpoint/2012/main">
        <p15:guide id="4" pos="737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7" name="Text Placeholder 13">
            <a:extLst>
              <a:ext uri="{FF2B5EF4-FFF2-40B4-BE49-F238E27FC236}">
                <a16:creationId xmlns:a16="http://schemas.microsoft.com/office/drawing/2014/main" id="{2F6CFDB0-C6A3-4642-9ABE-6AF9116CAABD}"/>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4977592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6" name="Text Placeholder 8">
            <a:extLst>
              <a:ext uri="{FF2B5EF4-FFF2-40B4-BE49-F238E27FC236}">
                <a16:creationId xmlns:a16="http://schemas.microsoft.com/office/drawing/2014/main" id="{5AACC7AA-CA6B-8844-B0B5-7A591F1AE007}"/>
              </a:ext>
            </a:extLst>
          </p:cNvPr>
          <p:cNvSpPr>
            <a:spLocks noGrp="1"/>
          </p:cNvSpPr>
          <p:nvPr>
            <p:ph type="body" sz="quarter" idx="14"/>
          </p:nvPr>
        </p:nvSpPr>
        <p:spPr>
          <a:xfrm>
            <a:off x="6296025"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10" name="Text Placeholder 13">
            <a:extLst>
              <a:ext uri="{FF2B5EF4-FFF2-40B4-BE49-F238E27FC236}">
                <a16:creationId xmlns:a16="http://schemas.microsoft.com/office/drawing/2014/main" id="{B3649443-DE97-A345-9372-BFD55CF20F09}"/>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329589374"/>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Tree>
    <p:extLst>
      <p:ext uri="{BB962C8B-B14F-4D97-AF65-F5344CB8AC3E}">
        <p14:creationId xmlns:p14="http://schemas.microsoft.com/office/powerpoint/2010/main" val="290336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6" name="Text Placeholder 8">
            <a:extLst>
              <a:ext uri="{FF2B5EF4-FFF2-40B4-BE49-F238E27FC236}">
                <a16:creationId xmlns:a16="http://schemas.microsoft.com/office/drawing/2014/main" id="{5AACC7AA-CA6B-8844-B0B5-7A591F1AE007}"/>
              </a:ext>
            </a:extLst>
          </p:cNvPr>
          <p:cNvSpPr>
            <a:spLocks noGrp="1"/>
          </p:cNvSpPr>
          <p:nvPr>
            <p:ph type="body" sz="quarter" idx="14"/>
          </p:nvPr>
        </p:nvSpPr>
        <p:spPr>
          <a:xfrm>
            <a:off x="6296025" y="2457450"/>
            <a:ext cx="5416550" cy="3708400"/>
          </a:xfrm>
          <a:prstGeom prst="rect">
            <a:avLst/>
          </a:prstGeom>
        </p:spPr>
        <p:txBody>
          <a:bodyPr/>
          <a:lstStyle>
            <a:lvl1pPr marL="227013" indent="-227013">
              <a:buFont typeface="Arial" panose="020B0604020202020204" pitchFamily="34" charset="0"/>
              <a:buChar char="•"/>
              <a:tabLst/>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06400" indent="-179388">
              <a:buFont typeface="System Font Regular"/>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p:txBody>
      </p:sp>
      <p:sp>
        <p:nvSpPr>
          <p:cNvPr id="10" name="Text Placeholder 13">
            <a:extLst>
              <a:ext uri="{FF2B5EF4-FFF2-40B4-BE49-F238E27FC236}">
                <a16:creationId xmlns:a16="http://schemas.microsoft.com/office/drawing/2014/main" id="{6FEA123C-DA4F-C34C-89AC-82D083FCB420}"/>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13" name="Text Placeholder 12">
            <a:extLst>
              <a:ext uri="{FF2B5EF4-FFF2-40B4-BE49-F238E27FC236}">
                <a16:creationId xmlns:a16="http://schemas.microsoft.com/office/drawing/2014/main" id="{F9E42308-C415-BF4C-B9D2-0C85E64A8B6F}"/>
              </a:ext>
            </a:extLst>
          </p:cNvPr>
          <p:cNvSpPr>
            <a:spLocks noGrp="1"/>
          </p:cNvSpPr>
          <p:nvPr>
            <p:ph type="body" sz="quarter" idx="16"/>
          </p:nvPr>
        </p:nvSpPr>
        <p:spPr>
          <a:xfrm>
            <a:off x="6296025" y="1260475"/>
            <a:ext cx="5400675" cy="1035050"/>
          </a:xfrm>
          <a:prstGeom prst="rect">
            <a:avLst/>
          </a:prstGeom>
        </p:spPr>
        <p:txBody>
          <a:bodyPr/>
          <a:lstStyle>
            <a:lvl1pPr marL="12700" indent="0">
              <a:lnSpc>
                <a:spcPct val="100000"/>
              </a:lnSpc>
              <a:spcBef>
                <a:spcPts val="0"/>
              </a:spcBef>
              <a:buFontTx/>
              <a:buNone/>
              <a:tabLst/>
              <a:defRPr sz="3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100000"/>
              </a:lnSpc>
              <a:spcBef>
                <a:spcPts val="0"/>
              </a:spcBef>
              <a:buFontTx/>
              <a:buNone/>
              <a:defRPr>
                <a:solidFill>
                  <a:srgbClr val="151F39"/>
                </a:solidFill>
              </a:defRPr>
            </a:lvl2pPr>
            <a:lvl3pPr indent="0">
              <a:lnSpc>
                <a:spcPct val="100000"/>
              </a:lnSpc>
              <a:spcBef>
                <a:spcPts val="0"/>
              </a:spcBef>
              <a:buFontTx/>
              <a:buNone/>
              <a:defRPr>
                <a:solidFill>
                  <a:srgbClr val="151F39"/>
                </a:solidFill>
              </a:defRPr>
            </a:lvl3pPr>
            <a:lvl4pPr indent="0">
              <a:lnSpc>
                <a:spcPct val="100000"/>
              </a:lnSpc>
              <a:spcBef>
                <a:spcPts val="0"/>
              </a:spcBef>
              <a:buFontTx/>
              <a:buNone/>
              <a:defRPr>
                <a:solidFill>
                  <a:srgbClr val="151F39"/>
                </a:solidFill>
              </a:defRPr>
            </a:lvl4pPr>
            <a:lvl5pPr indent="0">
              <a:lnSpc>
                <a:spcPct val="100000"/>
              </a:lnSpc>
              <a:spcBef>
                <a:spcPts val="0"/>
              </a:spcBef>
              <a:buFontTx/>
              <a:buNone/>
              <a:defRPr>
                <a:solidFill>
                  <a:srgbClr val="151F39"/>
                </a:solidFill>
              </a:defRPr>
            </a:lvl5pPr>
          </a:lstStyle>
          <a:p>
            <a:pPr lvl="0"/>
            <a:r>
              <a:rPr lang="hu-HU"/>
              <a:t>Mintaszöveg szerkesztése</a:t>
            </a:r>
          </a:p>
        </p:txBody>
      </p:sp>
    </p:spTree>
    <p:extLst>
      <p:ext uri="{BB962C8B-B14F-4D97-AF65-F5344CB8AC3E}">
        <p14:creationId xmlns:p14="http://schemas.microsoft.com/office/powerpoint/2010/main" val="3044611904"/>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Text Placeholder 13">
            <a:extLst>
              <a:ext uri="{FF2B5EF4-FFF2-40B4-BE49-F238E27FC236}">
                <a16:creationId xmlns:a16="http://schemas.microsoft.com/office/drawing/2014/main" id="{EEA2910B-2D1C-7D45-8F95-5E9B3C868C69}"/>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46860693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10" name="Text Placeholder 13">
            <a:extLst>
              <a:ext uri="{FF2B5EF4-FFF2-40B4-BE49-F238E27FC236}">
                <a16:creationId xmlns:a16="http://schemas.microsoft.com/office/drawing/2014/main" id="{C1143C3C-52B9-A947-8BCA-B29F0A072507}"/>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11" name="Text Placeholder 12">
            <a:extLst>
              <a:ext uri="{FF2B5EF4-FFF2-40B4-BE49-F238E27FC236}">
                <a16:creationId xmlns:a16="http://schemas.microsoft.com/office/drawing/2014/main" id="{175F3DFE-DFCB-1D4A-B094-B28023281EE8}"/>
              </a:ext>
            </a:extLst>
          </p:cNvPr>
          <p:cNvSpPr>
            <a:spLocks noGrp="1"/>
          </p:cNvSpPr>
          <p:nvPr>
            <p:ph type="body" sz="quarter" idx="16"/>
          </p:nvPr>
        </p:nvSpPr>
        <p:spPr>
          <a:xfrm>
            <a:off x="6296025" y="1260475"/>
            <a:ext cx="5400675" cy="1035050"/>
          </a:xfrm>
          <a:prstGeom prst="rect">
            <a:avLst/>
          </a:prstGeom>
        </p:spPr>
        <p:txBody>
          <a:bodyPr/>
          <a:lstStyle>
            <a:lvl1pPr marL="12700" indent="0">
              <a:lnSpc>
                <a:spcPct val="100000"/>
              </a:lnSpc>
              <a:spcBef>
                <a:spcPts val="0"/>
              </a:spcBef>
              <a:buFontTx/>
              <a:buNone/>
              <a:tabLst/>
              <a:defRPr sz="3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indent="0">
              <a:lnSpc>
                <a:spcPct val="100000"/>
              </a:lnSpc>
              <a:spcBef>
                <a:spcPts val="0"/>
              </a:spcBef>
              <a:buFontTx/>
              <a:buNone/>
              <a:defRPr>
                <a:solidFill>
                  <a:srgbClr val="151F39"/>
                </a:solidFill>
              </a:defRPr>
            </a:lvl2pPr>
            <a:lvl3pPr indent="0">
              <a:lnSpc>
                <a:spcPct val="100000"/>
              </a:lnSpc>
              <a:spcBef>
                <a:spcPts val="0"/>
              </a:spcBef>
              <a:buFontTx/>
              <a:buNone/>
              <a:defRPr>
                <a:solidFill>
                  <a:srgbClr val="151F39"/>
                </a:solidFill>
              </a:defRPr>
            </a:lvl3pPr>
            <a:lvl4pPr indent="0">
              <a:lnSpc>
                <a:spcPct val="100000"/>
              </a:lnSpc>
              <a:spcBef>
                <a:spcPts val="0"/>
              </a:spcBef>
              <a:buFontTx/>
              <a:buNone/>
              <a:defRPr>
                <a:solidFill>
                  <a:srgbClr val="151F39"/>
                </a:solidFill>
              </a:defRPr>
            </a:lvl4pPr>
            <a:lvl5pPr indent="0">
              <a:lnSpc>
                <a:spcPct val="100000"/>
              </a:lnSpc>
              <a:spcBef>
                <a:spcPts val="0"/>
              </a:spcBef>
              <a:buFontTx/>
              <a:buNone/>
              <a:defRPr>
                <a:solidFill>
                  <a:srgbClr val="151F39"/>
                </a:solidFill>
              </a:defRPr>
            </a:lvl5pPr>
          </a:lstStyle>
          <a:p>
            <a:pPr lvl="0"/>
            <a:r>
              <a:rPr lang="hu-HU"/>
              <a:t>Mintaszöveg szerkesztése</a:t>
            </a:r>
          </a:p>
        </p:txBody>
      </p:sp>
    </p:spTree>
    <p:extLst>
      <p:ext uri="{BB962C8B-B14F-4D97-AF65-F5344CB8AC3E}">
        <p14:creationId xmlns:p14="http://schemas.microsoft.com/office/powerpoint/2010/main" val="87515662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Content Placeholder 7">
            <a:extLst>
              <a:ext uri="{FF2B5EF4-FFF2-40B4-BE49-F238E27FC236}">
                <a16:creationId xmlns:a16="http://schemas.microsoft.com/office/drawing/2014/main" id="{B0F44393-3C59-C441-887A-DAAB726EA6D9}"/>
              </a:ext>
            </a:extLst>
          </p:cNvPr>
          <p:cNvSpPr>
            <a:spLocks noGrp="1"/>
          </p:cNvSpPr>
          <p:nvPr>
            <p:ph sz="quarter" idx="14"/>
          </p:nvPr>
        </p:nvSpPr>
        <p:spPr>
          <a:xfrm>
            <a:off x="6275388" y="1260475"/>
            <a:ext cx="5437187"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Text Placeholder 13">
            <a:extLst>
              <a:ext uri="{FF2B5EF4-FFF2-40B4-BE49-F238E27FC236}">
                <a16:creationId xmlns:a16="http://schemas.microsoft.com/office/drawing/2014/main" id="{51130D81-4595-FB40-8DF0-C67291BD71C5}"/>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565253216"/>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Content Placeholder 7">
            <a:extLst>
              <a:ext uri="{FF2B5EF4-FFF2-40B4-BE49-F238E27FC236}">
                <a16:creationId xmlns:a16="http://schemas.microsoft.com/office/drawing/2014/main" id="{A27CDFBE-C7DA-5D45-9470-443262647D14}"/>
              </a:ext>
            </a:extLst>
          </p:cNvPr>
          <p:cNvSpPr>
            <a:spLocks noGrp="1"/>
          </p:cNvSpPr>
          <p:nvPr>
            <p:ph sz="quarter" idx="15"/>
          </p:nvPr>
        </p:nvSpPr>
        <p:spPr>
          <a:xfrm>
            <a:off x="494923" y="1260475"/>
            <a:ext cx="5421690"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9" name="Text Placeholder 13">
            <a:extLst>
              <a:ext uri="{FF2B5EF4-FFF2-40B4-BE49-F238E27FC236}">
                <a16:creationId xmlns:a16="http://schemas.microsoft.com/office/drawing/2014/main" id="{6CC20A9F-4B68-FB47-B6BA-A6EAA29FC9C4}"/>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
        <p:nvSpPr>
          <p:cNvPr id="3" name="Title 2">
            <a:extLst>
              <a:ext uri="{FF2B5EF4-FFF2-40B4-BE49-F238E27FC236}">
                <a16:creationId xmlns:a16="http://schemas.microsoft.com/office/drawing/2014/main" id="{5D57DFF3-BD6A-2746-BD0D-7303220D1279}"/>
              </a:ext>
            </a:extLst>
          </p:cNvPr>
          <p:cNvSpPr>
            <a:spLocks noGrp="1"/>
          </p:cNvSpPr>
          <p:nvPr>
            <p:ph type="title"/>
          </p:nvPr>
        </p:nvSpPr>
        <p:spPr>
          <a:xfrm>
            <a:off x="6287636" y="1270648"/>
            <a:ext cx="5409069" cy="1024877"/>
          </a:xfrm>
        </p:spPr>
        <p:txBody>
          <a:bodyPr>
            <a:normAutofit/>
          </a:bodyPr>
          <a:lstStyle>
            <a:lvl1pPr>
              <a:defRPr sz="3200"/>
            </a:lvl1pPr>
          </a:lstStyle>
          <a:p>
            <a:r>
              <a:rPr lang="hu-HU"/>
              <a:t>Mintacím szerkesztése</a:t>
            </a:r>
          </a:p>
        </p:txBody>
      </p:sp>
    </p:spTree>
    <p:extLst>
      <p:ext uri="{BB962C8B-B14F-4D97-AF65-F5344CB8AC3E}">
        <p14:creationId xmlns:p14="http://schemas.microsoft.com/office/powerpoint/2010/main" val="165751372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8" name="Text Placeholder 13">
            <a:extLst>
              <a:ext uri="{FF2B5EF4-FFF2-40B4-BE49-F238E27FC236}">
                <a16:creationId xmlns:a16="http://schemas.microsoft.com/office/drawing/2014/main" id="{D63F9E9D-3034-8345-837C-D9589E54C865}"/>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25473931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7" name="Text Placeholder 13">
            <a:extLst>
              <a:ext uri="{FF2B5EF4-FFF2-40B4-BE49-F238E27FC236}">
                <a16:creationId xmlns:a16="http://schemas.microsoft.com/office/drawing/2014/main" id="{DEC3EE40-8A73-1B41-9CC1-66E8FFC64EF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97712367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Content Placeholder 5">
            <a:extLst>
              <a:ext uri="{FF2B5EF4-FFF2-40B4-BE49-F238E27FC236}">
                <a16:creationId xmlns:a16="http://schemas.microsoft.com/office/drawing/2014/main" id="{37E595CA-2A3E-994F-B8BF-D3169A936BAE}"/>
              </a:ext>
            </a:extLst>
          </p:cNvPr>
          <p:cNvSpPr>
            <a:spLocks noGrp="1"/>
          </p:cNvSpPr>
          <p:nvPr>
            <p:ph sz="quarter" idx="13"/>
          </p:nvPr>
        </p:nvSpPr>
        <p:spPr>
          <a:xfrm>
            <a:off x="500063" y="2457450"/>
            <a:ext cx="11212512"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Text Placeholder 13">
            <a:extLst>
              <a:ext uri="{FF2B5EF4-FFF2-40B4-BE49-F238E27FC236}">
                <a16:creationId xmlns:a16="http://schemas.microsoft.com/office/drawing/2014/main" id="{D0BA7932-8483-2A43-81FA-5BB458D6AE8E}"/>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67604131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5A8EC4AB-973D-1444-B4E7-831480B41542}"/>
              </a:ext>
            </a:extLst>
          </p:cNvPr>
          <p:cNvSpPr>
            <a:spLocks noGrp="1"/>
          </p:cNvSpPr>
          <p:nvPr>
            <p:ph sz="quarter" idx="14"/>
          </p:nvPr>
        </p:nvSpPr>
        <p:spPr>
          <a:xfrm>
            <a:off x="6275388" y="2457450"/>
            <a:ext cx="5421312"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8" name="Text Placeholder 13">
            <a:extLst>
              <a:ext uri="{FF2B5EF4-FFF2-40B4-BE49-F238E27FC236}">
                <a16:creationId xmlns:a16="http://schemas.microsoft.com/office/drawing/2014/main" id="{7CCC7506-CF33-3747-B567-8E21C5598038}"/>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74792326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5416868"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65839"/>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5A8EC4AB-973D-1444-B4E7-831480B41542}"/>
              </a:ext>
            </a:extLst>
          </p:cNvPr>
          <p:cNvSpPr>
            <a:spLocks noGrp="1"/>
          </p:cNvSpPr>
          <p:nvPr>
            <p:ph sz="quarter" idx="14"/>
          </p:nvPr>
        </p:nvSpPr>
        <p:spPr>
          <a:xfrm>
            <a:off x="6290886" y="1260475"/>
            <a:ext cx="5421312"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10" name="Text Placeholder 13">
            <a:extLst>
              <a:ext uri="{FF2B5EF4-FFF2-40B4-BE49-F238E27FC236}">
                <a16:creationId xmlns:a16="http://schemas.microsoft.com/office/drawing/2014/main" id="{7059D531-7DBA-7C4E-8AE6-5481CF068B74}"/>
              </a:ext>
            </a:extLst>
          </p:cNvPr>
          <p:cNvSpPr>
            <a:spLocks noGrp="1"/>
          </p:cNvSpPr>
          <p:nvPr>
            <p:ph type="body" sz="quarter" idx="15"/>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25820068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7C1BC3-E15F-D34B-BD28-F312B456A483}"/>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4" name="Text Placeholder 5">
            <a:extLst>
              <a:ext uri="{FF2B5EF4-FFF2-40B4-BE49-F238E27FC236}">
                <a16:creationId xmlns:a16="http://schemas.microsoft.com/office/drawing/2014/main" id="{679759E2-B98B-5C46-9D45-1A01AB96D62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770553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64FDB1B5-E5C8-A443-B84F-11E62C7B764B}"/>
              </a:ext>
            </a:extLst>
          </p:cNvPr>
          <p:cNvSpPr>
            <a:spLocks noGrp="1"/>
          </p:cNvSpPr>
          <p:nvPr>
            <p:ph sz="quarter" idx="15"/>
          </p:nvPr>
        </p:nvSpPr>
        <p:spPr>
          <a:xfrm>
            <a:off x="479425" y="2457450"/>
            <a:ext cx="5437188" cy="3708400"/>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8" name="Text Placeholder 13">
            <a:extLst>
              <a:ext uri="{FF2B5EF4-FFF2-40B4-BE49-F238E27FC236}">
                <a16:creationId xmlns:a16="http://schemas.microsoft.com/office/drawing/2014/main" id="{075E847A-C026-4942-8745-18C8E58C7526}"/>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83388038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6296023" y="1284128"/>
            <a:ext cx="5416551"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6" name="Text Placeholder 8">
            <a:extLst>
              <a:ext uri="{FF2B5EF4-FFF2-40B4-BE49-F238E27FC236}">
                <a16:creationId xmlns:a16="http://schemas.microsoft.com/office/drawing/2014/main" id="{BC7E8FE4-121E-9546-B577-65BEB25FA322}"/>
              </a:ext>
            </a:extLst>
          </p:cNvPr>
          <p:cNvSpPr>
            <a:spLocks noGrp="1"/>
          </p:cNvSpPr>
          <p:nvPr>
            <p:ph type="body" sz="quarter" idx="14"/>
          </p:nvPr>
        </p:nvSpPr>
        <p:spPr>
          <a:xfrm>
            <a:off x="6287636" y="2458902"/>
            <a:ext cx="5416550" cy="3708400"/>
          </a:xfrm>
          <a:prstGeom prst="rect">
            <a:avLst/>
          </a:prstGeom>
        </p:spPr>
        <p:txBody>
          <a:bodyPr/>
          <a:lstStyle>
            <a:lvl1pPr marL="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223838" indent="-215900">
              <a:buFont typeface="Arial" panose="020B0604020202020204" pitchFamily="34" charset="0"/>
              <a:buChar char="•"/>
              <a:tabLst/>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674688" indent="-179388">
              <a:buFont typeface="System Font Regular"/>
              <a:buChar char="-"/>
              <a:tabLst/>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FontTx/>
              <a:buNone/>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FontTx/>
              <a:buNone/>
              <a:defRPr lang="hu-HU" sz="2000" b="0" i="0" kern="1200" dirty="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p:txBody>
      </p:sp>
      <p:sp>
        <p:nvSpPr>
          <p:cNvPr id="7" name="Content Placeholder 6">
            <a:extLst>
              <a:ext uri="{FF2B5EF4-FFF2-40B4-BE49-F238E27FC236}">
                <a16:creationId xmlns:a16="http://schemas.microsoft.com/office/drawing/2014/main" id="{64FDB1B5-E5C8-A443-B84F-11E62C7B764B}"/>
              </a:ext>
            </a:extLst>
          </p:cNvPr>
          <p:cNvSpPr>
            <a:spLocks noGrp="1"/>
          </p:cNvSpPr>
          <p:nvPr>
            <p:ph sz="quarter" idx="15"/>
          </p:nvPr>
        </p:nvSpPr>
        <p:spPr>
          <a:xfrm>
            <a:off x="479425" y="1260475"/>
            <a:ext cx="5437188" cy="4905375"/>
          </a:xfrm>
          <a:prstGeom prst="rect">
            <a:avLst/>
          </a:prstGeo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9" name="Text Placeholder 13">
            <a:extLst>
              <a:ext uri="{FF2B5EF4-FFF2-40B4-BE49-F238E27FC236}">
                <a16:creationId xmlns:a16="http://schemas.microsoft.com/office/drawing/2014/main" id="{EC720B8B-49C2-1847-9D7B-781B1B4FA7EB}"/>
              </a:ext>
            </a:extLst>
          </p:cNvPr>
          <p:cNvSpPr>
            <a:spLocks noGrp="1"/>
          </p:cNvSpPr>
          <p:nvPr>
            <p:ph type="body" sz="quarter" idx="16"/>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2067682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DDFAAF8-81DF-4CAA-BF2F-0E25C3CDF8C1}" type="datetimeFigureOut">
              <a:rPr lang="hu-HU" smtClean="0"/>
              <a:t>2024. 05. 30.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41654350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2536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Tree>
    <p:extLst>
      <p:ext uri="{BB962C8B-B14F-4D97-AF65-F5344CB8AC3E}">
        <p14:creationId xmlns:p14="http://schemas.microsoft.com/office/powerpoint/2010/main" val="3663208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6A1DBF87-7255-594B-B8D5-7346664AC27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824630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418902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854345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678021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13CDCE40-0EC3-1F4C-9FE1-6A8824F99F47}"/>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746298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551512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5">
            <a:extLst>
              <a:ext uri="{FF2B5EF4-FFF2-40B4-BE49-F238E27FC236}">
                <a16:creationId xmlns:a16="http://schemas.microsoft.com/office/drawing/2014/main" id="{191771B3-2B9D-8048-B51F-9405C1A5D1DC}"/>
              </a:ext>
            </a:extLst>
          </p:cNvPr>
          <p:cNvSpPr>
            <a:spLocks noGrp="1"/>
          </p:cNvSpPr>
          <p:nvPr>
            <p:ph type="body" sz="quarter" idx="11"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334124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normAutofit/>
          </a:bodyPr>
          <a:lstStyle>
            <a:lvl1pPr>
              <a:defRPr sz="4000"/>
            </a:lvl1p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883901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3915295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itle 1">
            <a:extLst>
              <a:ext uri="{FF2B5EF4-FFF2-40B4-BE49-F238E27FC236}">
                <a16:creationId xmlns:a16="http://schemas.microsoft.com/office/drawing/2014/main" id="{F344D521-68E2-C749-A9F2-60A3C260710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9" name="Text Placeholder 5">
            <a:extLst>
              <a:ext uri="{FF2B5EF4-FFF2-40B4-BE49-F238E27FC236}">
                <a16:creationId xmlns:a16="http://schemas.microsoft.com/office/drawing/2014/main" id="{BC526D04-089F-244B-A268-711014C0541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573805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3836EB-766A-534F-BC98-A335FAD9B554}"/>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9" name="Title 1">
            <a:extLst>
              <a:ext uri="{FF2B5EF4-FFF2-40B4-BE49-F238E27FC236}">
                <a16:creationId xmlns:a16="http://schemas.microsoft.com/office/drawing/2014/main" id="{19F10F20-35A6-ED40-9E2D-1BA07143F720}"/>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10" name="Text Placeholder 5">
            <a:extLst>
              <a:ext uri="{FF2B5EF4-FFF2-40B4-BE49-F238E27FC236}">
                <a16:creationId xmlns:a16="http://schemas.microsoft.com/office/drawing/2014/main" id="{DB11E014-B156-CD4D-B9F4-89FEC375B5B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588112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DBF7A55-9880-3C43-B0CB-B0B25AAE040D}"/>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43410C58-1586-BA41-83F6-2A9D940C98A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8" name="Text Placeholder 5">
            <a:extLst>
              <a:ext uri="{FF2B5EF4-FFF2-40B4-BE49-F238E27FC236}">
                <a16:creationId xmlns:a16="http://schemas.microsoft.com/office/drawing/2014/main" id="{82C0782F-43EC-1642-8533-41A1B4084945}"/>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7340230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13B22455-15EF-9F4A-8944-649986A0615D}"/>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D3B78C12-7B56-EB47-8169-D4C23F005A72}"/>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364044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6349567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9668522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427662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1663557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15522407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3403986801"/>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312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Tree>
    <p:extLst>
      <p:ext uri="{BB962C8B-B14F-4D97-AF65-F5344CB8AC3E}">
        <p14:creationId xmlns:p14="http://schemas.microsoft.com/office/powerpoint/2010/main" val="12355925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847930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38024448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4169513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5842445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874129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66913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482499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30542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Text Placeholder 4">
            <a:extLst>
              <a:ext uri="{FF2B5EF4-FFF2-40B4-BE49-F238E27FC236}">
                <a16:creationId xmlns:a16="http://schemas.microsoft.com/office/drawing/2014/main" id="{44E95B7F-ECB4-6248-A0A2-F62D6AC5FF0C}"/>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30439859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3173661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7851398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29926389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219338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4299094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Egyéni elrendezé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B0C5-B805-F649-8645-356758039992}"/>
              </a:ext>
            </a:extLst>
          </p:cNvPr>
          <p:cNvSpPr>
            <a:spLocks noGrp="1"/>
          </p:cNvSpPr>
          <p:nvPr>
            <p:ph type="title"/>
          </p:nvPr>
        </p:nvSpPr>
        <p:spPr>
          <a:xfrm>
            <a:off x="499745" y="1284128"/>
            <a:ext cx="11212830" cy="1012031"/>
          </a:xfrm>
        </p:spPr>
        <p:txBody>
          <a:bodyPr>
            <a:normAutofit/>
          </a:bodyPr>
          <a:lstStyle>
            <a:lvl1pPr>
              <a:defRPr sz="3200"/>
            </a:lvl1pPr>
          </a:lstStyle>
          <a:p>
            <a:r>
              <a:rPr lang="hu-HU"/>
              <a:t>Mintacím szerkesztése</a:t>
            </a:r>
          </a:p>
        </p:txBody>
      </p:sp>
      <p:sp>
        <p:nvSpPr>
          <p:cNvPr id="5" name="Slide Number Placeholder 4">
            <a:extLst>
              <a:ext uri="{FF2B5EF4-FFF2-40B4-BE49-F238E27FC236}">
                <a16:creationId xmlns:a16="http://schemas.microsoft.com/office/drawing/2014/main" id="{419AD9CE-66F6-B248-B2BE-7BEC68C7B3E0}"/>
              </a:ext>
            </a:extLst>
          </p:cNvPr>
          <p:cNvSpPr>
            <a:spLocks noGrp="1"/>
          </p:cNvSpPr>
          <p:nvPr>
            <p:ph type="sldNum" sz="quarter" idx="12"/>
          </p:nvPr>
        </p:nvSpPr>
        <p:spPr>
          <a:xfrm>
            <a:off x="11015662" y="6356350"/>
            <a:ext cx="681043" cy="365125"/>
          </a:xfrm>
        </p:spPr>
        <p:txBody>
          <a:bodyPr/>
          <a:lstStyle/>
          <a:p>
            <a:fld id="{98A0D32D-A14F-42F2-B454-1C2D7F8DC866}" type="slidenum">
              <a:rPr lang="hu-HU" smtClean="0"/>
              <a:t>‹#›</a:t>
            </a:fld>
            <a:endParaRPr lang="hu-HU"/>
          </a:p>
        </p:txBody>
      </p:sp>
      <p:sp>
        <p:nvSpPr>
          <p:cNvPr id="9" name="Text Placeholder 8">
            <a:extLst>
              <a:ext uri="{FF2B5EF4-FFF2-40B4-BE49-F238E27FC236}">
                <a16:creationId xmlns:a16="http://schemas.microsoft.com/office/drawing/2014/main" id="{43C5E3F4-39E5-444C-879C-C3E675983EE9}"/>
              </a:ext>
            </a:extLst>
          </p:cNvPr>
          <p:cNvSpPr>
            <a:spLocks noGrp="1"/>
          </p:cNvSpPr>
          <p:nvPr>
            <p:ph type="body" sz="quarter" idx="13"/>
          </p:nvPr>
        </p:nvSpPr>
        <p:spPr>
          <a:xfrm>
            <a:off x="500063" y="2457450"/>
            <a:ext cx="11212512" cy="3708400"/>
          </a:xfrm>
          <a:prstGeom prst="rect">
            <a:avLst/>
          </a:prstGeom>
        </p:spPr>
        <p:txBody>
          <a:bodyPr/>
          <a:lstStyle>
            <a:lvl1pPr>
              <a:defRPr lang="en-GB" sz="20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lang="en-GB" sz="18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lang="en-GB" sz="1600" b="0" i="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stStyle>
          <a:p>
            <a:pPr marL="0" lvl="0" indent="0">
              <a:buFontTx/>
              <a:buNone/>
            </a:pPr>
            <a:r>
              <a:rPr lang="hu-HU"/>
              <a:t>Mintaszöveg szerkesztése</a:t>
            </a:r>
          </a:p>
          <a:p>
            <a:pPr marL="0" lvl="1" indent="0">
              <a:buFontTx/>
              <a:buNone/>
            </a:pPr>
            <a:r>
              <a:rPr lang="hu-HU"/>
              <a:t>Második szint</a:t>
            </a:r>
          </a:p>
          <a:p>
            <a:pPr marL="0" lvl="2" indent="0">
              <a:buFontTx/>
              <a:buNone/>
            </a:pPr>
            <a:r>
              <a:rPr lang="hu-HU"/>
              <a:t>Harmadik szint</a:t>
            </a:r>
          </a:p>
        </p:txBody>
      </p:sp>
      <p:sp>
        <p:nvSpPr>
          <p:cNvPr id="14" name="Text Placeholder 13">
            <a:extLst>
              <a:ext uri="{FF2B5EF4-FFF2-40B4-BE49-F238E27FC236}">
                <a16:creationId xmlns:a16="http://schemas.microsoft.com/office/drawing/2014/main" id="{A4DF1382-D6FC-5044-98A9-B8B1C3193E4A}"/>
              </a:ext>
            </a:extLst>
          </p:cNvPr>
          <p:cNvSpPr>
            <a:spLocks noGrp="1"/>
          </p:cNvSpPr>
          <p:nvPr>
            <p:ph type="body" sz="quarter" idx="14"/>
          </p:nvPr>
        </p:nvSpPr>
        <p:spPr>
          <a:xfrm>
            <a:off x="500063" y="6356350"/>
            <a:ext cx="10348912" cy="365125"/>
          </a:xfrm>
          <a:prstGeom prst="rect">
            <a:avLst/>
          </a:prstGeom>
        </p:spPr>
        <p:txBody>
          <a:bodyPr/>
          <a:lstStyle>
            <a:lvl1pPr marL="0" indent="0">
              <a:lnSpc>
                <a:spcPct val="100000"/>
              </a:lnSpc>
              <a:spcBef>
                <a:spcPts val="0"/>
              </a:spcBef>
              <a:buFontTx/>
              <a:buNone/>
              <a:defRPr sz="1000">
                <a:solidFill>
                  <a:srgbClr val="151F39"/>
                </a:solidFill>
              </a:defRPr>
            </a:lvl1pPr>
            <a:lvl2pPr marL="457200" indent="0">
              <a:lnSpc>
                <a:spcPct val="100000"/>
              </a:lnSpc>
              <a:spcBef>
                <a:spcPts val="0"/>
              </a:spcBef>
              <a:buFontTx/>
              <a:buNone/>
              <a:defRPr sz="1000">
                <a:solidFill>
                  <a:srgbClr val="151F39"/>
                </a:solidFill>
              </a:defRPr>
            </a:lvl2pPr>
            <a:lvl3pPr marL="914400" indent="0">
              <a:lnSpc>
                <a:spcPct val="100000"/>
              </a:lnSpc>
              <a:spcBef>
                <a:spcPts val="0"/>
              </a:spcBef>
              <a:buFontTx/>
              <a:buNone/>
              <a:defRPr sz="1000">
                <a:solidFill>
                  <a:srgbClr val="151F39"/>
                </a:solidFill>
              </a:defRPr>
            </a:lvl3pPr>
            <a:lvl4pPr marL="1371600" indent="0">
              <a:lnSpc>
                <a:spcPct val="100000"/>
              </a:lnSpc>
              <a:spcBef>
                <a:spcPts val="0"/>
              </a:spcBef>
              <a:buFontTx/>
              <a:buNone/>
              <a:defRPr sz="1000">
                <a:solidFill>
                  <a:srgbClr val="151F39"/>
                </a:solidFill>
              </a:defRPr>
            </a:lvl4pPr>
            <a:lvl5pPr marL="1828800" indent="0">
              <a:buFontTx/>
              <a:buNone/>
              <a:defRPr sz="1050">
                <a:solidFill>
                  <a:srgbClr val="151F39"/>
                </a:solidFill>
              </a:defRPr>
            </a:lvl5pPr>
          </a:lstStyle>
          <a:p>
            <a:pPr lvl="0"/>
            <a:r>
              <a:rPr lang="hu-HU"/>
              <a:t>Mintaszöveg szerkesztése</a:t>
            </a:r>
          </a:p>
        </p:txBody>
      </p:sp>
    </p:spTree>
    <p:extLst>
      <p:ext uri="{BB962C8B-B14F-4D97-AF65-F5344CB8AC3E}">
        <p14:creationId xmlns:p14="http://schemas.microsoft.com/office/powerpoint/2010/main" val="123947207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343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Tree>
    <p:extLst>
      <p:ext uri="{BB962C8B-B14F-4D97-AF65-F5344CB8AC3E}">
        <p14:creationId xmlns:p14="http://schemas.microsoft.com/office/powerpoint/2010/main" val="373196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406875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9023592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343868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lstStyle/>
          <a:p>
            <a:r>
              <a:rPr lang="hu-HU"/>
              <a:t>Mintacím szerkesztése</a:t>
            </a:r>
            <a:endParaRPr lang="en-US"/>
          </a:p>
        </p:txBody>
      </p:sp>
      <p:sp>
        <p:nvSpPr>
          <p:cNvPr id="9" name="Title 1">
            <a:extLst>
              <a:ext uri="{FF2B5EF4-FFF2-40B4-BE49-F238E27FC236}">
                <a16:creationId xmlns:a16="http://schemas.microsoft.com/office/drawing/2014/main" id="{103D028F-85E4-8C48-BB8B-072AE25016E1}"/>
              </a:ext>
            </a:extLst>
          </p:cNvPr>
          <p:cNvSpPr txBox="1">
            <a:spLocks/>
          </p:cNvSpPr>
          <p:nvPr userDrawn="1"/>
        </p:nvSpPr>
        <p:spPr>
          <a:xfrm>
            <a:off x="838200" y="3859451"/>
            <a:ext cx="10515600" cy="5561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32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rPr>
              <a:t>Click to edit Master title style</a:t>
            </a:r>
          </a:p>
        </p:txBody>
      </p:sp>
    </p:spTree>
    <p:extLst>
      <p:ext uri="{BB962C8B-B14F-4D97-AF65-F5344CB8AC3E}">
        <p14:creationId xmlns:p14="http://schemas.microsoft.com/office/powerpoint/2010/main" val="20430052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846754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2307844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9267190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6869001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151F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Text Placeholder 4">
            <a:extLst>
              <a:ext uri="{FF2B5EF4-FFF2-40B4-BE49-F238E27FC236}">
                <a16:creationId xmlns:a16="http://schemas.microsoft.com/office/drawing/2014/main" id="{C482B184-CC21-C745-A6DA-72AAACC9E5EB}"/>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Tree>
    <p:extLst>
      <p:ext uri="{BB962C8B-B14F-4D97-AF65-F5344CB8AC3E}">
        <p14:creationId xmlns:p14="http://schemas.microsoft.com/office/powerpoint/2010/main" val="11839586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ext Placeholder 5">
            <a:extLst>
              <a:ext uri="{FF2B5EF4-FFF2-40B4-BE49-F238E27FC236}">
                <a16:creationId xmlns:a16="http://schemas.microsoft.com/office/drawing/2014/main" id="{E3082688-62D6-444E-B064-323A5DC8CB8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solidFill>
                  <a:srgbClr val="151F39"/>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4104998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1405759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4" name="Picture Placeholder 6">
            <a:extLst>
              <a:ext uri="{FF2B5EF4-FFF2-40B4-BE49-F238E27FC236}">
                <a16:creationId xmlns:a16="http://schemas.microsoft.com/office/drawing/2014/main" id="{ED13265F-B3AB-F045-A99A-7F22CFB61386}"/>
              </a:ext>
            </a:extLst>
          </p:cNvPr>
          <p:cNvSpPr>
            <a:spLocks noGrp="1"/>
          </p:cNvSpPr>
          <p:nvPr>
            <p:ph type="pic" sz="quarter" idx="12"/>
          </p:nvPr>
        </p:nvSpPr>
        <p:spPr>
          <a:xfrm>
            <a:off x="3741906" y="15240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150710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EEA8C6C6-6CC0-2949-B37A-1713BFD91587}"/>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Content Placeholder 3">
            <a:extLst>
              <a:ext uri="{FF2B5EF4-FFF2-40B4-BE49-F238E27FC236}">
                <a16:creationId xmlns:a16="http://schemas.microsoft.com/office/drawing/2014/main" id="{E1E61ECE-DD11-434A-BFC5-CC3EAAD564C9}"/>
              </a:ext>
            </a:extLst>
          </p:cNvPr>
          <p:cNvSpPr>
            <a:spLocks noGrp="1"/>
          </p:cNvSpPr>
          <p:nvPr>
            <p:ph sz="half" idx="2"/>
          </p:nvPr>
        </p:nvSpPr>
        <p:spPr>
          <a:xfrm>
            <a:off x="839788" y="2767722"/>
            <a:ext cx="5157787"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9" name="Text Placeholder 4">
            <a:extLst>
              <a:ext uri="{FF2B5EF4-FFF2-40B4-BE49-F238E27FC236}">
                <a16:creationId xmlns:a16="http://schemas.microsoft.com/office/drawing/2014/main" id="{04E56921-ED46-5D4F-AA8E-D9DFBBDB5605}"/>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Content Placeholder 5">
            <a:extLst>
              <a:ext uri="{FF2B5EF4-FFF2-40B4-BE49-F238E27FC236}">
                <a16:creationId xmlns:a16="http://schemas.microsoft.com/office/drawing/2014/main" id="{5091BFEA-2E6F-3C48-B971-A2D4052923E2}"/>
              </a:ext>
            </a:extLst>
          </p:cNvPr>
          <p:cNvSpPr>
            <a:spLocks noGrp="1"/>
          </p:cNvSpPr>
          <p:nvPr>
            <p:ph sz="quarter" idx="4"/>
          </p:nvPr>
        </p:nvSpPr>
        <p:spPr>
          <a:xfrm>
            <a:off x="6172200" y="2767722"/>
            <a:ext cx="5183188" cy="2521454"/>
          </a:xfrm>
          <a:prstGeom prst="rect">
            <a:avLst/>
          </a:prstGeom>
        </p:spPr>
        <p:txBody>
          <a:bodyPr/>
          <a:lstStyle>
            <a:lvl1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4pPr>
            <a:lvl5pPr>
              <a:defRPr b="0" i="0">
                <a:solidFill>
                  <a:srgbClr val="151F3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1274643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4200183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1992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Tree>
    <p:extLst>
      <p:ext uri="{BB962C8B-B14F-4D97-AF65-F5344CB8AC3E}">
        <p14:creationId xmlns:p14="http://schemas.microsoft.com/office/powerpoint/2010/main" val="15370405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6A1DBF87-7255-594B-B8D5-7346664AC274}"/>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368547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4" name="Rectangle 3">
            <a:extLst>
              <a:ext uri="{FF2B5EF4-FFF2-40B4-BE49-F238E27FC236}">
                <a16:creationId xmlns:a16="http://schemas.microsoft.com/office/drawing/2014/main" id="{86A34F64-341C-8C48-AB77-8A949DA1BBBA}"/>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5" name="Text Placeholder 17">
            <a:extLst>
              <a:ext uri="{FF2B5EF4-FFF2-40B4-BE49-F238E27FC236}">
                <a16:creationId xmlns:a16="http://schemas.microsoft.com/office/drawing/2014/main" id="{17D5CDA5-3A53-5E46-A290-DF842A007B91}"/>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6" name="Text Placeholder 17">
            <a:extLst>
              <a:ext uri="{FF2B5EF4-FFF2-40B4-BE49-F238E27FC236}">
                <a16:creationId xmlns:a16="http://schemas.microsoft.com/office/drawing/2014/main" id="{D599F495-558F-9649-98B4-9F3CA9A8D2CA}"/>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8" name="Text Placeholder 17">
            <a:extLst>
              <a:ext uri="{FF2B5EF4-FFF2-40B4-BE49-F238E27FC236}">
                <a16:creationId xmlns:a16="http://schemas.microsoft.com/office/drawing/2014/main" id="{AE1DD68F-DA22-9C49-8064-CEC7C15FE96E}"/>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115898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6488348" y="806583"/>
            <a:ext cx="5118370" cy="556101"/>
          </a:xfrm>
        </p:spPr>
        <p:txBody>
          <a:bodyPr>
            <a:normAutofit/>
          </a:bodyPr>
          <a:lstStyle>
            <a:lvl1pPr algn="r">
              <a:defRPr sz="2800"/>
            </a:lvl1pPr>
          </a:lstStyle>
          <a:p>
            <a:r>
              <a:rPr lang="hu-HU"/>
              <a:t>Mintacím szerkesztése</a:t>
            </a:r>
            <a:endParaRPr lang="en-US"/>
          </a:p>
        </p:txBody>
      </p:sp>
    </p:spTree>
    <p:extLst>
      <p:ext uri="{BB962C8B-B14F-4D97-AF65-F5344CB8AC3E}">
        <p14:creationId xmlns:p14="http://schemas.microsoft.com/office/powerpoint/2010/main" val="33120770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BDE6A3-B10C-404C-BF18-0CEA514C730B}"/>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7" name="Title 1">
            <a:extLst>
              <a:ext uri="{FF2B5EF4-FFF2-40B4-BE49-F238E27FC236}">
                <a16:creationId xmlns:a16="http://schemas.microsoft.com/office/drawing/2014/main" id="{1E464B05-4D02-4A4D-9267-0541C0FD0BD0}"/>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18" name="Text Placeholder 17">
            <a:extLst>
              <a:ext uri="{FF2B5EF4-FFF2-40B4-BE49-F238E27FC236}">
                <a16:creationId xmlns:a16="http://schemas.microsoft.com/office/drawing/2014/main" id="{6E7C5F65-E688-C44D-B885-54F94A878896}"/>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3" name="Text Placeholder 17">
            <a:extLst>
              <a:ext uri="{FF2B5EF4-FFF2-40B4-BE49-F238E27FC236}">
                <a16:creationId xmlns:a16="http://schemas.microsoft.com/office/drawing/2014/main" id="{3D50DA09-5E37-6E42-89A9-4C1475290890}"/>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24" name="Text Placeholder 17">
            <a:extLst>
              <a:ext uri="{FF2B5EF4-FFF2-40B4-BE49-F238E27FC236}">
                <a16:creationId xmlns:a16="http://schemas.microsoft.com/office/drawing/2014/main" id="{38D02627-B6B2-DB44-915E-A33E4A4D2E73}"/>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5542217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zakaszfejlé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24F8D7F-90CE-8F40-ABFC-EA424E711037}"/>
              </a:ext>
            </a:extLst>
          </p:cNvPr>
          <p:cNvSpPr>
            <a:spLocks noGrp="1"/>
          </p:cNvSpPr>
          <p:nvPr>
            <p:ph type="title"/>
          </p:nvPr>
        </p:nvSpPr>
        <p:spPr>
          <a:xfrm>
            <a:off x="838200" y="3150950"/>
            <a:ext cx="10515600" cy="556101"/>
          </a:xfrm>
        </p:spPr>
        <p:txBody>
          <a:bodyPr>
            <a:no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13CDCE40-0EC3-1F4C-9FE1-6A8824F99F47}"/>
              </a:ext>
            </a:extLst>
          </p:cNvPr>
          <p:cNvSpPr>
            <a:spLocks noGrp="1"/>
          </p:cNvSpPr>
          <p:nvPr>
            <p:ph type="body" sz="quarter" idx="10" hasCustomPrompt="1"/>
          </p:nvPr>
        </p:nvSpPr>
        <p:spPr>
          <a:xfrm>
            <a:off x="838200" y="3808779"/>
            <a:ext cx="10515600" cy="488950"/>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28456791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tartalomrész">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6000"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5">
            <a:extLst>
              <a:ext uri="{FF2B5EF4-FFF2-40B4-BE49-F238E27FC236}">
                <a16:creationId xmlns:a16="http://schemas.microsoft.com/office/drawing/2014/main" id="{191771B3-2B9D-8048-B51F-9405C1A5D1DC}"/>
              </a:ext>
            </a:extLst>
          </p:cNvPr>
          <p:cNvSpPr>
            <a:spLocks noGrp="1"/>
          </p:cNvSpPr>
          <p:nvPr>
            <p:ph type="body" sz="quarter" idx="11"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384666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7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CB67C13-785A-0946-98A3-B12917A2D3B6}"/>
              </a:ext>
            </a:extLst>
          </p:cNvPr>
          <p:cNvSpPr>
            <a:spLocks noGrp="1"/>
          </p:cNvSpPr>
          <p:nvPr>
            <p:ph type="title"/>
          </p:nvPr>
        </p:nvSpPr>
        <p:spPr>
          <a:xfrm>
            <a:off x="838200" y="2811780"/>
            <a:ext cx="4495800" cy="1234440"/>
          </a:xfrm>
        </p:spPr>
        <p:txBody>
          <a:bodyPr/>
          <a:lstStyle/>
          <a:p>
            <a:r>
              <a:rPr lang="hu-HU"/>
              <a:t>Mintacím szerkesztése</a:t>
            </a:r>
            <a:endParaRPr lang="en-US"/>
          </a:p>
        </p:txBody>
      </p:sp>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18102747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72EDBD-51F8-B943-9EA9-8241793D7A1B}"/>
              </a:ext>
            </a:extLst>
          </p:cNvPr>
          <p:cNvSpPr>
            <a:spLocks noGrp="1"/>
          </p:cNvSpPr>
          <p:nvPr>
            <p:ph type="title"/>
          </p:nvPr>
        </p:nvSpPr>
        <p:spPr>
          <a:xfrm>
            <a:off x="838200" y="1714500"/>
            <a:ext cx="4495800" cy="1234440"/>
          </a:xfrm>
        </p:spPr>
        <p:txBody>
          <a:bodyPr>
            <a:normAutofit/>
          </a:bodyPr>
          <a:lstStyle>
            <a:lvl1pPr>
              <a:defRPr sz="4000"/>
            </a:lvl1pPr>
          </a:lstStyle>
          <a:p>
            <a:r>
              <a:rPr lang="hu-HU"/>
              <a:t>Mintacím szerkesztése</a:t>
            </a:r>
            <a:endParaRPr lang="en-US"/>
          </a:p>
        </p:txBody>
      </p:sp>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D9936037-E322-B849-8DB6-B5BAADE0BFA1}"/>
              </a:ext>
            </a:extLst>
          </p:cNvPr>
          <p:cNvSpPr>
            <a:spLocks noGrp="1"/>
          </p:cNvSpPr>
          <p:nvPr>
            <p:ph type="pic" sz="quarter" idx="11"/>
          </p:nvPr>
        </p:nvSpPr>
        <p:spPr>
          <a:xfrm>
            <a:off x="-3048"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Tree>
    <p:extLst>
      <p:ext uri="{BB962C8B-B14F-4D97-AF65-F5344CB8AC3E}">
        <p14:creationId xmlns:p14="http://schemas.microsoft.com/office/powerpoint/2010/main" val="9835259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3589506" y="0"/>
            <a:ext cx="8602494"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ext Placeholder 17">
            <a:extLst>
              <a:ext uri="{FF2B5EF4-FFF2-40B4-BE49-F238E27FC236}">
                <a16:creationId xmlns:a16="http://schemas.microsoft.com/office/drawing/2014/main" id="{B0F55F91-E516-2F42-AECB-A2C9794DB32E}"/>
              </a:ext>
            </a:extLst>
          </p:cNvPr>
          <p:cNvSpPr>
            <a:spLocks noGrp="1"/>
          </p:cNvSpPr>
          <p:nvPr>
            <p:ph type="body" sz="quarter" idx="11"/>
          </p:nvPr>
        </p:nvSpPr>
        <p:spPr>
          <a:xfrm>
            <a:off x="838200" y="6373383"/>
            <a:ext cx="2281518" cy="268193"/>
          </a:xfrm>
          <a:prstGeom prst="rect">
            <a:avLst/>
          </a:prstGeom>
        </p:spPr>
        <p:txBody>
          <a:bodyPr/>
          <a:lstStyle>
            <a:lvl1pPr marL="0" indent="0">
              <a:buNone/>
              <a:defRPr sz="16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059074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B77D0DC0-C86F-4C48-8D70-895CCE67EB29}"/>
              </a:ext>
            </a:extLst>
          </p:cNvPr>
          <p:cNvSpPr>
            <a:spLocks noGrp="1"/>
          </p:cNvSpPr>
          <p:nvPr>
            <p:ph type="pic" sz="quarter" idx="11"/>
          </p:nvPr>
        </p:nvSpPr>
        <p:spPr>
          <a:xfrm>
            <a:off x="8602663" y="0"/>
            <a:ext cx="3589337" cy="6858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6" name="Title 1">
            <a:extLst>
              <a:ext uri="{FF2B5EF4-FFF2-40B4-BE49-F238E27FC236}">
                <a16:creationId xmlns:a16="http://schemas.microsoft.com/office/drawing/2014/main" id="{F344D521-68E2-C749-A9F2-60A3C260710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9" name="Text Placeholder 5">
            <a:extLst>
              <a:ext uri="{FF2B5EF4-FFF2-40B4-BE49-F238E27FC236}">
                <a16:creationId xmlns:a16="http://schemas.microsoft.com/office/drawing/2014/main" id="{BC526D04-089F-244B-A268-711014C05416}"/>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5964081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F43836EB-766A-534F-BC98-A335FAD9B554}"/>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9" name="Title 1">
            <a:extLst>
              <a:ext uri="{FF2B5EF4-FFF2-40B4-BE49-F238E27FC236}">
                <a16:creationId xmlns:a16="http://schemas.microsoft.com/office/drawing/2014/main" id="{19F10F20-35A6-ED40-9E2D-1BA07143F720}"/>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10" name="Text Placeholder 5">
            <a:extLst>
              <a:ext uri="{FF2B5EF4-FFF2-40B4-BE49-F238E27FC236}">
                <a16:creationId xmlns:a16="http://schemas.microsoft.com/office/drawing/2014/main" id="{DB11E014-B156-CD4D-B9F4-89FEC375B5B9}"/>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3230832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3FE367-E037-BC42-88CF-F795B875B73A}"/>
              </a:ext>
            </a:extLst>
          </p:cNvPr>
          <p:cNvSpPr/>
          <p:nvPr userDrawn="1"/>
        </p:nvSpPr>
        <p:spPr>
          <a:xfrm>
            <a:off x="8602494" y="0"/>
            <a:ext cx="3589506" cy="6858000"/>
          </a:xfrm>
          <a:prstGeom prst="rect">
            <a:avLst/>
          </a:prstGeom>
          <a:solidFill>
            <a:srgbClr val="9A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5DBF7A55-9880-3C43-B0CB-B0B25AAE040D}"/>
              </a:ext>
            </a:extLst>
          </p:cNvPr>
          <p:cNvSpPr>
            <a:spLocks noGrp="1"/>
          </p:cNvSpPr>
          <p:nvPr>
            <p:ph type="body" sz="quarter" idx="10"/>
          </p:nvPr>
        </p:nvSpPr>
        <p:spPr>
          <a:xfrm>
            <a:off x="9209797" y="2811145"/>
            <a:ext cx="2374900" cy="1235075"/>
          </a:xfrm>
          <a:prstGeom prst="rect">
            <a:avLst/>
          </a:prstGeom>
        </p:spPr>
        <p:txBody>
          <a:bodyPr/>
          <a:lstStyle>
            <a:lvl1pPr marL="0" indent="0">
              <a:buNone/>
              <a:defRPr b="0" i="0">
                <a:solidFill>
                  <a:srgbClr val="151F3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hu-HU"/>
              <a:t>Mintaszöveg szerkesztése</a:t>
            </a:r>
          </a:p>
        </p:txBody>
      </p:sp>
      <p:sp>
        <p:nvSpPr>
          <p:cNvPr id="6" name="Title 1">
            <a:extLst>
              <a:ext uri="{FF2B5EF4-FFF2-40B4-BE49-F238E27FC236}">
                <a16:creationId xmlns:a16="http://schemas.microsoft.com/office/drawing/2014/main" id="{43410C58-1586-BA41-83F6-2A9D940C98A5}"/>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8" name="Text Placeholder 5">
            <a:extLst>
              <a:ext uri="{FF2B5EF4-FFF2-40B4-BE49-F238E27FC236}">
                <a16:creationId xmlns:a16="http://schemas.microsoft.com/office/drawing/2014/main" id="{82C0782F-43EC-1642-8533-41A1B4084945}"/>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1561879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4038064-8CB6-2444-A59C-0493416AF9AC}"/>
              </a:ext>
            </a:extLst>
          </p:cNvPr>
          <p:cNvSpPr>
            <a:spLocks noGrp="1"/>
          </p:cNvSpPr>
          <p:nvPr>
            <p:ph type="pic" sz="quarter" idx="10"/>
          </p:nvPr>
        </p:nvSpPr>
        <p:spPr>
          <a:xfrm>
            <a:off x="6096000" y="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4" name="Picture Placeholder 6">
            <a:extLst>
              <a:ext uri="{FF2B5EF4-FFF2-40B4-BE49-F238E27FC236}">
                <a16:creationId xmlns:a16="http://schemas.microsoft.com/office/drawing/2014/main" id="{8BB0511D-F4E3-EB4D-9398-BC16C61CCAEA}"/>
              </a:ext>
            </a:extLst>
          </p:cNvPr>
          <p:cNvSpPr>
            <a:spLocks noGrp="1"/>
          </p:cNvSpPr>
          <p:nvPr>
            <p:ph type="pic" sz="quarter" idx="11"/>
          </p:nvPr>
        </p:nvSpPr>
        <p:spPr>
          <a:xfrm>
            <a:off x="6096000" y="3429000"/>
            <a:ext cx="6099048" cy="3429000"/>
          </a:xfrm>
          <a:prstGeom prst="rect">
            <a:avLst/>
          </a:prstGeom>
          <a:pattFill prst="solidDmnd">
            <a:fgClr>
              <a:schemeClr val="bg1">
                <a:lumMod val="85000"/>
              </a:schemeClr>
            </a:fgClr>
            <a:bgClr>
              <a:schemeClr val="bg1"/>
            </a:bgClr>
          </a:pattFill>
        </p:spPr>
        <p:txBody>
          <a:bodyPr anchor="ctr">
            <a:normAutofit/>
          </a:bodyPr>
          <a:lstStyle>
            <a:lvl1pPr algn="ctr">
              <a:defRPr sz="1800"/>
            </a:lvl1pPr>
          </a:lstStyle>
          <a:p>
            <a:r>
              <a:rPr lang="hu-HU"/>
              <a:t>Kép beszúrásához kattintson az ikonra</a:t>
            </a:r>
            <a:endParaRPr lang="en-US"/>
          </a:p>
        </p:txBody>
      </p:sp>
      <p:sp>
        <p:nvSpPr>
          <p:cNvPr id="5" name="Title 1">
            <a:extLst>
              <a:ext uri="{FF2B5EF4-FFF2-40B4-BE49-F238E27FC236}">
                <a16:creationId xmlns:a16="http://schemas.microsoft.com/office/drawing/2014/main" id="{13B22455-15EF-9F4A-8944-649986A0615D}"/>
              </a:ext>
            </a:extLst>
          </p:cNvPr>
          <p:cNvSpPr>
            <a:spLocks noGrp="1"/>
          </p:cNvSpPr>
          <p:nvPr>
            <p:ph type="title"/>
          </p:nvPr>
        </p:nvSpPr>
        <p:spPr>
          <a:xfrm>
            <a:off x="838200" y="2811780"/>
            <a:ext cx="4495800" cy="1234440"/>
          </a:xfrm>
        </p:spPr>
        <p:txBody>
          <a:bodyPr>
            <a:normAutofit/>
          </a:bodyPr>
          <a:lstStyle>
            <a:lvl1pPr>
              <a:defRPr sz="4000"/>
            </a:lvl1pPr>
          </a:lstStyle>
          <a:p>
            <a:r>
              <a:rPr lang="hu-HU"/>
              <a:t>Mintacím szerkesztése</a:t>
            </a:r>
            <a:endParaRPr lang="en-US"/>
          </a:p>
        </p:txBody>
      </p:sp>
      <p:sp>
        <p:nvSpPr>
          <p:cNvPr id="6" name="Text Placeholder 5">
            <a:extLst>
              <a:ext uri="{FF2B5EF4-FFF2-40B4-BE49-F238E27FC236}">
                <a16:creationId xmlns:a16="http://schemas.microsoft.com/office/drawing/2014/main" id="{D3B78C12-7B56-EB47-8169-D4C23F005A72}"/>
              </a:ext>
            </a:extLst>
          </p:cNvPr>
          <p:cNvSpPr>
            <a:spLocks noGrp="1"/>
          </p:cNvSpPr>
          <p:nvPr>
            <p:ph type="body" sz="quarter" idx="12" hasCustomPrompt="1"/>
          </p:nvPr>
        </p:nvSpPr>
        <p:spPr>
          <a:xfrm>
            <a:off x="838200" y="4126959"/>
            <a:ext cx="4495800" cy="847448"/>
          </a:xfrm>
          <a:prstGeom prst="rect">
            <a:avLst/>
          </a:prstGeom>
        </p:spPr>
        <p:txBody>
          <a:bodyPr/>
          <a:lstStyle>
            <a:lvl1pPr marL="0" indent="0">
              <a:buNone/>
              <a:defRPr sz="30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a:t>Click to edit Master title style</a:t>
            </a:r>
          </a:p>
        </p:txBody>
      </p:sp>
    </p:spTree>
    <p:extLst>
      <p:ext uri="{BB962C8B-B14F-4D97-AF65-F5344CB8AC3E}">
        <p14:creationId xmlns:p14="http://schemas.microsoft.com/office/powerpoint/2010/main" val="7122409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2521454"/>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Rectangle 6">
            <a:extLst>
              <a:ext uri="{FF2B5EF4-FFF2-40B4-BE49-F238E27FC236}">
                <a16:creationId xmlns:a16="http://schemas.microsoft.com/office/drawing/2014/main" id="{E9F86274-631A-A049-82B8-538E67B8221C}"/>
              </a:ext>
            </a:extLst>
          </p:cNvPr>
          <p:cNvSpPr/>
          <p:nvPr userDrawn="1"/>
        </p:nvSpPr>
        <p:spPr>
          <a:xfrm>
            <a:off x="0" y="6156960"/>
            <a:ext cx="12192000" cy="70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8" name="Text Placeholder 17">
            <a:extLst>
              <a:ext uri="{FF2B5EF4-FFF2-40B4-BE49-F238E27FC236}">
                <a16:creationId xmlns:a16="http://schemas.microsoft.com/office/drawing/2014/main" id="{377D49C4-A45D-644B-AD2B-6EAFFDE1B15F}"/>
              </a:ext>
            </a:extLst>
          </p:cNvPr>
          <p:cNvSpPr>
            <a:spLocks noGrp="1"/>
          </p:cNvSpPr>
          <p:nvPr>
            <p:ph type="body" sz="quarter" idx="10"/>
          </p:nvPr>
        </p:nvSpPr>
        <p:spPr>
          <a:xfrm>
            <a:off x="838200" y="6373383"/>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9" name="Text Placeholder 17">
            <a:extLst>
              <a:ext uri="{FF2B5EF4-FFF2-40B4-BE49-F238E27FC236}">
                <a16:creationId xmlns:a16="http://schemas.microsoft.com/office/drawing/2014/main" id="{FC6DBA27-BAB5-D54C-A3FF-2FAC923232BB}"/>
              </a:ext>
            </a:extLst>
          </p:cNvPr>
          <p:cNvSpPr>
            <a:spLocks noGrp="1"/>
          </p:cNvSpPr>
          <p:nvPr>
            <p:ph type="body" sz="quarter" idx="11"/>
          </p:nvPr>
        </p:nvSpPr>
        <p:spPr>
          <a:xfrm>
            <a:off x="4955241" y="6373382"/>
            <a:ext cx="2281518" cy="268193"/>
          </a:xfrm>
          <a:prstGeom prst="rect">
            <a:avLst/>
          </a:prstGeom>
        </p:spPr>
        <p:txBody>
          <a:bodyPr/>
          <a:lstStyle>
            <a:lvl1pPr marL="0" indent="0" algn="ctr">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
        <p:nvSpPr>
          <p:cNvPr id="10" name="Text Placeholder 17">
            <a:extLst>
              <a:ext uri="{FF2B5EF4-FFF2-40B4-BE49-F238E27FC236}">
                <a16:creationId xmlns:a16="http://schemas.microsoft.com/office/drawing/2014/main" id="{653D0B01-4F09-DE4A-B06A-AC8D63989364}"/>
              </a:ext>
            </a:extLst>
          </p:cNvPr>
          <p:cNvSpPr>
            <a:spLocks noGrp="1"/>
          </p:cNvSpPr>
          <p:nvPr>
            <p:ph type="body" sz="quarter" idx="12"/>
          </p:nvPr>
        </p:nvSpPr>
        <p:spPr>
          <a:xfrm>
            <a:off x="9072282" y="6363519"/>
            <a:ext cx="2281518" cy="268193"/>
          </a:xfrm>
          <a:prstGeom prst="rect">
            <a:avLst/>
          </a:prstGeom>
        </p:spPr>
        <p:txBody>
          <a:bodyPr/>
          <a:lstStyle>
            <a:lvl1pPr marL="0" indent="0">
              <a:buNone/>
              <a:defRPr sz="16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hu-HU"/>
              <a:t>Mintaszöveg szerkesztése</a:t>
            </a:r>
          </a:p>
        </p:txBody>
      </p:sp>
    </p:spTree>
    <p:extLst>
      <p:ext uri="{BB962C8B-B14F-4D97-AF65-F5344CB8AC3E}">
        <p14:creationId xmlns:p14="http://schemas.microsoft.com/office/powerpoint/2010/main" val="3215585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62BE502-E6F3-4444-87C9-A65E26F2B2AA}"/>
              </a:ext>
            </a:extLst>
          </p:cNvPr>
          <p:cNvSpPr>
            <a:spLocks noGrp="1"/>
          </p:cNvSpPr>
          <p:nvPr>
            <p:ph type="body" idx="1"/>
          </p:nvPr>
        </p:nvSpPr>
        <p:spPr>
          <a:xfrm>
            <a:off x="839788" y="1943810"/>
            <a:ext cx="5157787"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D2828866-35B6-914A-B5A9-66E613168C33}"/>
              </a:ext>
            </a:extLst>
          </p:cNvPr>
          <p:cNvSpPr>
            <a:spLocks noGrp="1"/>
          </p:cNvSpPr>
          <p:nvPr>
            <p:ph sz="half" idx="2"/>
          </p:nvPr>
        </p:nvSpPr>
        <p:spPr>
          <a:xfrm>
            <a:off x="839788" y="2767722"/>
            <a:ext cx="5157787"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7BBB4A01-0ECA-DD4F-A09C-3173A65A8BB4}"/>
              </a:ext>
            </a:extLst>
          </p:cNvPr>
          <p:cNvSpPr>
            <a:spLocks noGrp="1"/>
          </p:cNvSpPr>
          <p:nvPr>
            <p:ph type="body" sz="quarter" idx="3"/>
          </p:nvPr>
        </p:nvSpPr>
        <p:spPr>
          <a:xfrm>
            <a:off x="6172200" y="1943810"/>
            <a:ext cx="5183188" cy="823912"/>
          </a:xfrm>
          <a:prstGeom prst="rect">
            <a:avLst/>
          </a:prstGeo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B7F074BC-6EDF-0944-8B3C-7AE6E807345F}"/>
              </a:ext>
            </a:extLst>
          </p:cNvPr>
          <p:cNvSpPr>
            <a:spLocks noGrp="1"/>
          </p:cNvSpPr>
          <p:nvPr>
            <p:ph sz="quarter" idx="4"/>
          </p:nvPr>
        </p:nvSpPr>
        <p:spPr>
          <a:xfrm>
            <a:off x="6172200" y="2767722"/>
            <a:ext cx="5183188" cy="3684588"/>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Tree>
    <p:extLst>
      <p:ext uri="{BB962C8B-B14F-4D97-AF65-F5344CB8AC3E}">
        <p14:creationId xmlns:p14="http://schemas.microsoft.com/office/powerpoint/2010/main" val="3974948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rtalomrész képaláírással">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FFC43AB-7C91-2C44-A6E8-FB516DF33292}"/>
              </a:ext>
            </a:extLst>
          </p:cNvPr>
          <p:cNvSpPr>
            <a:spLocks noGrp="1"/>
          </p:cNvSpPr>
          <p:nvPr>
            <p:ph type="dt" sz="half" idx="10"/>
          </p:nvPr>
        </p:nvSpPr>
        <p:spPr/>
        <p:txBody>
          <a:bodyPr/>
          <a:lstStyle/>
          <a:p>
            <a:fld id="{26F46B77-3FC3-A04F-9C6A-B25B169093BF}" type="datetimeFigureOut">
              <a:rPr lang="en-US" smtClean="0"/>
              <a:t>5/30/2024</a:t>
            </a:fld>
            <a:endParaRPr lang="en-US"/>
          </a:p>
        </p:txBody>
      </p:sp>
      <p:sp>
        <p:nvSpPr>
          <p:cNvPr id="6" name="Footer Placeholder 5">
            <a:extLst>
              <a:ext uri="{FF2B5EF4-FFF2-40B4-BE49-F238E27FC236}">
                <a16:creationId xmlns:a16="http://schemas.microsoft.com/office/drawing/2014/main" id="{CBBEEA50-37C6-504C-8E89-23883020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99E83E-2118-7D46-A2B7-564DD36600AA}"/>
              </a:ext>
            </a:extLst>
          </p:cNvPr>
          <p:cNvSpPr>
            <a:spLocks noGrp="1"/>
          </p:cNvSpPr>
          <p:nvPr>
            <p:ph type="sldNum" sz="quarter" idx="12"/>
          </p:nvPr>
        </p:nvSpPr>
        <p:spPr/>
        <p:txBody>
          <a:bodyPr/>
          <a:lstStyle/>
          <a:p>
            <a:fld id="{51E5ACF1-2035-ED44-A2A6-3FD409EE1DA9}" type="slidenum">
              <a:rPr lang="en-US" smtClean="0"/>
              <a:t>‹#›</a:t>
            </a:fld>
            <a:endParaRPr lang="en-US"/>
          </a:p>
        </p:txBody>
      </p:sp>
    </p:spTree>
    <p:extLst>
      <p:ext uri="{BB962C8B-B14F-4D97-AF65-F5344CB8AC3E}">
        <p14:creationId xmlns:p14="http://schemas.microsoft.com/office/powerpoint/2010/main" val="27625364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p:cNvSpPr>
            <a:spLocks noGrp="1"/>
          </p:cNvSpPr>
          <p:nvPr>
            <p:ph type="dt" sz="half" idx="10"/>
          </p:nvPr>
        </p:nvSpPr>
        <p:spPr/>
        <p:txBody>
          <a:bodyPr/>
          <a:lstStyle/>
          <a:p>
            <a:fld id="{3DDFAAF8-81DF-4CAA-BF2F-0E25C3CDF8C1}" type="datetimeFigureOut">
              <a:rPr lang="hu-HU" smtClean="0"/>
              <a:t>2024. 05. 30.</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8A0D32D-A14F-42F2-B454-1C2D7F8DC866}" type="slidenum">
              <a:rPr lang="hu-HU" smtClean="0"/>
              <a:t>‹#›</a:t>
            </a:fld>
            <a:endParaRPr lang="hu-HU"/>
          </a:p>
        </p:txBody>
      </p:sp>
    </p:spTree>
    <p:extLst>
      <p:ext uri="{BB962C8B-B14F-4D97-AF65-F5344CB8AC3E}">
        <p14:creationId xmlns:p14="http://schemas.microsoft.com/office/powerpoint/2010/main" val="30411916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image" Target="../media/image2.emf"/><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2.emf"/><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1.emf"/><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4.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image" Target="../media/image2.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theme" Target="../theme/theme5.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image" Target="../media/image2.emf"/><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theme" Target="../theme/theme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image" Target="../media/image1.emf"/><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7.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3DDFAAF8-81DF-4CAA-BF2F-0E25C3CDF8C1}" type="datetimeFigureOut">
              <a:rPr lang="hu-HU" smtClean="0"/>
              <a:t>2024. 05. 30.</a:t>
            </a:fld>
            <a:endParaRPr lang="hu-HU"/>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hu-HU"/>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98A0D32D-A14F-42F2-B454-1C2D7F8DC866}" type="slidenum">
              <a:rPr lang="hu-HU" smtClean="0"/>
              <a:t>‹#›</a:t>
            </a:fld>
            <a:endParaRPr lang="hu-HU"/>
          </a:p>
        </p:txBody>
      </p:sp>
      <p:pic>
        <p:nvPicPr>
          <p:cNvPr id="13" name="Picture 12">
            <a:extLst>
              <a:ext uri="{FF2B5EF4-FFF2-40B4-BE49-F238E27FC236}">
                <a16:creationId xmlns:a16="http://schemas.microsoft.com/office/drawing/2014/main" id="{CE903C85-69BE-E743-BB5D-297DC90D373D}"/>
              </a:ext>
            </a:extLst>
          </p:cNvPr>
          <p:cNvPicPr>
            <a:picLocks noChangeAspect="1"/>
          </p:cNvPicPr>
          <p:nvPr/>
        </p:nvPicPr>
        <p:blipFill>
          <a:blip r:embed="rId34"/>
          <a:stretch>
            <a:fillRect/>
          </a:stretch>
        </p:blipFill>
        <p:spPr>
          <a:xfrm>
            <a:off x="507414" y="633173"/>
            <a:ext cx="1822107" cy="501780"/>
          </a:xfrm>
          <a:prstGeom prst="rect">
            <a:avLst/>
          </a:prstGeom>
        </p:spPr>
      </p:pic>
    </p:spTree>
    <p:extLst>
      <p:ext uri="{BB962C8B-B14F-4D97-AF65-F5344CB8AC3E}">
        <p14:creationId xmlns:p14="http://schemas.microsoft.com/office/powerpoint/2010/main" val="25489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51F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21"/>
          <a:stretch>
            <a:fillRect/>
          </a:stretch>
        </p:blipFill>
        <p:spPr>
          <a:xfrm>
            <a:off x="507414" y="633173"/>
            <a:ext cx="1822107" cy="501780"/>
          </a:xfrm>
          <a:prstGeom prst="rect">
            <a:avLst/>
          </a:prstGeom>
        </p:spPr>
      </p:pic>
    </p:spTree>
    <p:extLst>
      <p:ext uri="{BB962C8B-B14F-4D97-AF65-F5344CB8AC3E}">
        <p14:creationId xmlns:p14="http://schemas.microsoft.com/office/powerpoint/2010/main" val="30984380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42" r:id="rId18"/>
    <p:sldLayoutId id="2147483795" r:id="rId19"/>
  </p:sldLayoutIdLst>
  <p:txStyles>
    <p:title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CAF1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18"/>
          <a:stretch>
            <a:fillRect/>
          </a:stretch>
        </p:blipFill>
        <p:spPr>
          <a:xfrm>
            <a:off x="507414" y="633173"/>
            <a:ext cx="1822107" cy="501780"/>
          </a:xfrm>
          <a:prstGeom prst="rect">
            <a:avLst/>
          </a:prstGeom>
        </p:spPr>
      </p:pic>
    </p:spTree>
    <p:extLst>
      <p:ext uri="{BB962C8B-B14F-4D97-AF65-F5344CB8AC3E}">
        <p14:creationId xmlns:p14="http://schemas.microsoft.com/office/powerpoint/2010/main" val="140642521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41" r:id="rId15"/>
    <p:sldLayoutId id="2147483793" r:id="rId16"/>
  </p:sldLayoutIdLst>
  <p:txStyles>
    <p:titleStyle>
      <a:lvl1pPr algn="l" defTabSz="914400" rtl="0" eaLnBrk="1" latinLnBrk="0" hangingPunct="1">
        <a:lnSpc>
          <a:spcPct val="90000"/>
        </a:lnSpc>
        <a:spcBef>
          <a:spcPct val="0"/>
        </a:spcBef>
        <a:buNone/>
        <a:defRPr sz="4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9AD1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7" name="Picture 6">
            <a:extLst>
              <a:ext uri="{FF2B5EF4-FFF2-40B4-BE49-F238E27FC236}">
                <a16:creationId xmlns:a16="http://schemas.microsoft.com/office/drawing/2014/main" id="{34E593CD-AD13-FC40-9134-AFE14BE8B96E}"/>
              </a:ext>
            </a:extLst>
          </p:cNvPr>
          <p:cNvPicPr>
            <a:picLocks noChangeAspect="1"/>
          </p:cNvPicPr>
          <p:nvPr/>
        </p:nvPicPr>
        <p:blipFill>
          <a:blip r:embed="rId16"/>
          <a:stretch>
            <a:fillRect/>
          </a:stretch>
        </p:blipFill>
        <p:spPr>
          <a:xfrm>
            <a:off x="507414" y="633173"/>
            <a:ext cx="1822107" cy="501780"/>
          </a:xfrm>
          <a:prstGeom prst="rect">
            <a:avLst/>
          </a:prstGeom>
        </p:spPr>
      </p:pic>
    </p:spTree>
    <p:extLst>
      <p:ext uri="{BB962C8B-B14F-4D97-AF65-F5344CB8AC3E}">
        <p14:creationId xmlns:p14="http://schemas.microsoft.com/office/powerpoint/2010/main" val="258857740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51F3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20"/>
          <a:stretch>
            <a:fillRect/>
          </a:stretch>
        </p:blipFill>
        <p:spPr>
          <a:xfrm>
            <a:off x="507414" y="633173"/>
            <a:ext cx="1822107" cy="501780"/>
          </a:xfrm>
          <a:prstGeom prst="rect">
            <a:avLst/>
          </a:prstGeom>
        </p:spPr>
      </p:pic>
    </p:spTree>
    <p:extLst>
      <p:ext uri="{BB962C8B-B14F-4D97-AF65-F5344CB8AC3E}">
        <p14:creationId xmlns:p14="http://schemas.microsoft.com/office/powerpoint/2010/main" val="40849184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Lst>
  <p:txStyles>
    <p:titleStyle>
      <a:lvl1pPr algn="l" defTabSz="914400" rtl="0" eaLnBrk="1" latinLnBrk="0" hangingPunct="1">
        <a:lnSpc>
          <a:spcPct val="90000"/>
        </a:lnSpc>
        <a:spcBef>
          <a:spcPct val="0"/>
        </a:spcBef>
        <a:buNone/>
        <a:defRPr sz="4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CAF1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3" name="Picture 2">
            <a:extLst>
              <a:ext uri="{FF2B5EF4-FFF2-40B4-BE49-F238E27FC236}">
                <a16:creationId xmlns:a16="http://schemas.microsoft.com/office/drawing/2014/main" id="{0A7C45AA-1AE1-EF42-B8AA-C1BE170CF522}"/>
              </a:ext>
            </a:extLst>
          </p:cNvPr>
          <p:cNvPicPr>
            <a:picLocks noChangeAspect="1"/>
          </p:cNvPicPr>
          <p:nvPr/>
        </p:nvPicPr>
        <p:blipFill>
          <a:blip r:embed="rId18"/>
          <a:stretch>
            <a:fillRect/>
          </a:stretch>
        </p:blipFill>
        <p:spPr>
          <a:xfrm>
            <a:off x="507414" y="633173"/>
            <a:ext cx="1822107" cy="501780"/>
          </a:xfrm>
          <a:prstGeom prst="rect">
            <a:avLst/>
          </a:prstGeom>
        </p:spPr>
      </p:pic>
    </p:spTree>
    <p:extLst>
      <p:ext uri="{BB962C8B-B14F-4D97-AF65-F5344CB8AC3E}">
        <p14:creationId xmlns:p14="http://schemas.microsoft.com/office/powerpoint/2010/main" val="12843372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94" r:id="rId16"/>
  </p:sldLayoutIdLst>
  <p:txStyles>
    <p:titleStyle>
      <a:lvl1pPr algn="l" defTabSz="914400" rtl="0" eaLnBrk="1" latinLnBrk="0" hangingPunct="1">
        <a:lnSpc>
          <a:spcPct val="90000"/>
        </a:lnSpc>
        <a:spcBef>
          <a:spcPct val="0"/>
        </a:spcBef>
        <a:buNone/>
        <a:defRPr sz="4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9AD1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8E1F3-57A4-974B-A247-1B459E350D37}"/>
              </a:ext>
            </a:extLst>
          </p:cNvPr>
          <p:cNvSpPr>
            <a:spLocks noGrp="1"/>
          </p:cNvSpPr>
          <p:nvPr>
            <p:ph type="title"/>
          </p:nvPr>
        </p:nvSpPr>
        <p:spPr>
          <a:xfrm>
            <a:off x="838200" y="2697955"/>
            <a:ext cx="10515600" cy="1325563"/>
          </a:xfrm>
          <a:prstGeom prst="rect">
            <a:avLst/>
          </a:prstGeom>
        </p:spPr>
        <p:txBody>
          <a:bodyPr vert="horz" lIns="91440" tIns="45720" rIns="91440" bIns="45720" rtlCol="0" anchor="ctr">
            <a:normAutofit/>
          </a:bodyPr>
          <a:lstStyle/>
          <a:p>
            <a:r>
              <a:rPr lang="en-US" err="1"/>
              <a:t>Minta</a:t>
            </a:r>
            <a:r>
              <a:rPr lang="en-US"/>
              <a:t> </a:t>
            </a:r>
            <a:r>
              <a:rPr lang="hu-HU"/>
              <a:t>Cím</a:t>
            </a:r>
            <a:endParaRPr lang="en-US"/>
          </a:p>
        </p:txBody>
      </p:sp>
      <p:sp>
        <p:nvSpPr>
          <p:cNvPr id="4" name="Date Placeholder 3">
            <a:extLst>
              <a:ext uri="{FF2B5EF4-FFF2-40B4-BE49-F238E27FC236}">
                <a16:creationId xmlns:a16="http://schemas.microsoft.com/office/drawing/2014/main" id="{063C24C3-A5B2-274A-A455-F541304AFD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26F46B77-3FC3-A04F-9C6A-B25B169093BF}" type="datetimeFigureOut">
              <a:rPr lang="en-US" smtClean="0"/>
              <a:pPr/>
              <a:t>5/30/2024</a:t>
            </a:fld>
            <a:endParaRPr lang="en-US"/>
          </a:p>
        </p:txBody>
      </p:sp>
      <p:sp>
        <p:nvSpPr>
          <p:cNvPr id="5" name="Footer Placeholder 4">
            <a:extLst>
              <a:ext uri="{FF2B5EF4-FFF2-40B4-BE49-F238E27FC236}">
                <a16:creationId xmlns:a16="http://schemas.microsoft.com/office/drawing/2014/main" id="{D4370234-2A1C-6C42-9BEC-FE38847B0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DDE95E1-C8FC-3144-845B-25603A5E2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stStyle>
          <a:p>
            <a:fld id="{51E5ACF1-2035-ED44-A2A6-3FD409EE1DA9}" type="slidenum">
              <a:rPr lang="en-US" smtClean="0"/>
              <a:pPr/>
              <a:t>‹#›</a:t>
            </a:fld>
            <a:endParaRPr lang="en-US"/>
          </a:p>
        </p:txBody>
      </p:sp>
      <p:pic>
        <p:nvPicPr>
          <p:cNvPr id="7" name="Picture 6">
            <a:extLst>
              <a:ext uri="{FF2B5EF4-FFF2-40B4-BE49-F238E27FC236}">
                <a16:creationId xmlns:a16="http://schemas.microsoft.com/office/drawing/2014/main" id="{34E593CD-AD13-FC40-9134-AFE14BE8B96E}"/>
              </a:ext>
            </a:extLst>
          </p:cNvPr>
          <p:cNvPicPr>
            <a:picLocks noChangeAspect="1"/>
          </p:cNvPicPr>
          <p:nvPr/>
        </p:nvPicPr>
        <p:blipFill>
          <a:blip r:embed="rId16"/>
          <a:stretch>
            <a:fillRect/>
          </a:stretch>
        </p:blipFill>
        <p:spPr>
          <a:xfrm>
            <a:off x="507414" y="633173"/>
            <a:ext cx="1822107" cy="501780"/>
          </a:xfrm>
          <a:prstGeom prst="rect">
            <a:avLst/>
          </a:prstGeom>
        </p:spPr>
      </p:pic>
    </p:spTree>
    <p:extLst>
      <p:ext uri="{BB962C8B-B14F-4D97-AF65-F5344CB8AC3E}">
        <p14:creationId xmlns:p14="http://schemas.microsoft.com/office/powerpoint/2010/main" val="3209911998"/>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Lst>
  <p:txStyles>
    <p:titleStyle>
      <a:lvl1pPr algn="l" defTabSz="914400" rtl="0" eaLnBrk="1" latinLnBrk="0" hangingPunct="1">
        <a:lnSpc>
          <a:spcPct val="90000"/>
        </a:lnSpc>
        <a:spcBef>
          <a:spcPct val="0"/>
        </a:spcBef>
        <a:buNone/>
        <a:defRPr sz="4000" b="0" i="0" kern="1200">
          <a:solidFill>
            <a:srgbClr val="151F3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9.jpeg"/><Relationship Id="rId4" Type="http://schemas.openxmlformats.org/officeDocument/2006/relationships/notesSlide" Target="../notesSlides/notesSlide4.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notesSlide" Target="../notesSlides/notesSlide5.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51.xml"/><Relationship Id="rId7"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1.xml"/><Relationship Id="rId7" Type="http://schemas.openxmlformats.org/officeDocument/2006/relationships/image" Target="../media/image4.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notesSlide" Target="../notesSlides/notesSlide9.xm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ép 5">
            <a:extLst>
              <a:ext uri="{FF2B5EF4-FFF2-40B4-BE49-F238E27FC236}">
                <a16:creationId xmlns:a16="http://schemas.microsoft.com/office/drawing/2014/main" id="{B7CC02B7-1D19-EE8C-58D1-602964CFA9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4" name="Cím 1">
            <a:extLst>
              <a:ext uri="{FF2B5EF4-FFF2-40B4-BE49-F238E27FC236}">
                <a16:creationId xmlns:a16="http://schemas.microsoft.com/office/drawing/2014/main" id="{3DA634D2-AF4A-1F4A-5906-B2FBE8C853BA}"/>
              </a:ext>
            </a:extLst>
          </p:cNvPr>
          <p:cNvSpPr>
            <a:spLocks noGrp="1"/>
          </p:cNvSpPr>
          <p:nvPr>
            <p:ph type="ctrTitle"/>
          </p:nvPr>
        </p:nvSpPr>
        <p:spPr>
          <a:xfrm>
            <a:off x="371434" y="1282896"/>
            <a:ext cx="7962900" cy="1655762"/>
          </a:xfrm>
        </p:spPr>
        <p:txBody>
          <a:bodyPr>
            <a:normAutofit fontScale="90000"/>
          </a:bodyPr>
          <a:lstStyle/>
          <a:p>
            <a:pPr algn="l"/>
            <a:r>
              <a:rPr lang="fi-FI" b="1">
                <a:solidFill>
                  <a:schemeClr val="bg1"/>
                </a:solidFill>
                <a:latin typeface="Century Gothic" panose="020B0502020202020204" pitchFamily="34" charset="0"/>
              </a:rPr>
              <a:t>PANN</a:t>
            </a:r>
            <a:r>
              <a:rPr lang="fi-FI" b="1">
                <a:solidFill>
                  <a:schemeClr val="accent2">
                    <a:lumMod val="60000"/>
                    <a:lumOff val="40000"/>
                  </a:schemeClr>
                </a:solidFill>
                <a:latin typeface="Century Gothic" panose="020B0502020202020204" pitchFamily="34" charset="0"/>
              </a:rPr>
              <a:t>O</a:t>
            </a:r>
            <a:r>
              <a:rPr lang="fi-FI" b="1">
                <a:solidFill>
                  <a:schemeClr val="bg1"/>
                </a:solidFill>
                <a:latin typeface="Century Gothic" panose="020B0502020202020204" pitchFamily="34" charset="0"/>
              </a:rPr>
              <a:t>NHALMA ÉS A </a:t>
            </a:r>
            <a:r>
              <a:rPr lang="hu-HU" b="1" dirty="0">
                <a:solidFill>
                  <a:schemeClr val="bg1"/>
                </a:solidFill>
                <a:latin typeface="Century Gothic" panose="020B0502020202020204" pitchFamily="34" charset="0"/>
              </a:rPr>
              <a:t>           </a:t>
            </a:r>
            <a:r>
              <a:rPr lang="fi-FI" b="1">
                <a:solidFill>
                  <a:schemeClr val="bg1"/>
                </a:solidFill>
                <a:latin typeface="Century Gothic" panose="020B0502020202020204" pitchFamily="34" charset="0"/>
              </a:rPr>
              <a:t>R</a:t>
            </a:r>
            <a:r>
              <a:rPr lang="fi-FI" b="1">
                <a:solidFill>
                  <a:schemeClr val="accent6">
                    <a:lumMod val="40000"/>
                    <a:lumOff val="60000"/>
                  </a:schemeClr>
                </a:solidFill>
                <a:latin typeface="Century Gothic" panose="020B0502020202020204" pitchFamily="34" charset="0"/>
              </a:rPr>
              <a:t>Ó</a:t>
            </a:r>
            <a:r>
              <a:rPr lang="fi-FI" b="1">
                <a:solidFill>
                  <a:schemeClr val="bg1"/>
                </a:solidFill>
                <a:latin typeface="Century Gothic" panose="020B0502020202020204" pitchFamily="34" charset="0"/>
              </a:rPr>
              <a:t>MAI ISK</a:t>
            </a:r>
            <a:r>
              <a:rPr lang="fi-FI" b="1">
                <a:solidFill>
                  <a:schemeClr val="accent5">
                    <a:lumMod val="60000"/>
                    <a:lumOff val="40000"/>
                  </a:schemeClr>
                </a:solidFill>
                <a:latin typeface="Century Gothic" panose="020B0502020202020204" pitchFamily="34" charset="0"/>
              </a:rPr>
              <a:t>O</a:t>
            </a:r>
            <a:r>
              <a:rPr lang="fi-FI" b="1">
                <a:solidFill>
                  <a:schemeClr val="bg1"/>
                </a:solidFill>
                <a:latin typeface="Century Gothic" panose="020B0502020202020204" pitchFamily="34" charset="0"/>
              </a:rPr>
              <a:t>LA</a:t>
            </a:r>
            <a:endParaRPr lang="hu-HU" b="1" dirty="0">
              <a:solidFill>
                <a:schemeClr val="bg1"/>
              </a:solidFill>
              <a:latin typeface="Century Gothic" panose="020B0502020202020204" pitchFamily="34" charset="0"/>
            </a:endParaRPr>
          </a:p>
        </p:txBody>
      </p:sp>
      <p:sp>
        <p:nvSpPr>
          <p:cNvPr id="5" name="Alcím 2">
            <a:extLst>
              <a:ext uri="{FF2B5EF4-FFF2-40B4-BE49-F238E27FC236}">
                <a16:creationId xmlns:a16="http://schemas.microsoft.com/office/drawing/2014/main" id="{6C0FB760-45D4-4D9C-9F57-A70932C58AAB}"/>
              </a:ext>
            </a:extLst>
          </p:cNvPr>
          <p:cNvSpPr>
            <a:spLocks noGrp="1"/>
          </p:cNvSpPr>
          <p:nvPr>
            <p:ph type="subTitle" idx="1"/>
          </p:nvPr>
        </p:nvSpPr>
        <p:spPr>
          <a:xfrm>
            <a:off x="400612" y="2938658"/>
            <a:ext cx="8997389" cy="1655762"/>
          </a:xfrm>
        </p:spPr>
        <p:txBody>
          <a:bodyPr>
            <a:normAutofit/>
          </a:bodyPr>
          <a:lstStyle/>
          <a:p>
            <a:pPr algn="l"/>
            <a:r>
              <a:rPr lang="hu-HU" sz="2000" i="1" dirty="0">
                <a:solidFill>
                  <a:schemeClr val="bg1"/>
                </a:solidFill>
                <a:latin typeface="Century Gothic" panose="020B0502020202020204" pitchFamily="34" charset="0"/>
              </a:rPr>
              <a:t>A Tervező Hidasi Lajos és az ő nemzetközi kortársa/i munkásságának kutatása, kísérlet ma is felhasználható megállapítások tételére: eszmeiség, szakralitás, funkció</a:t>
            </a:r>
          </a:p>
        </p:txBody>
      </p:sp>
      <p:sp>
        <p:nvSpPr>
          <p:cNvPr id="7" name="Cím 1">
            <a:extLst>
              <a:ext uri="{FF2B5EF4-FFF2-40B4-BE49-F238E27FC236}">
                <a16:creationId xmlns:a16="http://schemas.microsoft.com/office/drawing/2014/main" id="{29086386-5A2D-B272-D3A4-E888D1D7828E}"/>
              </a:ext>
            </a:extLst>
          </p:cNvPr>
          <p:cNvSpPr txBox="1">
            <a:spLocks/>
          </p:cNvSpPr>
          <p:nvPr/>
        </p:nvSpPr>
        <p:spPr>
          <a:xfrm>
            <a:off x="3612350" y="5156100"/>
            <a:ext cx="8418285" cy="6582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hu-HU" sz="3600" b="1" dirty="0">
                <a:solidFill>
                  <a:schemeClr val="bg1"/>
                </a:solidFill>
                <a:latin typeface="Century Gothic" panose="020B0502020202020204" pitchFamily="34" charset="0"/>
              </a:rPr>
              <a:t>2024.06.04. ÚNKP KONFERENCIA</a:t>
            </a:r>
          </a:p>
        </p:txBody>
      </p:sp>
      <p:pic>
        <p:nvPicPr>
          <p:cNvPr id="2" name="1-es dia">
            <a:hlinkClick r:id="" action="ppaction://media"/>
            <a:extLst>
              <a:ext uri="{FF2B5EF4-FFF2-40B4-BE49-F238E27FC236}">
                <a16:creationId xmlns:a16="http://schemas.microsoft.com/office/drawing/2014/main" id="{96A37C71-2CC4-8331-7C37-9C4722BD230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1434" y="6097782"/>
            <a:ext cx="304800" cy="304800"/>
          </a:xfrm>
          <a:prstGeom prst="rect">
            <a:avLst/>
          </a:prstGeom>
        </p:spPr>
      </p:pic>
      <p:sp>
        <p:nvSpPr>
          <p:cNvPr id="3" name="Ellipszis 2">
            <a:extLst>
              <a:ext uri="{FF2B5EF4-FFF2-40B4-BE49-F238E27FC236}">
                <a16:creationId xmlns:a16="http://schemas.microsoft.com/office/drawing/2014/main" id="{7AE8A788-BDCE-7F2F-C13E-29CFA34B9672}"/>
              </a:ext>
            </a:extLst>
          </p:cNvPr>
          <p:cNvSpPr/>
          <p:nvPr/>
        </p:nvSpPr>
        <p:spPr>
          <a:xfrm>
            <a:off x="4170190" y="2452332"/>
            <a:ext cx="75578" cy="75578"/>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a:extLst>
              <a:ext uri="{FF2B5EF4-FFF2-40B4-BE49-F238E27FC236}">
                <a16:creationId xmlns:a16="http://schemas.microsoft.com/office/drawing/2014/main" id="{84094D37-6A3F-9B3E-6CA5-A207FBD49566}"/>
              </a:ext>
            </a:extLst>
          </p:cNvPr>
          <p:cNvSpPr/>
          <p:nvPr/>
        </p:nvSpPr>
        <p:spPr>
          <a:xfrm>
            <a:off x="2617616" y="1713523"/>
            <a:ext cx="75578" cy="75578"/>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solidFill>
                <a:schemeClr val="accent2">
                  <a:lumMod val="60000"/>
                  <a:lumOff val="40000"/>
                </a:schemeClr>
              </a:solidFill>
            </a:endParaRPr>
          </a:p>
        </p:txBody>
      </p:sp>
      <p:sp>
        <p:nvSpPr>
          <p:cNvPr id="9" name="Ellipszis 8">
            <a:extLst>
              <a:ext uri="{FF2B5EF4-FFF2-40B4-BE49-F238E27FC236}">
                <a16:creationId xmlns:a16="http://schemas.microsoft.com/office/drawing/2014/main" id="{E13CE347-4942-47B8-D19A-089454C2C304}"/>
              </a:ext>
            </a:extLst>
          </p:cNvPr>
          <p:cNvSpPr/>
          <p:nvPr/>
        </p:nvSpPr>
        <p:spPr>
          <a:xfrm>
            <a:off x="1107902" y="2452332"/>
            <a:ext cx="75578" cy="75578"/>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919112568"/>
      </p:ext>
    </p:extLst>
  </p:cSld>
  <p:clrMapOvr>
    <a:masterClrMapping/>
  </p:clrMapOvr>
  <mc:AlternateContent xmlns:mc="http://schemas.openxmlformats.org/markup-compatibility/2006" xmlns:p14="http://schemas.microsoft.com/office/powerpoint/2010/main">
    <mc:Choice Requires="p14">
      <p:transition spd="slow" p14:dur="2000" advTm="65661"/>
    </mc:Choice>
    <mc:Fallback xmlns="">
      <p:transition spd="slow" advTm="6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descr="A képen szöveg, diagram, Tervrajz, Párhuzamos látható&#10;&#10;Automatikusan generált leírás">
            <a:extLst>
              <a:ext uri="{FF2B5EF4-FFF2-40B4-BE49-F238E27FC236}">
                <a16:creationId xmlns:a16="http://schemas.microsoft.com/office/drawing/2014/main" id="{B92813A8-1791-D183-627F-93CC3039D873}"/>
              </a:ext>
            </a:extLst>
          </p:cNvPr>
          <p:cNvPicPr>
            <a:picLocks noChangeAspect="1"/>
          </p:cNvPicPr>
          <p:nvPr/>
        </p:nvPicPr>
        <p:blipFill>
          <a:blip r:embed="rId5" cstate="print">
            <a:alphaModFix amt="50000"/>
            <a:extLst>
              <a:ext uri="{BEBA8EAE-BF5A-486C-A8C5-ECC9F3942E4B}">
                <a14:imgProps xmlns:a14="http://schemas.microsoft.com/office/drawing/2010/main">
                  <a14:imgLayer r:embed="rId6">
                    <a14:imgEffect>
                      <a14:backgroundRemoval t="5510" b="95663" l="9939" r="89997">
                        <a14:foregroundMark x1="8888" y1="89949" x2="9589" y2="83520"/>
                        <a14:foregroundMark x1="9589" y1="83520" x2="8952" y2="37194"/>
                        <a14:foregroundMark x1="8952" y1="37194" x2="10194" y2="29031"/>
                        <a14:foregroundMark x1="10194" y1="29031" x2="18541" y2="17143"/>
                        <a14:foregroundMark x1="18541" y1="17143" x2="47085" y2="4439"/>
                        <a14:foregroundMark x1="47085" y1="4439" x2="55527" y2="5204"/>
                        <a14:foregroundMark x1="55527" y1="5204" x2="74960" y2="27296"/>
                        <a14:foregroundMark x1="74960" y1="27296" x2="77987" y2="58418"/>
                        <a14:foregroundMark x1="77987" y1="58418" x2="65116" y2="84694"/>
                        <a14:foregroundMark x1="65116" y1="84694" x2="38802" y2="95714"/>
                        <a14:foregroundMark x1="38802" y1="95714" x2="21026" y2="81122"/>
                        <a14:foregroundMark x1="16024" y1="80816" x2="27716" y2="54898"/>
                        <a14:foregroundMark x1="27716" y1="54898" x2="45492" y2="52296"/>
                        <a14:foregroundMark x1="45492" y1="52296" x2="36731" y2="70663"/>
                        <a14:foregroundMark x1="36731" y1="70663" x2="36731" y2="70663"/>
                        <a14:foregroundMark x1="23766" y1="76531" x2="17840" y2="63265"/>
                        <a14:foregroundMark x1="17840" y1="63265" x2="17012" y2="35255"/>
                        <a14:foregroundMark x1="17012" y1="35255" x2="20006" y2="29643"/>
                        <a14:foregroundMark x1="20707" y1="59388" x2="26919" y2="49898"/>
                        <a14:foregroundMark x1="26919" y1="49898" x2="44728" y2="38469"/>
                        <a14:foregroundMark x1="44728" y1="38469" x2="46830" y2="38469"/>
                        <a14:foregroundMark x1="40204" y1="76224" x2="34024" y2="63929"/>
                        <a14:foregroundMark x1="34024" y1="63929" x2="32048" y2="39133"/>
                        <a14:foregroundMark x1="44473" y1="22500" x2="35393" y2="22500"/>
                        <a14:foregroundMark x1="35393" y1="22500" x2="26123" y2="31276"/>
                        <a14:foregroundMark x1="26123" y1="31276" x2="25804" y2="33571"/>
                        <a14:foregroundMark x1="41414" y1="35204" x2="53648" y2="29337"/>
                        <a14:foregroundMark x1="53648" y1="29337" x2="54795" y2="29337"/>
                        <a14:foregroundMark x1="60083" y1="36173" x2="57630" y2="56633"/>
                        <a14:foregroundMark x1="57630" y1="56633" x2="57630" y2="56633"/>
                        <a14:foregroundMark x1="49379" y1="74082" x2="42657" y2="84694"/>
                        <a14:foregroundMark x1="42657" y1="84694" x2="42657" y2="84694"/>
                        <a14:foregroundMark x1="31921" y1="79184" x2="31825" y2="70816"/>
                        <a14:foregroundMark x1="31825" y1="70816" x2="31825" y2="70816"/>
                        <a14:foregroundMark x1="53138" y1="10051" x2="52023" y2="20510"/>
                        <a14:foregroundMark x1="53042" y1="25102" x2="64575" y2="26582"/>
                        <a14:foregroundMark x1="64575" y1="26582" x2="64670" y2="26735"/>
                        <a14:foregroundMark x1="64256" y1="33724" x2="67824" y2="42092"/>
                        <a14:foregroundMark x1="64161" y1="55816" x2="59063" y2="66429"/>
                        <a14:foregroundMark x1="59063" y1="66429" x2="59063" y2="66429"/>
                        <a14:foregroundMark x1="55495" y1="79490" x2="54157" y2="84082"/>
                        <a14:foregroundMark x1="45811" y1="5510" x2="48869" y2="5510"/>
                        <a14:foregroundMark x1="80089" y1="18214" x2="85346" y2="26276"/>
                        <a14:foregroundMark x1="85346" y1="26276" x2="87608" y2="36378"/>
                        <a14:foregroundMark x1="87608" y1="36378" x2="85186" y2="47296"/>
                        <a14:foregroundMark x1="89551" y1="51071" x2="88882" y2="84541"/>
                        <a14:foregroundMark x1="88882" y1="84541" x2="85696" y2="88316"/>
                        <a14:foregroundMark x1="85696" y1="88316" x2="73335" y2="85714"/>
                        <a14:foregroundMark x1="73335" y1="85714" x2="71520" y2="84388"/>
                      </a14:backgroundRemoval>
                    </a14:imgEffect>
                  </a14:imgLayer>
                </a14:imgProps>
              </a:ext>
              <a:ext uri="{28A0092B-C50C-407E-A947-70E740481C1C}">
                <a14:useLocalDpi xmlns:a14="http://schemas.microsoft.com/office/drawing/2010/main" val="0"/>
              </a:ext>
            </a:extLst>
          </a:blip>
          <a:stretch>
            <a:fillRect/>
          </a:stretch>
        </p:blipFill>
        <p:spPr>
          <a:xfrm>
            <a:off x="2311908" y="-228760"/>
            <a:ext cx="10628839" cy="6636676"/>
          </a:xfrm>
          <a:prstGeom prst="rect">
            <a:avLst/>
          </a:prstGeom>
        </p:spPr>
      </p:pic>
      <p:sp>
        <p:nvSpPr>
          <p:cNvPr id="2" name="Cím 1"/>
          <p:cNvSpPr>
            <a:spLocks noGrp="1"/>
          </p:cNvSpPr>
          <p:nvPr>
            <p:ph type="title"/>
          </p:nvPr>
        </p:nvSpPr>
        <p:spPr>
          <a:xfrm>
            <a:off x="387100" y="1319408"/>
            <a:ext cx="2800046" cy="1741844"/>
          </a:xfrm>
        </p:spPr>
        <p:txBody>
          <a:bodyPr>
            <a:normAutofit/>
          </a:bodyPr>
          <a:lstStyle/>
          <a:p>
            <a:r>
              <a:rPr lang="hu-HU" dirty="0">
                <a:latin typeface="Century Gothic" panose="020B0502020202020204" pitchFamily="34" charset="0"/>
              </a:rPr>
              <a:t>Köszönöm a megtisztelő figyelmet!</a:t>
            </a:r>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6" name="10-es dia">
            <a:hlinkClick r:id="" action="ppaction://media"/>
            <a:extLst>
              <a:ext uri="{FF2B5EF4-FFF2-40B4-BE49-F238E27FC236}">
                <a16:creationId xmlns:a16="http://schemas.microsoft.com/office/drawing/2014/main" id="{FB0F6858-455C-5A15-6233-904FF5DF3C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7344" y="6103115"/>
            <a:ext cx="304801" cy="304801"/>
          </a:xfrm>
          <a:prstGeom prst="rect">
            <a:avLst/>
          </a:prstGeom>
        </p:spPr>
      </p:pic>
      <p:sp>
        <p:nvSpPr>
          <p:cNvPr id="11" name="Szöveg helye 2">
            <a:extLst>
              <a:ext uri="{FF2B5EF4-FFF2-40B4-BE49-F238E27FC236}">
                <a16:creationId xmlns:a16="http://schemas.microsoft.com/office/drawing/2014/main" id="{547C17AE-4F93-A6C7-844F-58A429DA0C4A}"/>
              </a:ext>
            </a:extLst>
          </p:cNvPr>
          <p:cNvSpPr txBox="1">
            <a:spLocks/>
          </p:cNvSpPr>
          <p:nvPr/>
        </p:nvSpPr>
        <p:spPr>
          <a:xfrm>
            <a:off x="831576" y="4333624"/>
            <a:ext cx="2355570" cy="1204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hu-HU" sz="1800" b="1" dirty="0">
                <a:solidFill>
                  <a:schemeClr val="bg1">
                    <a:lumMod val="85000"/>
                  </a:schemeClr>
                </a:solidFill>
                <a:latin typeface="Century Gothic" panose="020B0502020202020204" pitchFamily="34" charset="0"/>
              </a:rPr>
              <a:t>Pannonhalmi Főkapu</a:t>
            </a:r>
            <a:br>
              <a:rPr lang="hu-HU" sz="1800" b="1" dirty="0">
                <a:solidFill>
                  <a:schemeClr val="bg1">
                    <a:lumMod val="85000"/>
                  </a:schemeClr>
                </a:solidFill>
                <a:latin typeface="Century Gothic" panose="020B0502020202020204" pitchFamily="34" charset="0"/>
              </a:rPr>
            </a:br>
            <a:r>
              <a:rPr lang="hu-HU" sz="1600" dirty="0">
                <a:solidFill>
                  <a:schemeClr val="bg1">
                    <a:lumMod val="85000"/>
                  </a:schemeClr>
                </a:solidFill>
                <a:latin typeface="Century Gothic" panose="020B0502020202020204" pitchFamily="34" charset="0"/>
              </a:rPr>
              <a:t>szimbólumrendszere</a:t>
            </a:r>
          </a:p>
          <a:p>
            <a:pPr marL="0" indent="0" algn="r">
              <a:lnSpc>
                <a:spcPct val="100000"/>
              </a:lnSpc>
              <a:buFont typeface="Arial" panose="020B0604020202020204" pitchFamily="34" charset="0"/>
              <a:buNone/>
            </a:pPr>
            <a:r>
              <a:rPr lang="hu-HU" sz="1200" i="1" dirty="0">
                <a:solidFill>
                  <a:schemeClr val="bg1">
                    <a:lumMod val="85000"/>
                  </a:schemeClr>
                </a:solidFill>
                <a:latin typeface="Century Gothic" panose="020B0502020202020204" pitchFamily="34" charset="0"/>
              </a:rPr>
              <a:t>Forrás: Pannonhalmi Levéltár</a:t>
            </a:r>
            <a:endParaRPr lang="hu-HU" sz="1400" i="1" dirty="0">
              <a:solidFill>
                <a:schemeClr val="bg1">
                  <a:lumMod val="85000"/>
                </a:schemeClr>
              </a:solidFill>
              <a:latin typeface="Century Gothic" panose="020B0502020202020204" pitchFamily="34" charset="0"/>
            </a:endParaRPr>
          </a:p>
        </p:txBody>
      </p:sp>
    </p:spTree>
    <p:extLst>
      <p:ext uri="{BB962C8B-B14F-4D97-AF65-F5344CB8AC3E}">
        <p14:creationId xmlns:p14="http://schemas.microsoft.com/office/powerpoint/2010/main" val="7482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 győztes Európa legfőbb gondjai - ppt letölteni">
            <a:extLst>
              <a:ext uri="{FF2B5EF4-FFF2-40B4-BE49-F238E27FC236}">
                <a16:creationId xmlns:a16="http://schemas.microsoft.com/office/drawing/2014/main" id="{4B91D6CB-069B-584B-9651-7D815D70A308}"/>
              </a:ext>
            </a:extLst>
          </p:cNvPr>
          <p:cNvPicPr>
            <a:picLocks noChangeAspect="1" noChangeArrowheads="1"/>
          </p:cNvPicPr>
          <p:nvPr/>
        </p:nvPicPr>
        <p:blipFill rotWithShape="1">
          <a:blip r:embed="rId5">
            <a:alphaModFix amt="70000"/>
            <a:extLst>
              <a:ext uri="{BEBA8EAE-BF5A-486C-A8C5-ECC9F3942E4B}">
                <a14:imgProps xmlns:a14="http://schemas.microsoft.com/office/drawing/2010/main">
                  <a14:imgLayer r:embed="rId6">
                    <a14:imgEffect>
                      <a14:artisticFilmGrain/>
                    </a14:imgEffect>
                  </a14:imgLayer>
                </a14:imgProps>
              </a:ext>
              <a:ext uri="{28A0092B-C50C-407E-A947-70E740481C1C}">
                <a14:useLocalDpi xmlns:a14="http://schemas.microsoft.com/office/drawing/2010/main" val="0"/>
              </a:ext>
            </a:extLst>
          </a:blip>
          <a:srcRect l="2547" t="16479" r="3409" b="2322"/>
          <a:stretch/>
        </p:blipFill>
        <p:spPr bwMode="auto">
          <a:xfrm>
            <a:off x="4764161" y="0"/>
            <a:ext cx="8729865" cy="5653032"/>
          </a:xfrm>
          <a:prstGeom prst="rect">
            <a:avLst/>
          </a:prstGeom>
          <a:noFill/>
          <a:extLst>
            <a:ext uri="{909E8E84-426E-40DD-AFC4-6F175D3DCCD1}">
              <a14:hiddenFill xmlns:a14="http://schemas.microsoft.com/office/drawing/2010/main">
                <a:solidFill>
                  <a:srgbClr val="FFFFFF"/>
                </a:solidFill>
              </a14:hiddenFill>
            </a:ext>
          </a:extLst>
        </p:spPr>
      </p:pic>
      <p:sp>
        <p:nvSpPr>
          <p:cNvPr id="2" name="Cím 1"/>
          <p:cNvSpPr>
            <a:spLocks noGrp="1"/>
          </p:cNvSpPr>
          <p:nvPr>
            <p:ph type="title"/>
          </p:nvPr>
        </p:nvSpPr>
        <p:spPr>
          <a:xfrm>
            <a:off x="0" y="5046831"/>
            <a:ext cx="11212830" cy="1012031"/>
          </a:xfrm>
        </p:spPr>
        <p:txBody>
          <a:bodyPr/>
          <a:lstStyle/>
          <a:p>
            <a:r>
              <a:rPr lang="hu-HU" b="1" dirty="0"/>
              <a:t>Történelmi áttekintés</a:t>
            </a:r>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7" name="2-es dia">
            <a:hlinkClick r:id="" action="ppaction://media"/>
            <a:extLst>
              <a:ext uri="{FF2B5EF4-FFF2-40B4-BE49-F238E27FC236}">
                <a16:creationId xmlns:a16="http://schemas.microsoft.com/office/drawing/2014/main" id="{F0A1032B-7EB0-2AAE-4315-2C47A63941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3688" y="6058862"/>
            <a:ext cx="304801" cy="304801"/>
          </a:xfrm>
          <a:prstGeom prst="rect">
            <a:avLst/>
          </a:prstGeom>
        </p:spPr>
      </p:pic>
      <p:sp>
        <p:nvSpPr>
          <p:cNvPr id="10" name="Szöveg helye 2">
            <a:extLst>
              <a:ext uri="{FF2B5EF4-FFF2-40B4-BE49-F238E27FC236}">
                <a16:creationId xmlns:a16="http://schemas.microsoft.com/office/drawing/2014/main" id="{4A92232C-5C2E-4829-EAF1-7768CF8F9814}"/>
              </a:ext>
            </a:extLst>
          </p:cNvPr>
          <p:cNvSpPr>
            <a:spLocks noGrp="1"/>
          </p:cNvSpPr>
          <p:nvPr>
            <p:ph type="body" sz="quarter" idx="13"/>
          </p:nvPr>
        </p:nvSpPr>
        <p:spPr>
          <a:xfrm>
            <a:off x="468804" y="1325390"/>
            <a:ext cx="3695691" cy="3833305"/>
          </a:xfrm>
        </p:spPr>
        <p:txBody>
          <a:bodyPr/>
          <a:lstStyle/>
          <a:p>
            <a:pPr marL="0" indent="0">
              <a:lnSpc>
                <a:spcPct val="150000"/>
              </a:lnSpc>
              <a:buNone/>
            </a:pPr>
            <a:r>
              <a:rPr lang="hu-HU" sz="1800" b="1" dirty="0">
                <a:solidFill>
                  <a:schemeClr val="bg1">
                    <a:lumMod val="85000"/>
                  </a:schemeClr>
                </a:solidFill>
                <a:latin typeface="Century Gothic" panose="020B0502020202020204" pitchFamily="34" charset="0"/>
              </a:rPr>
              <a:t>_Trianon</a:t>
            </a:r>
            <a:r>
              <a:rPr lang="hu-HU" sz="1800" b="1" dirty="0">
                <a:solidFill>
                  <a:srgbClr val="FFC000"/>
                </a:solidFill>
                <a:latin typeface="Century Gothic" panose="020B0502020202020204" pitchFamily="34" charset="0"/>
              </a:rPr>
              <a:t>::</a:t>
            </a:r>
            <a:r>
              <a:rPr lang="hu-HU" sz="1800" b="1" dirty="0">
                <a:solidFill>
                  <a:schemeClr val="bg1">
                    <a:lumMod val="85000"/>
                  </a:schemeClr>
                </a:solidFill>
                <a:latin typeface="Century Gothic" panose="020B0502020202020204" pitchFamily="34" charset="0"/>
              </a:rPr>
              <a:t>revízió</a:t>
            </a:r>
          </a:p>
          <a:p>
            <a:pPr marL="0" indent="0">
              <a:lnSpc>
                <a:spcPct val="200000"/>
              </a:lnSpc>
              <a:buNone/>
            </a:pPr>
            <a:r>
              <a:rPr lang="hu-HU" sz="1800" b="1" dirty="0">
                <a:solidFill>
                  <a:schemeClr val="bg1">
                    <a:lumMod val="85000"/>
                  </a:schemeClr>
                </a:solidFill>
                <a:latin typeface="Century Gothic" panose="020B0502020202020204" pitchFamily="34" charset="0"/>
              </a:rPr>
              <a:t>__Fasizmus</a:t>
            </a:r>
            <a:r>
              <a:rPr lang="hu-HU" sz="1800" b="1" dirty="0">
                <a:solidFill>
                  <a:srgbClr val="FFC000"/>
                </a:solidFill>
                <a:latin typeface="Century Gothic" panose="020B0502020202020204" pitchFamily="34" charset="0"/>
              </a:rPr>
              <a:t>::</a:t>
            </a:r>
            <a:r>
              <a:rPr lang="hu-HU" sz="1800" b="1" dirty="0">
                <a:solidFill>
                  <a:schemeClr val="bg1">
                    <a:lumMod val="85000"/>
                  </a:schemeClr>
                </a:solidFill>
                <a:latin typeface="Century Gothic" panose="020B0502020202020204" pitchFamily="34" charset="0"/>
              </a:rPr>
              <a:t>Mussolini</a:t>
            </a:r>
            <a:r>
              <a:rPr lang="hu-HU" sz="1800" b="1" dirty="0">
                <a:solidFill>
                  <a:srgbClr val="FFC000"/>
                </a:solidFill>
                <a:latin typeface="Century Gothic" panose="020B0502020202020204" pitchFamily="34" charset="0"/>
              </a:rPr>
              <a:t>::</a:t>
            </a:r>
            <a:r>
              <a:rPr lang="hu-HU" sz="1800" b="1" dirty="0">
                <a:solidFill>
                  <a:schemeClr val="bg1">
                    <a:lumMod val="85000"/>
                  </a:schemeClr>
                </a:solidFill>
                <a:latin typeface="Century Gothic" panose="020B0502020202020204" pitchFamily="34" charset="0"/>
              </a:rPr>
              <a:t>diktatúra</a:t>
            </a:r>
          </a:p>
          <a:p>
            <a:pPr marL="0" indent="0">
              <a:lnSpc>
                <a:spcPct val="100000"/>
              </a:lnSpc>
              <a:buNone/>
            </a:pPr>
            <a:r>
              <a:rPr lang="hu-HU" sz="1800" b="1" dirty="0">
                <a:solidFill>
                  <a:schemeClr val="bg1">
                    <a:lumMod val="85000"/>
                  </a:schemeClr>
                </a:solidFill>
                <a:latin typeface="Century Gothic" panose="020B0502020202020204" pitchFamily="34" charset="0"/>
              </a:rPr>
              <a:t>___Olasz-magyar örökbaráti szerződés</a:t>
            </a:r>
            <a:r>
              <a:rPr lang="hu-HU" sz="1800" b="1" dirty="0">
                <a:solidFill>
                  <a:srgbClr val="FFC000"/>
                </a:solidFill>
                <a:latin typeface="Century Gothic" panose="020B0502020202020204" pitchFamily="34" charset="0"/>
              </a:rPr>
              <a:t>::</a:t>
            </a:r>
            <a:r>
              <a:rPr lang="hu-HU" sz="1800" b="1" dirty="0">
                <a:solidFill>
                  <a:schemeClr val="bg1">
                    <a:lumMod val="85000"/>
                  </a:schemeClr>
                </a:solidFill>
                <a:latin typeface="Century Gothic" panose="020B0502020202020204" pitchFamily="34" charset="0"/>
              </a:rPr>
              <a:t>élénk kapcsolatok</a:t>
            </a:r>
          </a:p>
          <a:p>
            <a:pPr marL="0" indent="0">
              <a:lnSpc>
                <a:spcPct val="200000"/>
              </a:lnSpc>
              <a:buNone/>
            </a:pPr>
            <a:r>
              <a:rPr lang="hu-HU" sz="1800" b="1" dirty="0">
                <a:solidFill>
                  <a:schemeClr val="bg1">
                    <a:lumMod val="85000"/>
                  </a:schemeClr>
                </a:solidFill>
                <a:latin typeface="Century Gothic" panose="020B0502020202020204" pitchFamily="34" charset="0"/>
              </a:rPr>
              <a:t>____kétes megítélésű korok</a:t>
            </a:r>
          </a:p>
          <a:p>
            <a:pPr marL="0" indent="0">
              <a:lnSpc>
                <a:spcPct val="100000"/>
              </a:lnSpc>
              <a:buNone/>
            </a:pPr>
            <a:r>
              <a:rPr lang="hu-HU" sz="1800" b="1" dirty="0">
                <a:solidFill>
                  <a:schemeClr val="bg1">
                    <a:lumMod val="85000"/>
                  </a:schemeClr>
                </a:solidFill>
                <a:latin typeface="Century Gothic" panose="020B0502020202020204" pitchFamily="34" charset="0"/>
              </a:rPr>
              <a:t>_____művészi értékek felismerése a kétes megítélésű korokból</a:t>
            </a:r>
            <a:endParaRPr lang="hu-HU" sz="1800" dirty="0">
              <a:solidFill>
                <a:schemeClr val="bg1">
                  <a:lumMod val="85000"/>
                </a:schemeClr>
              </a:solidFill>
              <a:latin typeface="Century Gothic" panose="020B0502020202020204" pitchFamily="34" charset="0"/>
            </a:endParaRPr>
          </a:p>
        </p:txBody>
      </p:sp>
      <p:sp>
        <p:nvSpPr>
          <p:cNvPr id="11" name="Szövegdoboz 10">
            <a:extLst>
              <a:ext uri="{FF2B5EF4-FFF2-40B4-BE49-F238E27FC236}">
                <a16:creationId xmlns:a16="http://schemas.microsoft.com/office/drawing/2014/main" id="{839FA75C-FCB4-E8C3-0841-AF4894808A43}"/>
              </a:ext>
            </a:extLst>
          </p:cNvPr>
          <p:cNvSpPr txBox="1"/>
          <p:nvPr/>
        </p:nvSpPr>
        <p:spPr>
          <a:xfrm rot="16200000">
            <a:off x="2920934" y="1066468"/>
            <a:ext cx="3424732"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https://slideplayer.hu/slide/2139703/</a:t>
            </a:r>
          </a:p>
        </p:txBody>
      </p:sp>
    </p:spTree>
    <p:extLst>
      <p:ext uri="{BB962C8B-B14F-4D97-AF65-F5344CB8AC3E}">
        <p14:creationId xmlns:p14="http://schemas.microsoft.com/office/powerpoint/2010/main" val="371308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B60D81B1-6D72-B513-A2F6-327DFC0BCB23}"/>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9877" b="99177" l="0" r="95652">
                        <a14:foregroundMark x1="19324" y1="30041" x2="20290" y2="20165"/>
                        <a14:foregroundMark x1="20290" y1="20165" x2="27536" y2="11934"/>
                        <a14:foregroundMark x1="27536" y1="11934" x2="38164" y2="7407"/>
                        <a14:foregroundMark x1="38164" y1="7407" x2="48792" y2="6584"/>
                        <a14:foregroundMark x1="48792" y1="6584" x2="67150" y2="11523"/>
                        <a14:foregroundMark x1="67150" y1="11523" x2="75362" y2="19342"/>
                        <a14:foregroundMark x1="75362" y1="19342" x2="77778" y2="30453"/>
                        <a14:foregroundMark x1="77778" y1="30453" x2="76329" y2="48148"/>
                        <a14:foregroundMark x1="76329" y1="48148" x2="77295" y2="55967"/>
                        <a14:foregroundMark x1="77295" y1="55967" x2="85990" y2="63374"/>
                        <a14:foregroundMark x1="85990" y1="63374" x2="97585" y2="69136"/>
                        <a14:foregroundMark x1="97585" y1="69136" x2="2415" y2="88066"/>
                        <a14:foregroundMark x1="2415" y1="88066" x2="38647" y2="70370"/>
                        <a14:foregroundMark x1="33403" y1="64600" x2="32868" y2="64012"/>
                        <a14:foregroundMark x1="38647" y1="70370" x2="34948" y2="66300"/>
                        <a14:foregroundMark x1="19220" y1="41953" x2="18879" y2="41604"/>
                        <a14:foregroundMark x1="15662" y1="37036" x2="13527" y2="31276"/>
                        <a14:foregroundMark x1="13527" y1="31276" x2="20290" y2="18107"/>
                        <a14:foregroundMark x1="19221" y1="41952" x2="16908" y2="40329"/>
                        <a14:foregroundMark x1="23528" y1="44973" x2="20884" y2="43118"/>
                        <a14:foregroundMark x1="25121" y1="46091" x2="24134" y2="45399"/>
                        <a14:foregroundMark x1="22460" y1="40578" x2="26087" y2="40741"/>
                        <a14:foregroundMark x1="16908" y1="40329" x2="20137" y2="40474"/>
                        <a14:foregroundMark x1="3382" y1="86831" x2="0" y2="95885"/>
                        <a14:foregroundMark x1="0" y1="95885" x2="483" y2="99588"/>
                        <a14:foregroundMark x1="33333" y1="90123" x2="29469" y2="90535"/>
                        <a14:foregroundMark x1="36715" y1="86008" x2="35749" y2="84774"/>
                        <a14:foregroundMark x1="36232" y1="85185" x2="35749" y2="85597"/>
                        <a14:foregroundMark x1="35266" y1="86008" x2="42995" y2="90535"/>
                        <a14:foregroundMark x1="42995" y1="90535" x2="34300" y2="86008"/>
                        <a14:foregroundMark x1="32850" y1="94239" x2="44444" y2="98765"/>
                        <a14:foregroundMark x1="44444" y1="98765" x2="59420" y2="99588"/>
                        <a14:foregroundMark x1="59420" y1="99588" x2="98068" y2="99588"/>
                        <a14:foregroundMark x1="98068" y1="99588" x2="98551" y2="73251"/>
                        <a14:foregroundMark x1="98551" y1="73251" x2="91787" y2="65432"/>
                        <a14:foregroundMark x1="91787" y1="65432" x2="71498" y2="66255"/>
                        <a14:foregroundMark x1="71498" y1="66255" x2="38164" y2="87654"/>
                        <a14:foregroundMark x1="38164" y1="87654" x2="32367" y2="93827"/>
                        <a14:foregroundMark x1="32367" y1="93827" x2="32367" y2="94650"/>
                        <a14:foregroundMark x1="93237" y1="66667" x2="99517" y2="72840"/>
                        <a14:foregroundMark x1="99517" y1="72840" x2="99517" y2="92181"/>
                        <a14:foregroundMark x1="99517" y1="92181" x2="93237" y2="99588"/>
                        <a14:foregroundMark x1="93237" y1="99588" x2="85024" y2="90947"/>
                        <a14:foregroundMark x1="85024" y1="90947" x2="87923" y2="76132"/>
                        <a14:foregroundMark x1="87923" y1="76132" x2="93237" y2="66667"/>
                        <a14:foregroundMark x1="95652" y1="72840" x2="97101" y2="99588"/>
                        <a14:foregroundMark x1="97101" y1="99588" x2="95652" y2="73251"/>
                        <a14:foregroundMark x1="95652" y1="73251" x2="95169" y2="77778"/>
                        <a14:foregroundMark x1="23181" y1="47312" x2="24638" y2="49794"/>
                        <a14:foregroundMark x1="22222" y1="45679" x2="22579" y2="46288"/>
                        <a14:foregroundMark x1="23188" y1="48971" x2="26087" y2="54733"/>
                        <a14:foregroundMark x1="26570" y1="55144" x2="28502" y2="59671"/>
                        <a14:foregroundMark x1="26570" y1="56790" x2="29489" y2="60859"/>
                        <a14:foregroundMark x1="35257" y1="65993" x2="35749" y2="66255"/>
                        <a14:foregroundMark x1="28019" y1="56379" x2="26087" y2="54733"/>
                        <a14:foregroundMark x1="34783" y1="65021" x2="31401" y2="63374"/>
                        <a14:foregroundMark x1="33816" y1="65432" x2="29469" y2="63374"/>
                        <a14:foregroundMark x1="32850" y1="64198" x2="26087" y2="58025"/>
                        <a14:foregroundMark x1="26087" y1="58025" x2="25121" y2="55144"/>
                        <a14:foregroundMark x1="31401" y1="62963" x2="23188" y2="51029"/>
                        <a14:foregroundMark x1="26570" y1="52675" x2="29952" y2="58025"/>
                        <a14:foregroundMark x1="28502" y1="57202" x2="26087" y2="51029"/>
                        <a14:foregroundMark x1="25604" y1="51440" x2="28986" y2="60082"/>
                        <a14:foregroundMark x1="30918" y1="61728" x2="31401" y2="61728"/>
                        <a14:foregroundMark x1="28986" y1="58436" x2="26087" y2="53086"/>
                        <a14:backgroundMark x1="17866" y1="46420" x2="17706" y2="47462"/>
                        <a14:backgroundMark x1="27249" y1="67285" x2="28986" y2="67901"/>
                        <a14:backgroundMark x1="23188" y1="65844" x2="26867" y2="67149"/>
                        <a14:backgroundMark x1="27053" y1="69547" x2="30435" y2="70782"/>
                        <a14:backgroundMark x1="17391" y1="48148" x2="18841" y2="46091"/>
                        <a14:backgroundMark x1="16908" y1="45679" x2="19807" y2="44856"/>
                        <a14:backgroundMark x1="19807" y1="51852" x2="21739" y2="50206"/>
                      </a14:backgroundRemoval>
                    </a14:imgEffect>
                  </a14:imgLayer>
                </a14:imgProps>
              </a:ext>
            </a:extLst>
          </a:blip>
          <a:stretch>
            <a:fillRect/>
          </a:stretch>
        </p:blipFill>
        <p:spPr>
          <a:xfrm>
            <a:off x="6635148" y="-509811"/>
            <a:ext cx="5556852" cy="6523261"/>
          </a:xfrm>
          <a:prstGeom prst="rect">
            <a:avLst/>
          </a:prstGeom>
          <a:ln>
            <a:noFill/>
          </a:ln>
          <a:effectLst>
            <a:softEdge rad="112500"/>
          </a:effectLst>
        </p:spPr>
      </p:pic>
      <p:sp>
        <p:nvSpPr>
          <p:cNvPr id="2" name="Cím 1"/>
          <p:cNvSpPr>
            <a:spLocks noGrp="1"/>
          </p:cNvSpPr>
          <p:nvPr>
            <p:ph type="title"/>
          </p:nvPr>
        </p:nvSpPr>
        <p:spPr>
          <a:xfrm>
            <a:off x="113068" y="5050011"/>
            <a:ext cx="11212830" cy="1012031"/>
          </a:xfrm>
        </p:spPr>
        <p:txBody>
          <a:bodyPr/>
          <a:lstStyle/>
          <a:p>
            <a:r>
              <a:rPr lang="hu-HU" b="1" dirty="0"/>
              <a:t>Mi az a Római Iskola?</a:t>
            </a:r>
          </a:p>
        </p:txBody>
      </p:sp>
      <p:sp>
        <p:nvSpPr>
          <p:cNvPr id="3" name="Szöveg helye 2"/>
          <p:cNvSpPr>
            <a:spLocks noGrp="1"/>
          </p:cNvSpPr>
          <p:nvPr>
            <p:ph type="body" sz="quarter" idx="13"/>
          </p:nvPr>
        </p:nvSpPr>
        <p:spPr>
          <a:xfrm>
            <a:off x="5719483" y="3338848"/>
            <a:ext cx="2355570" cy="1204968"/>
          </a:xfrm>
        </p:spPr>
        <p:txBody>
          <a:bodyPr/>
          <a:lstStyle/>
          <a:p>
            <a:pPr marL="0" indent="0">
              <a:lnSpc>
                <a:spcPct val="100000"/>
              </a:lnSpc>
              <a:buNone/>
            </a:pPr>
            <a:r>
              <a:rPr lang="hu-HU" sz="1800" b="1" dirty="0">
                <a:solidFill>
                  <a:schemeClr val="bg1">
                    <a:lumMod val="85000"/>
                  </a:schemeClr>
                </a:solidFill>
                <a:latin typeface="Century Gothic" panose="020B0502020202020204" pitchFamily="34" charset="0"/>
              </a:rPr>
              <a:t>Gerevich Tibor </a:t>
            </a:r>
            <a:r>
              <a:rPr lang="hu-HU" sz="1600" dirty="0">
                <a:solidFill>
                  <a:schemeClr val="bg1">
                    <a:lumMod val="85000"/>
                  </a:schemeClr>
                </a:solidFill>
                <a:latin typeface="Century Gothic" panose="020B0502020202020204" pitchFamily="34" charset="0"/>
              </a:rPr>
              <a:t>művészettörténész, a  Római Iskola vezetője</a:t>
            </a:r>
            <a:endParaRPr lang="hu-HU" sz="1800" dirty="0">
              <a:solidFill>
                <a:schemeClr val="bg1">
                  <a:lumMod val="85000"/>
                </a:schemeClr>
              </a:solidFill>
              <a:latin typeface="Century Gothic" panose="020B0502020202020204" pitchFamily="34" charset="0"/>
            </a:endParaRPr>
          </a:p>
        </p:txBody>
      </p:sp>
      <p:pic>
        <p:nvPicPr>
          <p:cNvPr id="6" name="3-as dia">
            <a:hlinkClick r:id="" action="ppaction://media"/>
            <a:extLst>
              <a:ext uri="{FF2B5EF4-FFF2-40B4-BE49-F238E27FC236}">
                <a16:creationId xmlns:a16="http://schemas.microsoft.com/office/drawing/2014/main" id="{1903E545-5811-3212-B868-65DAC88786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345" y="6013450"/>
            <a:ext cx="304800" cy="304800"/>
          </a:xfrm>
          <a:prstGeom prst="rect">
            <a:avLst/>
          </a:prstGeom>
        </p:spPr>
      </p:pic>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8" name="Szöveg helye 2">
            <a:extLst>
              <a:ext uri="{FF2B5EF4-FFF2-40B4-BE49-F238E27FC236}">
                <a16:creationId xmlns:a16="http://schemas.microsoft.com/office/drawing/2014/main" id="{898F009F-98F5-EF28-6F4E-01DD83B5F20C}"/>
              </a:ext>
            </a:extLst>
          </p:cNvPr>
          <p:cNvSpPr txBox="1">
            <a:spLocks/>
          </p:cNvSpPr>
          <p:nvPr/>
        </p:nvSpPr>
        <p:spPr>
          <a:xfrm>
            <a:off x="347345" y="1444837"/>
            <a:ext cx="4758011" cy="35616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hu-HU" sz="1800" b="1" dirty="0">
                <a:solidFill>
                  <a:schemeClr val="bg1">
                    <a:lumMod val="85000"/>
                  </a:schemeClr>
                </a:solidFill>
                <a:latin typeface="Century Gothic" panose="020B0502020202020204" pitchFamily="34" charset="0"/>
              </a:rPr>
              <a:t>Ösztöndíjrendszer</a:t>
            </a:r>
            <a:br>
              <a:rPr lang="hu-HU" sz="1800" b="1" dirty="0">
                <a:solidFill>
                  <a:schemeClr val="bg1">
                    <a:lumMod val="85000"/>
                  </a:schemeClr>
                </a:solidFill>
                <a:latin typeface="Century Gothic" panose="020B0502020202020204" pitchFamily="34" charset="0"/>
              </a:rPr>
            </a:br>
            <a:r>
              <a:rPr lang="hu-HU" sz="1800" i="1" dirty="0">
                <a:solidFill>
                  <a:schemeClr val="bg1">
                    <a:lumMod val="85000"/>
                  </a:schemeClr>
                </a:solidFill>
                <a:latin typeface="Century Gothic" panose="020B0502020202020204" pitchFamily="34" charset="0"/>
              </a:rPr>
              <a:t>Festők, szobrászok, építészek</a:t>
            </a:r>
            <a:br>
              <a:rPr lang="hu-HU" sz="1800" i="1" dirty="0">
                <a:solidFill>
                  <a:schemeClr val="bg1">
                    <a:lumMod val="85000"/>
                  </a:schemeClr>
                </a:solidFill>
                <a:latin typeface="Century Gothic" panose="020B0502020202020204" pitchFamily="34" charset="0"/>
              </a:rPr>
            </a:br>
            <a:endParaRPr lang="hu-HU" sz="1800" b="1" dirty="0">
              <a:solidFill>
                <a:schemeClr val="bg1">
                  <a:lumMod val="85000"/>
                </a:schemeClr>
              </a:solidFill>
              <a:latin typeface="Century Gothic" panose="020B0502020202020204" pitchFamily="34" charset="0"/>
            </a:endParaRPr>
          </a:p>
          <a:p>
            <a:pPr>
              <a:lnSpc>
                <a:spcPct val="100000"/>
              </a:lnSpc>
            </a:pPr>
            <a:r>
              <a:rPr lang="hu-HU" sz="1600" b="1" dirty="0">
                <a:solidFill>
                  <a:schemeClr val="bg1">
                    <a:lumMod val="85000"/>
                  </a:schemeClr>
                </a:solidFill>
                <a:latin typeface="Century Gothic" panose="020B0502020202020204" pitchFamily="34" charset="0"/>
              </a:rPr>
              <a:t> Székhely: Falconieri palota, Róma</a:t>
            </a:r>
            <a:br>
              <a:rPr lang="hu-HU" sz="1600" b="1" dirty="0">
                <a:solidFill>
                  <a:schemeClr val="bg1">
                    <a:lumMod val="85000"/>
                  </a:schemeClr>
                </a:solidFill>
                <a:latin typeface="Century Gothic" panose="020B0502020202020204" pitchFamily="34" charset="0"/>
              </a:rPr>
            </a:br>
            <a:r>
              <a:rPr lang="hu-HU" sz="1600" i="1" dirty="0">
                <a:solidFill>
                  <a:schemeClr val="bg1">
                    <a:lumMod val="85000"/>
                  </a:schemeClr>
                </a:solidFill>
                <a:latin typeface="Century Gothic" panose="020B0502020202020204" pitchFamily="34" charset="0"/>
              </a:rPr>
              <a:t>Római Magyar Akadémia</a:t>
            </a:r>
            <a:br>
              <a:rPr lang="hu-HU" sz="1600" i="1" dirty="0">
                <a:solidFill>
                  <a:schemeClr val="bg1">
                    <a:lumMod val="85000"/>
                  </a:schemeClr>
                </a:solidFill>
                <a:latin typeface="Century Gothic" panose="020B0502020202020204" pitchFamily="34" charset="0"/>
              </a:rPr>
            </a:br>
            <a:endParaRPr lang="hu-HU" sz="1600" b="1" i="1" dirty="0">
              <a:solidFill>
                <a:schemeClr val="bg1">
                  <a:lumMod val="85000"/>
                </a:schemeClr>
              </a:solidFill>
              <a:latin typeface="Century Gothic" panose="020B0502020202020204" pitchFamily="34" charset="0"/>
            </a:endParaRPr>
          </a:p>
          <a:p>
            <a:pPr>
              <a:lnSpc>
                <a:spcPct val="100000"/>
              </a:lnSpc>
            </a:pPr>
            <a:r>
              <a:rPr lang="hu-HU" sz="1600" b="1" dirty="0">
                <a:solidFill>
                  <a:schemeClr val="bg1">
                    <a:lumMod val="85000"/>
                  </a:schemeClr>
                </a:solidFill>
                <a:latin typeface="Century Gothic" panose="020B0502020202020204" pitchFamily="34" charset="0"/>
              </a:rPr>
              <a:t>Időtartam</a:t>
            </a:r>
            <a:br>
              <a:rPr lang="hu-HU" sz="1600" b="1" i="1" dirty="0">
                <a:solidFill>
                  <a:schemeClr val="bg1">
                    <a:lumMod val="85000"/>
                  </a:schemeClr>
                </a:solidFill>
                <a:latin typeface="Century Gothic" panose="020B0502020202020204" pitchFamily="34" charset="0"/>
              </a:rPr>
            </a:br>
            <a:r>
              <a:rPr lang="hu-HU" sz="1600" i="1" dirty="0">
                <a:solidFill>
                  <a:schemeClr val="bg1">
                    <a:lumMod val="85000"/>
                  </a:schemeClr>
                </a:solidFill>
                <a:latin typeface="Century Gothic" panose="020B0502020202020204" pitchFamily="34" charset="0"/>
              </a:rPr>
              <a:t>két év</a:t>
            </a:r>
            <a:br>
              <a:rPr lang="hu-HU" sz="1600" i="1" dirty="0">
                <a:solidFill>
                  <a:schemeClr val="bg1">
                    <a:lumMod val="85000"/>
                  </a:schemeClr>
                </a:solidFill>
                <a:latin typeface="Century Gothic" panose="020B0502020202020204" pitchFamily="34" charset="0"/>
              </a:rPr>
            </a:br>
            <a:endParaRPr lang="hu-HU" sz="1600" i="1" dirty="0">
              <a:solidFill>
                <a:schemeClr val="bg1">
                  <a:lumMod val="85000"/>
                </a:schemeClr>
              </a:solidFill>
              <a:latin typeface="Century Gothic" panose="020B0502020202020204" pitchFamily="34" charset="0"/>
            </a:endParaRPr>
          </a:p>
          <a:p>
            <a:pPr>
              <a:lnSpc>
                <a:spcPct val="100000"/>
              </a:lnSpc>
            </a:pPr>
            <a:r>
              <a:rPr lang="hu-HU" sz="1600" b="1" dirty="0">
                <a:solidFill>
                  <a:schemeClr val="bg1">
                    <a:lumMod val="85000"/>
                  </a:schemeClr>
                </a:solidFill>
                <a:latin typeface="Century Gothic" panose="020B0502020202020204" pitchFamily="34" charset="0"/>
              </a:rPr>
              <a:t>Inspiráció</a:t>
            </a:r>
            <a:br>
              <a:rPr lang="hu-HU" sz="1600" b="1" dirty="0">
                <a:solidFill>
                  <a:schemeClr val="bg1">
                    <a:lumMod val="85000"/>
                  </a:schemeClr>
                </a:solidFill>
                <a:latin typeface="Century Gothic" panose="020B0502020202020204" pitchFamily="34" charset="0"/>
              </a:rPr>
            </a:br>
            <a:r>
              <a:rPr lang="hu-HU" sz="1600" i="1" dirty="0">
                <a:solidFill>
                  <a:schemeClr val="bg1">
                    <a:lumMod val="85000"/>
                  </a:schemeClr>
                </a:solidFill>
                <a:latin typeface="Century Gothic" panose="020B0502020202020204" pitchFamily="34" charset="0"/>
              </a:rPr>
              <a:t>Róma történelmi belvárosa, műalkotásai, olasz modern képzőművészet és építészet</a:t>
            </a:r>
            <a:endParaRPr lang="hu-HU" sz="1600" b="1" dirty="0">
              <a:solidFill>
                <a:schemeClr val="bg1">
                  <a:lumMod val="85000"/>
                </a:schemeClr>
              </a:solidFill>
              <a:latin typeface="Century Gothic" panose="020B0502020202020204" pitchFamily="34" charset="0"/>
            </a:endParaRPr>
          </a:p>
          <a:p>
            <a:pPr>
              <a:lnSpc>
                <a:spcPct val="100000"/>
              </a:lnSpc>
            </a:pPr>
            <a:endParaRPr lang="hu-HU" sz="1600" b="1" i="1" dirty="0">
              <a:solidFill>
                <a:schemeClr val="bg1">
                  <a:lumMod val="85000"/>
                </a:schemeClr>
              </a:solidFill>
              <a:latin typeface="Century Gothic" panose="020B0502020202020204" pitchFamily="34" charset="0"/>
            </a:endParaRPr>
          </a:p>
        </p:txBody>
      </p:sp>
      <p:sp>
        <p:nvSpPr>
          <p:cNvPr id="9" name="Szövegdoboz 8">
            <a:extLst>
              <a:ext uri="{FF2B5EF4-FFF2-40B4-BE49-F238E27FC236}">
                <a16:creationId xmlns:a16="http://schemas.microsoft.com/office/drawing/2014/main" id="{6241819A-37F2-469A-890E-6388C1E4BF81}"/>
              </a:ext>
            </a:extLst>
          </p:cNvPr>
          <p:cNvSpPr txBox="1"/>
          <p:nvPr/>
        </p:nvSpPr>
        <p:spPr>
          <a:xfrm rot="16200000">
            <a:off x="10409343" y="1121672"/>
            <a:ext cx="2613962" cy="646331"/>
          </a:xfrm>
          <a:prstGeom prst="rect">
            <a:avLst/>
          </a:prstGeom>
          <a:noFill/>
        </p:spPr>
        <p:txBody>
          <a:bodyPr wrap="square" rtlCol="0">
            <a:spAutoFit/>
          </a:bodyPr>
          <a:lstStyle/>
          <a:p>
            <a:pPr algn="r"/>
            <a:r>
              <a:rPr lang="hu-HU" sz="1200" b="1" dirty="0">
                <a:solidFill>
                  <a:schemeClr val="tx2">
                    <a:lumMod val="60000"/>
                    <a:lumOff val="40000"/>
                  </a:schemeClr>
                </a:solidFill>
                <a:latin typeface="Century Gothic" panose="020B0502020202020204" pitchFamily="34" charset="0"/>
              </a:rPr>
              <a:t>https://intezet.nori.gov.hu/nemzeti-sirkert/budapest/farkasreti-temeto/gerevich-tibor/</a:t>
            </a:r>
          </a:p>
        </p:txBody>
      </p:sp>
    </p:spTree>
    <p:extLst>
      <p:ext uri="{BB962C8B-B14F-4D97-AF65-F5344CB8AC3E}">
        <p14:creationId xmlns:p14="http://schemas.microsoft.com/office/powerpoint/2010/main" val="154890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a:extLst>
              <a:ext uri="{FF2B5EF4-FFF2-40B4-BE49-F238E27FC236}">
                <a16:creationId xmlns:a16="http://schemas.microsoft.com/office/drawing/2014/main" id="{49566B5C-6863-D626-015C-772EA808F54D}"/>
              </a:ext>
            </a:extLst>
          </p:cNvPr>
          <p:cNvPicPr>
            <a:picLocks noChangeAspect="1" noChangeArrowheads="1"/>
          </p:cNvPicPr>
          <p:nvPr/>
        </p:nvPicPr>
        <p:blipFill rotWithShape="1">
          <a:blip r:embed="rId5">
            <a:alphaModFix/>
            <a:extLst>
              <a:ext uri="{BEBA8EAE-BF5A-486C-A8C5-ECC9F3942E4B}">
                <a14:imgProps xmlns:a14="http://schemas.microsoft.com/office/drawing/2010/main">
                  <a14:imgLayer r:embed="rId6">
                    <a14:imgEffect>
                      <a14:brightnessContrast bright="14000" contrast="-44000"/>
                    </a14:imgEffect>
                  </a14:imgLayer>
                </a14:imgProps>
              </a:ext>
              <a:ext uri="{28A0092B-C50C-407E-A947-70E740481C1C}">
                <a14:useLocalDpi xmlns:a14="http://schemas.microsoft.com/office/drawing/2010/main" val="0"/>
              </a:ext>
            </a:extLst>
          </a:blip>
          <a:srcRect l="44724" t="-264" r="16551" b="264"/>
          <a:stretch/>
        </p:blipFill>
        <p:spPr bwMode="auto">
          <a:xfrm>
            <a:off x="9276577" y="-15019"/>
            <a:ext cx="3366933" cy="5680519"/>
          </a:xfrm>
          <a:prstGeom prst="parallelogram">
            <a:avLst>
              <a:gd name="adj" fmla="val 11671"/>
            </a:avLst>
          </a:prstGeom>
          <a:noFill/>
          <a:extLst>
            <a:ext uri="{909E8E84-426E-40DD-AFC4-6F175D3DCCD1}">
              <a14:hiddenFill xmlns:a14="http://schemas.microsoft.com/office/drawing/2010/main">
                <a:solidFill>
                  <a:srgbClr val="FFFFFF"/>
                </a:solidFill>
              </a14:hiddenFill>
            </a:ext>
          </a:extLst>
        </p:spPr>
      </p:pic>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6" name="4-es dia">
            <a:hlinkClick r:id="" action="ppaction://media"/>
            <a:extLst>
              <a:ext uri="{FF2B5EF4-FFF2-40B4-BE49-F238E27FC236}">
                <a16:creationId xmlns:a16="http://schemas.microsoft.com/office/drawing/2014/main" id="{684D8342-2586-66E4-203E-B31EAF8136C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7345" y="6101841"/>
            <a:ext cx="304800" cy="304800"/>
          </a:xfrm>
          <a:prstGeom prst="rect">
            <a:avLst/>
          </a:prstGeom>
        </p:spPr>
      </p:pic>
      <p:pic>
        <p:nvPicPr>
          <p:cNvPr id="2050" name="Picture 2" descr="Fiat Tagliero Service Station – Asmara, Eritrea - Atlas Obscura">
            <a:extLst>
              <a:ext uri="{FF2B5EF4-FFF2-40B4-BE49-F238E27FC236}">
                <a16:creationId xmlns:a16="http://schemas.microsoft.com/office/drawing/2014/main" id="{6D9E93DF-09DF-B504-C258-656E6EC0F669}"/>
              </a:ext>
            </a:extLst>
          </p:cNvPr>
          <p:cNvPicPr>
            <a:picLocks noChangeAspect="1" noChangeArrowheads="1"/>
          </p:cNvPicPr>
          <p:nvPr/>
        </p:nvPicPr>
        <p:blipFill rotWithShape="1">
          <a:blip r:embed="rId9">
            <a:alphaModFix amt="70000"/>
            <a:extLst>
              <a:ext uri="{28A0092B-C50C-407E-A947-70E740481C1C}">
                <a14:useLocalDpi xmlns:a14="http://schemas.microsoft.com/office/drawing/2010/main" val="0"/>
              </a:ext>
            </a:extLst>
          </a:blip>
          <a:srcRect l="8685" r="36899"/>
          <a:stretch/>
        </p:blipFill>
        <p:spPr bwMode="auto">
          <a:xfrm>
            <a:off x="3915615" y="0"/>
            <a:ext cx="3074690" cy="5650482"/>
          </a:xfrm>
          <a:prstGeom prst="parallelogram">
            <a:avLst>
              <a:gd name="adj" fmla="val 13103"/>
            </a:avLst>
          </a:prstGeom>
          <a:noFill/>
          <a:extLst>
            <a:ext uri="{909E8E84-426E-40DD-AFC4-6F175D3DCCD1}">
              <a14:hiddenFill xmlns:a14="http://schemas.microsoft.com/office/drawing/2010/main">
                <a:solidFill>
                  <a:srgbClr val="FFFFFF"/>
                </a:solidFill>
              </a14:hiddenFill>
            </a:ext>
          </a:extLst>
        </p:spPr>
      </p:pic>
      <p:pic>
        <p:nvPicPr>
          <p:cNvPr id="2052" name="Picture 4" descr="La Casa del Fascio, Giuseppe Terragni, 1932-1936 - KAAN Architecten">
            <a:extLst>
              <a:ext uri="{FF2B5EF4-FFF2-40B4-BE49-F238E27FC236}">
                <a16:creationId xmlns:a16="http://schemas.microsoft.com/office/drawing/2014/main" id="{19183931-FB72-E538-7915-73F181BF3202}"/>
              </a:ext>
            </a:extLst>
          </p:cNvPr>
          <p:cNvPicPr>
            <a:picLocks noChangeAspect="1" noChangeArrowheads="1"/>
          </p:cNvPicPr>
          <p:nvPr/>
        </p:nvPicPr>
        <p:blipFill rotWithShape="1">
          <a:blip r:embed="rId10">
            <a:alphaModFix amt="70000"/>
            <a:extLst>
              <a:ext uri="{28A0092B-C50C-407E-A947-70E740481C1C}">
                <a14:useLocalDpi xmlns:a14="http://schemas.microsoft.com/office/drawing/2010/main" val="0"/>
              </a:ext>
            </a:extLst>
          </a:blip>
          <a:srcRect l="38749" r="28215"/>
          <a:stretch/>
        </p:blipFill>
        <p:spPr bwMode="auto">
          <a:xfrm>
            <a:off x="6605266" y="0"/>
            <a:ext cx="3043824" cy="5650482"/>
          </a:xfrm>
          <a:prstGeom prst="parallelogram">
            <a:avLst>
              <a:gd name="adj" fmla="val 12848"/>
            </a:avLst>
          </a:prstGeom>
          <a:noFill/>
          <a:extLst>
            <a:ext uri="{909E8E84-426E-40DD-AFC4-6F175D3DCCD1}">
              <a14:hiddenFill xmlns:a14="http://schemas.microsoft.com/office/drawing/2010/main">
                <a:solidFill>
                  <a:srgbClr val="FFFFFF"/>
                </a:solidFill>
              </a14:hiddenFill>
            </a:ext>
          </a:extLst>
        </p:spPr>
      </p:pic>
      <p:pic>
        <p:nvPicPr>
          <p:cNvPr id="8" name="Kép 7">
            <a:extLst>
              <a:ext uri="{FF2B5EF4-FFF2-40B4-BE49-F238E27FC236}">
                <a16:creationId xmlns:a16="http://schemas.microsoft.com/office/drawing/2014/main" id="{2821DB28-900E-0680-AA46-5ACD8573D066}"/>
              </a:ext>
            </a:extLst>
          </p:cNvPr>
          <p:cNvPicPr>
            <a:picLocks noChangeAspect="1"/>
          </p:cNvPicPr>
          <p:nvPr/>
        </p:nvPicPr>
        <p:blipFill rotWithShape="1">
          <a:blip r:embed="rId11">
            <a:alphaModFix amt="70000"/>
          </a:blip>
          <a:srcRect l="7131" r="64219"/>
          <a:stretch/>
        </p:blipFill>
        <p:spPr>
          <a:xfrm>
            <a:off x="2009334" y="0"/>
            <a:ext cx="2299386" cy="5650482"/>
          </a:xfrm>
          <a:prstGeom prst="parallelogram">
            <a:avLst>
              <a:gd name="adj" fmla="val 17906"/>
            </a:avLst>
          </a:prstGeom>
        </p:spPr>
      </p:pic>
      <p:sp>
        <p:nvSpPr>
          <p:cNvPr id="11" name="Szöveg helye 2">
            <a:extLst>
              <a:ext uri="{FF2B5EF4-FFF2-40B4-BE49-F238E27FC236}">
                <a16:creationId xmlns:a16="http://schemas.microsoft.com/office/drawing/2014/main" id="{6C5EBAF8-DC89-380A-CA34-A7ED66A0D385}"/>
              </a:ext>
            </a:extLst>
          </p:cNvPr>
          <p:cNvSpPr>
            <a:spLocks noGrp="1"/>
          </p:cNvSpPr>
          <p:nvPr>
            <p:ph type="body" sz="quarter" idx="13"/>
          </p:nvPr>
        </p:nvSpPr>
        <p:spPr>
          <a:xfrm rot="16490977">
            <a:off x="1733163" y="-18127"/>
            <a:ext cx="2355570" cy="1204968"/>
          </a:xfrm>
        </p:spPr>
        <p:txBody>
          <a:bodyPr/>
          <a:lstStyle/>
          <a:p>
            <a:pPr marL="0" indent="0">
              <a:lnSpc>
                <a:spcPct val="100000"/>
              </a:lnSpc>
              <a:buNone/>
            </a:pPr>
            <a:r>
              <a:rPr lang="hu-HU" sz="1800" b="1" dirty="0" err="1">
                <a:solidFill>
                  <a:schemeClr val="bg1">
                    <a:lumMod val="85000"/>
                  </a:schemeClr>
                </a:solidFill>
                <a:latin typeface="Century Gothic" panose="020B0502020202020204" pitchFamily="34" charset="0"/>
              </a:rPr>
              <a:t>Novecento</a:t>
            </a:r>
            <a:endParaRPr lang="hu-HU" sz="1800" dirty="0">
              <a:solidFill>
                <a:schemeClr val="bg1">
                  <a:lumMod val="85000"/>
                </a:schemeClr>
              </a:solidFill>
              <a:latin typeface="Century Gothic" panose="020B0502020202020204" pitchFamily="34" charset="0"/>
            </a:endParaRPr>
          </a:p>
        </p:txBody>
      </p:sp>
      <p:sp>
        <p:nvSpPr>
          <p:cNvPr id="13" name="Szöveg helye 2">
            <a:extLst>
              <a:ext uri="{FF2B5EF4-FFF2-40B4-BE49-F238E27FC236}">
                <a16:creationId xmlns:a16="http://schemas.microsoft.com/office/drawing/2014/main" id="{7A199B5A-965F-0B29-F44C-C4F67AFFAF6F}"/>
              </a:ext>
            </a:extLst>
          </p:cNvPr>
          <p:cNvSpPr txBox="1">
            <a:spLocks/>
          </p:cNvSpPr>
          <p:nvPr/>
        </p:nvSpPr>
        <p:spPr>
          <a:xfrm rot="16490977">
            <a:off x="3605017" y="605033"/>
            <a:ext cx="2355570" cy="1204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800" b="1" dirty="0" err="1">
                <a:solidFill>
                  <a:schemeClr val="bg1">
                    <a:lumMod val="85000"/>
                  </a:schemeClr>
                </a:solidFill>
                <a:latin typeface="Century Gothic" panose="020B0502020202020204" pitchFamily="34" charset="0"/>
              </a:rPr>
              <a:t>Razionalismo</a:t>
            </a:r>
            <a:endParaRPr lang="hu-HU" sz="1800" dirty="0">
              <a:solidFill>
                <a:schemeClr val="bg1">
                  <a:lumMod val="85000"/>
                </a:schemeClr>
              </a:solidFill>
              <a:latin typeface="Century Gothic" panose="020B0502020202020204" pitchFamily="34" charset="0"/>
            </a:endParaRPr>
          </a:p>
        </p:txBody>
      </p:sp>
      <p:sp>
        <p:nvSpPr>
          <p:cNvPr id="14" name="Szöveg helye 2">
            <a:extLst>
              <a:ext uri="{FF2B5EF4-FFF2-40B4-BE49-F238E27FC236}">
                <a16:creationId xmlns:a16="http://schemas.microsoft.com/office/drawing/2014/main" id="{E79D7F98-3DE7-D264-4F29-910C2D712CD2}"/>
              </a:ext>
            </a:extLst>
          </p:cNvPr>
          <p:cNvSpPr txBox="1">
            <a:spLocks/>
          </p:cNvSpPr>
          <p:nvPr/>
        </p:nvSpPr>
        <p:spPr>
          <a:xfrm rot="16372562">
            <a:off x="6328836" y="-270927"/>
            <a:ext cx="2355570" cy="1204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800" b="1" dirty="0" err="1">
                <a:solidFill>
                  <a:schemeClr val="bg1">
                    <a:lumMod val="85000"/>
                  </a:schemeClr>
                </a:solidFill>
                <a:latin typeface="Century Gothic" panose="020B0502020202020204" pitchFamily="34" charset="0"/>
              </a:rPr>
              <a:t>Futurismo</a:t>
            </a:r>
            <a:endParaRPr lang="hu-HU" sz="1800" dirty="0">
              <a:solidFill>
                <a:schemeClr val="bg1">
                  <a:lumMod val="85000"/>
                </a:schemeClr>
              </a:solidFill>
              <a:latin typeface="Century Gothic" panose="020B0502020202020204" pitchFamily="34" charset="0"/>
            </a:endParaRPr>
          </a:p>
        </p:txBody>
      </p:sp>
      <p:sp>
        <p:nvSpPr>
          <p:cNvPr id="15" name="Szöveg helye 2">
            <a:extLst>
              <a:ext uri="{FF2B5EF4-FFF2-40B4-BE49-F238E27FC236}">
                <a16:creationId xmlns:a16="http://schemas.microsoft.com/office/drawing/2014/main" id="{BFB54999-40F9-20D4-B74E-EC79DEED4471}"/>
              </a:ext>
            </a:extLst>
          </p:cNvPr>
          <p:cNvSpPr txBox="1">
            <a:spLocks/>
          </p:cNvSpPr>
          <p:nvPr/>
        </p:nvSpPr>
        <p:spPr>
          <a:xfrm rot="16385800">
            <a:off x="8603610" y="1193974"/>
            <a:ext cx="3001243" cy="1204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800" b="1" dirty="0" err="1">
                <a:latin typeface="Century Gothic" panose="020B0502020202020204" pitchFamily="34" charset="0"/>
              </a:rPr>
              <a:t>Árkay</a:t>
            </a:r>
            <a:r>
              <a:rPr lang="hu-HU" sz="1800" b="1" dirty="0">
                <a:latin typeface="Century Gothic" panose="020B0502020202020204" pitchFamily="34" charset="0"/>
              </a:rPr>
              <a:t> Aladár és Bertalan</a:t>
            </a:r>
            <a:endParaRPr lang="hu-HU" sz="1800" dirty="0">
              <a:latin typeface="Century Gothic" panose="020B0502020202020204" pitchFamily="34" charset="0"/>
            </a:endParaRPr>
          </a:p>
        </p:txBody>
      </p:sp>
      <p:sp>
        <p:nvSpPr>
          <p:cNvPr id="17" name="Szövegdoboz 16">
            <a:extLst>
              <a:ext uri="{FF2B5EF4-FFF2-40B4-BE49-F238E27FC236}">
                <a16:creationId xmlns:a16="http://schemas.microsoft.com/office/drawing/2014/main" id="{E0CE9384-E1BD-317A-D4C4-41D9F84F9E57}"/>
              </a:ext>
            </a:extLst>
          </p:cNvPr>
          <p:cNvSpPr txBox="1"/>
          <p:nvPr/>
        </p:nvSpPr>
        <p:spPr>
          <a:xfrm>
            <a:off x="0" y="2449008"/>
            <a:ext cx="6584674" cy="369332"/>
          </a:xfrm>
          <a:prstGeom prst="rect">
            <a:avLst/>
          </a:prstGeom>
          <a:noFill/>
        </p:spPr>
        <p:txBody>
          <a:bodyPr wrap="square">
            <a:spAutoFit/>
          </a:bodyPr>
          <a:lstStyle/>
          <a:p>
            <a:pPr marL="0" indent="0">
              <a:buNone/>
            </a:pPr>
            <a:endParaRPr lang="hu-HU" sz="1800" dirty="0">
              <a:solidFill>
                <a:schemeClr val="bg1"/>
              </a:solidFill>
            </a:endParaRPr>
          </a:p>
        </p:txBody>
      </p:sp>
      <p:sp>
        <p:nvSpPr>
          <p:cNvPr id="18" name="Szövegdoboz 17">
            <a:extLst>
              <a:ext uri="{FF2B5EF4-FFF2-40B4-BE49-F238E27FC236}">
                <a16:creationId xmlns:a16="http://schemas.microsoft.com/office/drawing/2014/main" id="{AA665AC5-125B-E270-1F61-13E312E9920D}"/>
              </a:ext>
            </a:extLst>
          </p:cNvPr>
          <p:cNvSpPr txBox="1"/>
          <p:nvPr/>
        </p:nvSpPr>
        <p:spPr>
          <a:xfrm>
            <a:off x="4292393" y="31211"/>
            <a:ext cx="2553407" cy="276999"/>
          </a:xfrm>
          <a:prstGeom prst="rect">
            <a:avLst/>
          </a:prstGeom>
          <a:noFill/>
        </p:spPr>
        <p:txBody>
          <a:bodyPr wrap="square" rtlCol="0">
            <a:spAutoFit/>
          </a:bodyPr>
          <a:lstStyle/>
          <a:p>
            <a:r>
              <a:rPr lang="hu-HU" sz="600" b="1">
                <a:solidFill>
                  <a:schemeClr val="tx2">
                    <a:lumMod val="60000"/>
                    <a:lumOff val="40000"/>
                  </a:schemeClr>
                </a:solidFill>
                <a:latin typeface="Century Gothic" panose="020B0502020202020204" pitchFamily="34" charset="0"/>
              </a:rPr>
              <a:t>https://www.atlasobscura.com/places/fiat-tagliero-service-station-asmara-eritrea</a:t>
            </a:r>
            <a:endParaRPr lang="hu-HU" sz="600" b="1" dirty="0">
              <a:solidFill>
                <a:schemeClr val="tx2">
                  <a:lumMod val="60000"/>
                  <a:lumOff val="40000"/>
                </a:schemeClr>
              </a:solidFill>
              <a:latin typeface="Century Gothic" panose="020B0502020202020204" pitchFamily="34" charset="0"/>
            </a:endParaRPr>
          </a:p>
        </p:txBody>
      </p:sp>
      <p:sp>
        <p:nvSpPr>
          <p:cNvPr id="19" name="Szövegdoboz 18">
            <a:extLst>
              <a:ext uri="{FF2B5EF4-FFF2-40B4-BE49-F238E27FC236}">
                <a16:creationId xmlns:a16="http://schemas.microsoft.com/office/drawing/2014/main" id="{FD4E2AC3-7B77-04F3-1CE3-EA80A7978DE3}"/>
              </a:ext>
            </a:extLst>
          </p:cNvPr>
          <p:cNvSpPr txBox="1"/>
          <p:nvPr/>
        </p:nvSpPr>
        <p:spPr>
          <a:xfrm>
            <a:off x="2365008" y="47250"/>
            <a:ext cx="2039950" cy="276999"/>
          </a:xfrm>
          <a:prstGeom prst="rect">
            <a:avLst/>
          </a:prstGeom>
          <a:noFill/>
        </p:spPr>
        <p:txBody>
          <a:bodyPr wrap="square" rtlCol="0">
            <a:spAutoFit/>
          </a:bodyPr>
          <a:lstStyle/>
          <a:p>
            <a:r>
              <a:rPr lang="hu-HU" sz="600" b="1" dirty="0">
                <a:solidFill>
                  <a:schemeClr val="tx2">
                    <a:lumMod val="60000"/>
                    <a:lumOff val="40000"/>
                  </a:schemeClr>
                </a:solidFill>
                <a:latin typeface="Century Gothic" panose="020B0502020202020204" pitchFamily="34" charset="0"/>
              </a:rPr>
              <a:t>https://tdk.bme.hu/EPK/DownloadPaper/Export-Novecento1</a:t>
            </a:r>
          </a:p>
        </p:txBody>
      </p:sp>
      <p:sp>
        <p:nvSpPr>
          <p:cNvPr id="20" name="Szövegdoboz 19">
            <a:extLst>
              <a:ext uri="{FF2B5EF4-FFF2-40B4-BE49-F238E27FC236}">
                <a16:creationId xmlns:a16="http://schemas.microsoft.com/office/drawing/2014/main" id="{DA183DCD-FF26-C591-A266-D61B9AFFCB3A}"/>
              </a:ext>
            </a:extLst>
          </p:cNvPr>
          <p:cNvSpPr txBox="1"/>
          <p:nvPr/>
        </p:nvSpPr>
        <p:spPr>
          <a:xfrm>
            <a:off x="6979920" y="30037"/>
            <a:ext cx="2553407" cy="276999"/>
          </a:xfrm>
          <a:prstGeom prst="rect">
            <a:avLst/>
          </a:prstGeom>
          <a:noFill/>
        </p:spPr>
        <p:txBody>
          <a:bodyPr wrap="square" rtlCol="0">
            <a:spAutoFit/>
          </a:bodyPr>
          <a:lstStyle/>
          <a:p>
            <a:r>
              <a:rPr lang="hu-HU" sz="600" b="1" dirty="0">
                <a:solidFill>
                  <a:schemeClr val="tx2">
                    <a:lumMod val="60000"/>
                    <a:lumOff val="40000"/>
                  </a:schemeClr>
                </a:solidFill>
                <a:latin typeface="Century Gothic" panose="020B0502020202020204" pitchFamily="34" charset="0"/>
              </a:rPr>
              <a:t>https://www.milanoguida.com/visite-guidate/fuori-porta/como-razionalista/</a:t>
            </a:r>
          </a:p>
        </p:txBody>
      </p:sp>
      <p:sp>
        <p:nvSpPr>
          <p:cNvPr id="21" name="Szövegdoboz 20">
            <a:extLst>
              <a:ext uri="{FF2B5EF4-FFF2-40B4-BE49-F238E27FC236}">
                <a16:creationId xmlns:a16="http://schemas.microsoft.com/office/drawing/2014/main" id="{9D1DD9BB-D51C-3682-AAAC-1AC387D4AA95}"/>
              </a:ext>
            </a:extLst>
          </p:cNvPr>
          <p:cNvSpPr txBox="1"/>
          <p:nvPr/>
        </p:nvSpPr>
        <p:spPr>
          <a:xfrm>
            <a:off x="9629565" y="30037"/>
            <a:ext cx="2553407" cy="276999"/>
          </a:xfrm>
          <a:prstGeom prst="rect">
            <a:avLst/>
          </a:prstGeom>
          <a:noFill/>
        </p:spPr>
        <p:txBody>
          <a:bodyPr wrap="square" rtlCol="0">
            <a:spAutoFit/>
          </a:bodyPr>
          <a:lstStyle/>
          <a:p>
            <a:r>
              <a:rPr lang="hu-HU" sz="600" b="1" dirty="0">
                <a:solidFill>
                  <a:srgbClr val="151F39"/>
                </a:solidFill>
                <a:latin typeface="Century Gothic" panose="020B0502020202020204" pitchFamily="34" charset="0"/>
              </a:rPr>
              <a:t>https://pestbuda.hu/cikk/20211123_a_modern_epiteszet_mestere_volt_a_ma_otven_eve_elhunyt_arkay_bertalan</a:t>
            </a:r>
          </a:p>
        </p:txBody>
      </p:sp>
    </p:spTree>
    <p:extLst>
      <p:ext uri="{BB962C8B-B14F-4D97-AF65-F5344CB8AC3E}">
        <p14:creationId xmlns:p14="http://schemas.microsoft.com/office/powerpoint/2010/main" val="345731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5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Kép 17">
            <a:extLst>
              <a:ext uri="{FF2B5EF4-FFF2-40B4-BE49-F238E27FC236}">
                <a16:creationId xmlns:a16="http://schemas.microsoft.com/office/drawing/2014/main" id="{7423FDBD-4DE0-590B-78B8-274B891949DE}"/>
              </a:ext>
            </a:extLst>
          </p:cNvPr>
          <p:cNvPicPr>
            <a:picLocks noChangeAspect="1"/>
          </p:cNvPicPr>
          <p:nvPr/>
        </p:nvPicPr>
        <p:blipFill rotWithShape="1">
          <a:blip r:embed="rId5">
            <a:alphaModFix amt="35000"/>
          </a:blip>
          <a:srcRect l="16449" r="4472" b="-1284"/>
          <a:stretch/>
        </p:blipFill>
        <p:spPr>
          <a:xfrm>
            <a:off x="0" y="-39792"/>
            <a:ext cx="6096000" cy="5798829"/>
          </a:xfrm>
          <a:prstGeom prst="rect">
            <a:avLst/>
          </a:prstGeom>
          <a:ln>
            <a:noFill/>
          </a:ln>
          <a:effectLst>
            <a:outerShdw blurRad="292100" dist="139700" dir="2700000" algn="tl" rotWithShape="0">
              <a:srgbClr val="333333">
                <a:alpha val="65000"/>
              </a:srgbClr>
            </a:outerShdw>
          </a:effectLst>
        </p:spPr>
      </p:pic>
      <p:sp>
        <p:nvSpPr>
          <p:cNvPr id="17" name="Nyíl: jobbra mutató 16">
            <a:extLst>
              <a:ext uri="{FF2B5EF4-FFF2-40B4-BE49-F238E27FC236}">
                <a16:creationId xmlns:a16="http://schemas.microsoft.com/office/drawing/2014/main" id="{1A156C2D-D773-7889-507E-FCB2667C69AB}"/>
              </a:ext>
            </a:extLst>
          </p:cNvPr>
          <p:cNvSpPr/>
          <p:nvPr/>
        </p:nvSpPr>
        <p:spPr>
          <a:xfrm rot="5400000">
            <a:off x="5530713" y="2915380"/>
            <a:ext cx="1286589" cy="1102655"/>
          </a:xfrm>
          <a:prstGeom prst="rightArrow">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6" name="5-ös dia">
            <a:hlinkClick r:id="" action="ppaction://media"/>
            <a:extLst>
              <a:ext uri="{FF2B5EF4-FFF2-40B4-BE49-F238E27FC236}">
                <a16:creationId xmlns:a16="http://schemas.microsoft.com/office/drawing/2014/main" id="{BAF051FD-70DF-D21A-52BA-9DCC94EC45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344" y="6103115"/>
            <a:ext cx="304801" cy="304801"/>
          </a:xfrm>
          <a:prstGeom prst="rect">
            <a:avLst/>
          </a:prstGeom>
        </p:spPr>
      </p:pic>
      <p:pic>
        <p:nvPicPr>
          <p:cNvPr id="10" name="Kép 9">
            <a:extLst>
              <a:ext uri="{FF2B5EF4-FFF2-40B4-BE49-F238E27FC236}">
                <a16:creationId xmlns:a16="http://schemas.microsoft.com/office/drawing/2014/main" id="{755AE4DA-04B5-2F7D-43E7-0C885CB735C7}"/>
              </a:ext>
            </a:extLst>
          </p:cNvPr>
          <p:cNvPicPr>
            <a:picLocks noChangeAspect="1"/>
          </p:cNvPicPr>
          <p:nvPr/>
        </p:nvPicPr>
        <p:blipFill>
          <a:blip r:embed="rId8"/>
          <a:stretch>
            <a:fillRect/>
          </a:stretch>
        </p:blipFill>
        <p:spPr>
          <a:xfrm>
            <a:off x="9771905" y="-36568"/>
            <a:ext cx="2264078" cy="5689600"/>
          </a:xfrm>
          <a:prstGeom prst="rect">
            <a:avLst/>
          </a:prstGeom>
        </p:spPr>
      </p:pic>
      <p:pic>
        <p:nvPicPr>
          <p:cNvPr id="13" name="Kép 12">
            <a:extLst>
              <a:ext uri="{FF2B5EF4-FFF2-40B4-BE49-F238E27FC236}">
                <a16:creationId xmlns:a16="http://schemas.microsoft.com/office/drawing/2014/main" id="{7AA66345-ED98-B08D-A9C3-78A7957D51D6}"/>
              </a:ext>
            </a:extLst>
          </p:cNvPr>
          <p:cNvPicPr>
            <a:picLocks noChangeAspect="1"/>
          </p:cNvPicPr>
          <p:nvPr/>
        </p:nvPicPr>
        <p:blipFill rotWithShape="1">
          <a:blip r:embed="rId9"/>
          <a:srcRect t="1631" b="72214"/>
          <a:stretch/>
        </p:blipFill>
        <p:spPr>
          <a:xfrm>
            <a:off x="5289951" y="1706083"/>
            <a:ext cx="1768115" cy="1699376"/>
          </a:xfrm>
          <a:prstGeom prst="rect">
            <a:avLst/>
          </a:prstGeom>
        </p:spPr>
      </p:pic>
      <p:pic>
        <p:nvPicPr>
          <p:cNvPr id="15" name="Kép 14">
            <a:extLst>
              <a:ext uri="{FF2B5EF4-FFF2-40B4-BE49-F238E27FC236}">
                <a16:creationId xmlns:a16="http://schemas.microsoft.com/office/drawing/2014/main" id="{CD5F1397-1AEF-E569-BF47-E64007DA9A78}"/>
              </a:ext>
            </a:extLst>
          </p:cNvPr>
          <p:cNvPicPr>
            <a:picLocks noChangeAspect="1"/>
          </p:cNvPicPr>
          <p:nvPr/>
        </p:nvPicPr>
        <p:blipFill rotWithShape="1">
          <a:blip r:embed="rId9"/>
          <a:srcRect l="871" t="35999" r="-871" b="37847"/>
          <a:stretch/>
        </p:blipFill>
        <p:spPr>
          <a:xfrm>
            <a:off x="5289951" y="-39792"/>
            <a:ext cx="1768115" cy="1699376"/>
          </a:xfrm>
          <a:prstGeom prst="rect">
            <a:avLst/>
          </a:prstGeom>
        </p:spPr>
      </p:pic>
      <p:pic>
        <p:nvPicPr>
          <p:cNvPr id="16" name="Kép 15">
            <a:extLst>
              <a:ext uri="{FF2B5EF4-FFF2-40B4-BE49-F238E27FC236}">
                <a16:creationId xmlns:a16="http://schemas.microsoft.com/office/drawing/2014/main" id="{0EA3303E-DDF5-9683-85DF-EB742E030889}"/>
              </a:ext>
            </a:extLst>
          </p:cNvPr>
          <p:cNvPicPr>
            <a:picLocks noChangeAspect="1"/>
          </p:cNvPicPr>
          <p:nvPr/>
        </p:nvPicPr>
        <p:blipFill rotWithShape="1">
          <a:blip r:embed="rId9"/>
          <a:srcRect t="66945" b="8090"/>
          <a:stretch/>
        </p:blipFill>
        <p:spPr>
          <a:xfrm>
            <a:off x="5289951" y="4007394"/>
            <a:ext cx="1768115" cy="1622096"/>
          </a:xfrm>
          <a:prstGeom prst="rect">
            <a:avLst/>
          </a:prstGeom>
        </p:spPr>
      </p:pic>
      <p:pic>
        <p:nvPicPr>
          <p:cNvPr id="3074" name="Picture 2" descr="A Pannonhalmi Bencés Gimnázium 1974-ben végzett 4.A osztályának honlapja -  G-Portál">
            <a:extLst>
              <a:ext uri="{FF2B5EF4-FFF2-40B4-BE49-F238E27FC236}">
                <a16:creationId xmlns:a16="http://schemas.microsoft.com/office/drawing/2014/main" id="{83CAD82D-5D0D-00E9-E1C1-58193896A458}"/>
              </a:ext>
            </a:extLst>
          </p:cNvPr>
          <p:cNvPicPr>
            <a:picLocks noChangeAspect="1" noChangeArrowheads="1"/>
          </p:cNvPicPr>
          <p:nvPr/>
        </p:nvPicPr>
        <p:blipFill>
          <a:blip r:embed="rId10">
            <a:alphaModFix amt="70000"/>
            <a:extLst>
              <a:ext uri="{28A0092B-C50C-407E-A947-70E740481C1C}">
                <a14:useLocalDpi xmlns:a14="http://schemas.microsoft.com/office/drawing/2010/main" val="0"/>
              </a:ext>
            </a:extLst>
          </a:blip>
          <a:srcRect/>
          <a:stretch>
            <a:fillRect/>
          </a:stretch>
        </p:blipFill>
        <p:spPr bwMode="auto">
          <a:xfrm>
            <a:off x="7244138" y="1706083"/>
            <a:ext cx="2371750" cy="2954589"/>
          </a:xfrm>
          <a:prstGeom prst="rect">
            <a:avLst/>
          </a:prstGeom>
          <a:noFill/>
          <a:extLst>
            <a:ext uri="{909E8E84-426E-40DD-AFC4-6F175D3DCCD1}">
              <a14:hiddenFill xmlns:a14="http://schemas.microsoft.com/office/drawing/2010/main">
                <a:solidFill>
                  <a:srgbClr val="FFFFFF"/>
                </a:solidFill>
              </a14:hiddenFill>
            </a:ext>
          </a:extLst>
        </p:spPr>
      </p:pic>
      <p:sp>
        <p:nvSpPr>
          <p:cNvPr id="19" name="Szövegdoboz 18">
            <a:extLst>
              <a:ext uri="{FF2B5EF4-FFF2-40B4-BE49-F238E27FC236}">
                <a16:creationId xmlns:a16="http://schemas.microsoft.com/office/drawing/2014/main" id="{A2681BD6-1D34-C34F-099E-885DF63ACF9C}"/>
              </a:ext>
            </a:extLst>
          </p:cNvPr>
          <p:cNvSpPr txBox="1"/>
          <p:nvPr/>
        </p:nvSpPr>
        <p:spPr>
          <a:xfrm rot="16200000">
            <a:off x="-1556350" y="3802166"/>
            <a:ext cx="3424732"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Tér és Forma, 1947. 20. évf. 9. szám</a:t>
            </a:r>
          </a:p>
        </p:txBody>
      </p:sp>
      <p:sp>
        <p:nvSpPr>
          <p:cNvPr id="20" name="Szövegdoboz 19">
            <a:extLst>
              <a:ext uri="{FF2B5EF4-FFF2-40B4-BE49-F238E27FC236}">
                <a16:creationId xmlns:a16="http://schemas.microsoft.com/office/drawing/2014/main" id="{CD6C8586-7EA5-DAF5-FAA4-09D25967BFC1}"/>
              </a:ext>
            </a:extLst>
          </p:cNvPr>
          <p:cNvSpPr txBox="1"/>
          <p:nvPr/>
        </p:nvSpPr>
        <p:spPr>
          <a:xfrm rot="16200000">
            <a:off x="8666797" y="3971502"/>
            <a:ext cx="1777199" cy="276999"/>
          </a:xfrm>
          <a:prstGeom prst="rect">
            <a:avLst/>
          </a:prstGeom>
          <a:noFill/>
        </p:spPr>
        <p:txBody>
          <a:bodyPr wrap="square" rtlCol="0">
            <a:spAutoFit/>
          </a:bodyPr>
          <a:lstStyle/>
          <a:p>
            <a:r>
              <a:rPr lang="hu-HU" sz="600" b="1" dirty="0">
                <a:solidFill>
                  <a:schemeClr val="tx2">
                    <a:lumMod val="60000"/>
                    <a:lumOff val="40000"/>
                  </a:schemeClr>
                </a:solidFill>
                <a:latin typeface="Century Gothic" panose="020B0502020202020204" pitchFamily="34" charset="0"/>
              </a:rPr>
              <a:t>https://pannonhalma70-74.gportal.hu/gindex.php?pg=11406911</a:t>
            </a:r>
          </a:p>
        </p:txBody>
      </p:sp>
    </p:spTree>
    <p:extLst>
      <p:ext uri="{BB962C8B-B14F-4D97-AF65-F5344CB8AC3E}">
        <p14:creationId xmlns:p14="http://schemas.microsoft.com/office/powerpoint/2010/main" val="154811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zis 20">
            <a:extLst>
              <a:ext uri="{FF2B5EF4-FFF2-40B4-BE49-F238E27FC236}">
                <a16:creationId xmlns:a16="http://schemas.microsoft.com/office/drawing/2014/main" id="{CE885989-CECF-C5E7-956E-3FC2CCDBCBD4}"/>
              </a:ext>
            </a:extLst>
          </p:cNvPr>
          <p:cNvSpPr/>
          <p:nvPr/>
        </p:nvSpPr>
        <p:spPr>
          <a:xfrm>
            <a:off x="-375441" y="1420789"/>
            <a:ext cx="5258042" cy="4880620"/>
          </a:xfrm>
          <a:prstGeom prst="ellipse">
            <a:avLst/>
          </a:prstGeom>
          <a:noFill/>
          <a:ln w="57150">
            <a:solidFill>
              <a:srgbClr val="FFC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6" name="6-os dia">
            <a:hlinkClick r:id="" action="ppaction://media"/>
            <a:extLst>
              <a:ext uri="{FF2B5EF4-FFF2-40B4-BE49-F238E27FC236}">
                <a16:creationId xmlns:a16="http://schemas.microsoft.com/office/drawing/2014/main" id="{FAC7312B-BEF0-B295-C136-2648666CD4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47345" y="6103116"/>
            <a:ext cx="304800" cy="304800"/>
          </a:xfrm>
          <a:prstGeom prst="rect">
            <a:avLst/>
          </a:prstGeom>
        </p:spPr>
      </p:pic>
      <p:pic>
        <p:nvPicPr>
          <p:cNvPr id="11" name="Kép 10">
            <a:extLst>
              <a:ext uri="{FF2B5EF4-FFF2-40B4-BE49-F238E27FC236}">
                <a16:creationId xmlns:a16="http://schemas.microsoft.com/office/drawing/2014/main" id="{33889971-108F-0ECF-05E8-094FA6F578DC}"/>
              </a:ext>
            </a:extLst>
          </p:cNvPr>
          <p:cNvPicPr>
            <a:picLocks noChangeAspect="1"/>
          </p:cNvPicPr>
          <p:nvPr/>
        </p:nvPicPr>
        <p:blipFill>
          <a:blip r:embed="rId7"/>
          <a:stretch>
            <a:fillRect/>
          </a:stretch>
        </p:blipFill>
        <p:spPr>
          <a:xfrm>
            <a:off x="2781921" y="2001808"/>
            <a:ext cx="2130502" cy="3113811"/>
          </a:xfrm>
          <a:prstGeom prst="rect">
            <a:avLst/>
          </a:prstGeom>
        </p:spPr>
      </p:pic>
      <p:pic>
        <p:nvPicPr>
          <p:cNvPr id="12" name="Kép 11">
            <a:extLst>
              <a:ext uri="{FF2B5EF4-FFF2-40B4-BE49-F238E27FC236}">
                <a16:creationId xmlns:a16="http://schemas.microsoft.com/office/drawing/2014/main" id="{CB6E5E34-5275-2B3A-4B2B-ED2A2BFD92FC}"/>
              </a:ext>
            </a:extLst>
          </p:cNvPr>
          <p:cNvPicPr>
            <a:picLocks noChangeAspect="1"/>
          </p:cNvPicPr>
          <p:nvPr/>
        </p:nvPicPr>
        <p:blipFill rotWithShape="1">
          <a:blip r:embed="rId8"/>
          <a:srcRect t="14058"/>
          <a:stretch/>
        </p:blipFill>
        <p:spPr>
          <a:xfrm>
            <a:off x="350283" y="2001808"/>
            <a:ext cx="2204980" cy="3113810"/>
          </a:xfrm>
          <a:prstGeom prst="rect">
            <a:avLst/>
          </a:prstGeom>
        </p:spPr>
      </p:pic>
      <p:pic>
        <p:nvPicPr>
          <p:cNvPr id="9" name="Kép 8">
            <a:extLst>
              <a:ext uri="{FF2B5EF4-FFF2-40B4-BE49-F238E27FC236}">
                <a16:creationId xmlns:a16="http://schemas.microsoft.com/office/drawing/2014/main" id="{61D63F8F-172F-9CEA-E95A-8C21371FB708}"/>
              </a:ext>
            </a:extLst>
          </p:cNvPr>
          <p:cNvPicPr>
            <a:picLocks noChangeAspect="1"/>
          </p:cNvPicPr>
          <p:nvPr/>
        </p:nvPicPr>
        <p:blipFill>
          <a:blip r:embed="rId9"/>
          <a:stretch>
            <a:fillRect/>
          </a:stretch>
        </p:blipFill>
        <p:spPr>
          <a:xfrm>
            <a:off x="8755867" y="440730"/>
            <a:ext cx="3216998" cy="4674889"/>
          </a:xfrm>
          <a:prstGeom prst="rect">
            <a:avLst/>
          </a:prstGeom>
          <a:ln>
            <a:noFill/>
          </a:ln>
          <a:effectLst>
            <a:outerShdw blurRad="50800" dist="38100" dir="5400000" algn="t" rotWithShape="0">
              <a:prstClr val="black">
                <a:alpha val="40000"/>
              </a:prstClr>
            </a:outerShdw>
          </a:effectLst>
        </p:spPr>
      </p:pic>
      <p:pic>
        <p:nvPicPr>
          <p:cNvPr id="10" name="Kép 9">
            <a:extLst>
              <a:ext uri="{FF2B5EF4-FFF2-40B4-BE49-F238E27FC236}">
                <a16:creationId xmlns:a16="http://schemas.microsoft.com/office/drawing/2014/main" id="{D62B665E-8D6E-FA41-7911-02560FD532BC}"/>
              </a:ext>
            </a:extLst>
          </p:cNvPr>
          <p:cNvPicPr>
            <a:picLocks noChangeAspect="1"/>
          </p:cNvPicPr>
          <p:nvPr/>
        </p:nvPicPr>
        <p:blipFill>
          <a:blip r:embed="rId10"/>
          <a:stretch>
            <a:fillRect/>
          </a:stretch>
        </p:blipFill>
        <p:spPr>
          <a:xfrm>
            <a:off x="5129142" y="440730"/>
            <a:ext cx="3390122" cy="4685789"/>
          </a:xfrm>
          <a:prstGeom prst="rect">
            <a:avLst/>
          </a:prstGeom>
        </p:spPr>
      </p:pic>
      <p:sp>
        <p:nvSpPr>
          <p:cNvPr id="13" name="Szövegdoboz 12">
            <a:extLst>
              <a:ext uri="{FF2B5EF4-FFF2-40B4-BE49-F238E27FC236}">
                <a16:creationId xmlns:a16="http://schemas.microsoft.com/office/drawing/2014/main" id="{654E7EF0-F9CE-DE12-E2A1-8895F5EAC263}"/>
              </a:ext>
            </a:extLst>
          </p:cNvPr>
          <p:cNvSpPr txBox="1"/>
          <p:nvPr/>
        </p:nvSpPr>
        <p:spPr>
          <a:xfrm rot="16200000">
            <a:off x="3475461" y="3493751"/>
            <a:ext cx="3168215"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Tér és Forma, 1940. 13. évfolyam 9. szám</a:t>
            </a:r>
          </a:p>
        </p:txBody>
      </p:sp>
      <p:sp>
        <p:nvSpPr>
          <p:cNvPr id="14" name="Szövegdoboz 13">
            <a:extLst>
              <a:ext uri="{FF2B5EF4-FFF2-40B4-BE49-F238E27FC236}">
                <a16:creationId xmlns:a16="http://schemas.microsoft.com/office/drawing/2014/main" id="{239A7B4C-71E1-8ABD-441C-F519702913E6}"/>
              </a:ext>
            </a:extLst>
          </p:cNvPr>
          <p:cNvSpPr txBox="1"/>
          <p:nvPr/>
        </p:nvSpPr>
        <p:spPr>
          <a:xfrm rot="16200000">
            <a:off x="6812838" y="3186210"/>
            <a:ext cx="3748206"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Magyar Építőipar, 1958. 7. évf. 5. szám</a:t>
            </a:r>
          </a:p>
        </p:txBody>
      </p:sp>
      <p:sp>
        <p:nvSpPr>
          <p:cNvPr id="15" name="Szövegdoboz 14">
            <a:extLst>
              <a:ext uri="{FF2B5EF4-FFF2-40B4-BE49-F238E27FC236}">
                <a16:creationId xmlns:a16="http://schemas.microsoft.com/office/drawing/2014/main" id="{2D648AAD-C0D0-7CD0-E7B4-1955820C8CED}"/>
              </a:ext>
            </a:extLst>
          </p:cNvPr>
          <p:cNvSpPr txBox="1"/>
          <p:nvPr/>
        </p:nvSpPr>
        <p:spPr>
          <a:xfrm rot="16200000">
            <a:off x="-1315628" y="3447416"/>
            <a:ext cx="3168215"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Tér és Forma, 1940. 13. évf. 9. szám</a:t>
            </a:r>
          </a:p>
        </p:txBody>
      </p:sp>
      <p:sp>
        <p:nvSpPr>
          <p:cNvPr id="16" name="Szövegdoboz 15">
            <a:extLst>
              <a:ext uri="{FF2B5EF4-FFF2-40B4-BE49-F238E27FC236}">
                <a16:creationId xmlns:a16="http://schemas.microsoft.com/office/drawing/2014/main" id="{F64CDC8D-48A8-0DC0-0698-7E16D07EE2F6}"/>
              </a:ext>
            </a:extLst>
          </p:cNvPr>
          <p:cNvSpPr txBox="1"/>
          <p:nvPr/>
        </p:nvSpPr>
        <p:spPr>
          <a:xfrm rot="16200000">
            <a:off x="1001274" y="3347947"/>
            <a:ext cx="3424732"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Tér és Forma, 1947. 20. évf. 9. szám</a:t>
            </a:r>
          </a:p>
        </p:txBody>
      </p:sp>
      <p:sp>
        <p:nvSpPr>
          <p:cNvPr id="17" name="Szöveg helye 2">
            <a:extLst>
              <a:ext uri="{FF2B5EF4-FFF2-40B4-BE49-F238E27FC236}">
                <a16:creationId xmlns:a16="http://schemas.microsoft.com/office/drawing/2014/main" id="{57BEDC96-AE4B-A19F-E9EE-22F1743F2D49}"/>
              </a:ext>
            </a:extLst>
          </p:cNvPr>
          <p:cNvSpPr>
            <a:spLocks noGrp="1"/>
          </p:cNvSpPr>
          <p:nvPr>
            <p:ph type="body" sz="quarter" idx="13"/>
          </p:nvPr>
        </p:nvSpPr>
        <p:spPr>
          <a:xfrm>
            <a:off x="268479" y="5115618"/>
            <a:ext cx="2386505" cy="436674"/>
          </a:xfrm>
        </p:spPr>
        <p:txBody>
          <a:bodyPr/>
          <a:lstStyle/>
          <a:p>
            <a:pPr marL="0" indent="0">
              <a:lnSpc>
                <a:spcPct val="100000"/>
              </a:lnSpc>
              <a:buNone/>
            </a:pPr>
            <a:r>
              <a:rPr lang="hu-HU" sz="1200" b="1" dirty="0">
                <a:solidFill>
                  <a:schemeClr val="bg1">
                    <a:lumMod val="85000"/>
                  </a:schemeClr>
                </a:solidFill>
                <a:latin typeface="Century Gothic" panose="020B0502020202020204" pitchFamily="34" charset="0"/>
              </a:rPr>
              <a:t>Óbudai Árpád Gimnázium</a:t>
            </a:r>
            <a:endParaRPr lang="hu-HU" sz="1200" dirty="0">
              <a:solidFill>
                <a:schemeClr val="bg1">
                  <a:lumMod val="85000"/>
                </a:schemeClr>
              </a:solidFill>
              <a:latin typeface="Century Gothic" panose="020B0502020202020204" pitchFamily="34" charset="0"/>
            </a:endParaRPr>
          </a:p>
        </p:txBody>
      </p:sp>
      <p:sp>
        <p:nvSpPr>
          <p:cNvPr id="18" name="Szöveg helye 2">
            <a:extLst>
              <a:ext uri="{FF2B5EF4-FFF2-40B4-BE49-F238E27FC236}">
                <a16:creationId xmlns:a16="http://schemas.microsoft.com/office/drawing/2014/main" id="{19E93336-8315-FE22-3A5F-A6AE62B04291}"/>
              </a:ext>
            </a:extLst>
          </p:cNvPr>
          <p:cNvSpPr txBox="1">
            <a:spLocks/>
          </p:cNvSpPr>
          <p:nvPr/>
        </p:nvSpPr>
        <p:spPr>
          <a:xfrm>
            <a:off x="2693352" y="5115618"/>
            <a:ext cx="2386505" cy="436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200" b="1" dirty="0">
                <a:solidFill>
                  <a:schemeClr val="bg1">
                    <a:lumMod val="85000"/>
                  </a:schemeClr>
                </a:solidFill>
                <a:latin typeface="Century Gothic" panose="020B0502020202020204" pitchFamily="34" charset="0"/>
              </a:rPr>
              <a:t>Pannonhalmi Bencés Gimnázium</a:t>
            </a:r>
            <a:endParaRPr lang="hu-HU" sz="1200" dirty="0">
              <a:solidFill>
                <a:schemeClr val="bg1">
                  <a:lumMod val="85000"/>
                </a:schemeClr>
              </a:solidFill>
              <a:latin typeface="Century Gothic" panose="020B0502020202020204" pitchFamily="34" charset="0"/>
            </a:endParaRPr>
          </a:p>
        </p:txBody>
      </p:sp>
      <p:sp>
        <p:nvSpPr>
          <p:cNvPr id="19" name="Szöveg helye 2">
            <a:extLst>
              <a:ext uri="{FF2B5EF4-FFF2-40B4-BE49-F238E27FC236}">
                <a16:creationId xmlns:a16="http://schemas.microsoft.com/office/drawing/2014/main" id="{8BC8FE4B-2710-6327-2E0A-DE2C8340D7C5}"/>
              </a:ext>
            </a:extLst>
          </p:cNvPr>
          <p:cNvSpPr txBox="1">
            <a:spLocks/>
          </p:cNvSpPr>
          <p:nvPr/>
        </p:nvSpPr>
        <p:spPr>
          <a:xfrm>
            <a:off x="5039360" y="5115618"/>
            <a:ext cx="2386505" cy="436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200" b="1" dirty="0">
                <a:solidFill>
                  <a:schemeClr val="bg1">
                    <a:lumMod val="85000"/>
                  </a:schemeClr>
                </a:solidFill>
                <a:latin typeface="Century Gothic" panose="020B0502020202020204" pitchFamily="34" charset="0"/>
              </a:rPr>
              <a:t>Óbudai Árpád Gimnázium</a:t>
            </a:r>
            <a:endParaRPr lang="hu-HU" sz="1200" dirty="0">
              <a:solidFill>
                <a:schemeClr val="bg1">
                  <a:lumMod val="85000"/>
                </a:schemeClr>
              </a:solidFill>
              <a:latin typeface="Century Gothic" panose="020B0502020202020204" pitchFamily="34" charset="0"/>
            </a:endParaRPr>
          </a:p>
        </p:txBody>
      </p:sp>
      <p:sp>
        <p:nvSpPr>
          <p:cNvPr id="20" name="Szöveg helye 2">
            <a:extLst>
              <a:ext uri="{FF2B5EF4-FFF2-40B4-BE49-F238E27FC236}">
                <a16:creationId xmlns:a16="http://schemas.microsoft.com/office/drawing/2014/main" id="{865E58B2-81D8-E3EE-496A-9F5821966E3C}"/>
              </a:ext>
            </a:extLst>
          </p:cNvPr>
          <p:cNvSpPr txBox="1">
            <a:spLocks/>
          </p:cNvSpPr>
          <p:nvPr/>
        </p:nvSpPr>
        <p:spPr>
          <a:xfrm>
            <a:off x="8735983" y="5095016"/>
            <a:ext cx="2386505" cy="4366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lang="en-GB" sz="20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GB" sz="18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GB" sz="1600" b="0" i="0" kern="1200" dirty="0" smtClean="0">
                <a:solidFill>
                  <a:srgbClr val="151F3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hu-HU" sz="1200" b="1" dirty="0">
                <a:solidFill>
                  <a:schemeClr val="bg1">
                    <a:lumMod val="85000"/>
                  </a:schemeClr>
                </a:solidFill>
                <a:latin typeface="Century Gothic" panose="020B0502020202020204" pitchFamily="34" charset="0"/>
              </a:rPr>
              <a:t>Kispesti Rendelőintézet</a:t>
            </a:r>
            <a:endParaRPr lang="hu-HU" sz="1200" dirty="0">
              <a:solidFill>
                <a:schemeClr val="bg1">
                  <a:lumMod val="85000"/>
                </a:schemeClr>
              </a:solidFill>
              <a:latin typeface="Century Gothic" panose="020B0502020202020204" pitchFamily="34" charset="0"/>
            </a:endParaRPr>
          </a:p>
        </p:txBody>
      </p:sp>
    </p:spTree>
    <p:extLst>
      <p:ext uri="{BB962C8B-B14F-4D97-AF65-F5344CB8AC3E}">
        <p14:creationId xmlns:p14="http://schemas.microsoft.com/office/powerpoint/2010/main" val="100676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cxnSp>
        <p:nvCxnSpPr>
          <p:cNvPr id="6" name="Összekötő: görbe 5">
            <a:extLst>
              <a:ext uri="{FF2B5EF4-FFF2-40B4-BE49-F238E27FC236}">
                <a16:creationId xmlns:a16="http://schemas.microsoft.com/office/drawing/2014/main" id="{668B4162-D71B-8248-B454-6BFFF7D87F0C}"/>
              </a:ext>
            </a:extLst>
          </p:cNvPr>
          <p:cNvCxnSpPr>
            <a:cxnSpLocks/>
          </p:cNvCxnSpPr>
          <p:nvPr/>
        </p:nvCxnSpPr>
        <p:spPr>
          <a:xfrm rot="5400000" flipH="1" flipV="1">
            <a:off x="1841507" y="1279101"/>
            <a:ext cx="3965990" cy="3543165"/>
          </a:xfrm>
          <a:prstGeom prst="curvedConnector3">
            <a:avLst/>
          </a:prstGeom>
          <a:ln w="57150">
            <a:solidFill>
              <a:schemeClr val="bg2">
                <a:lumMod val="5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pic>
        <p:nvPicPr>
          <p:cNvPr id="9" name="Kép 8" descr="A képen Betűtípus, Grafika, embléma, kör látható&#10;&#10;Automatikusan generált leírás">
            <a:extLst>
              <a:ext uri="{FF2B5EF4-FFF2-40B4-BE49-F238E27FC236}">
                <a16:creationId xmlns:a16="http://schemas.microsoft.com/office/drawing/2014/main" id="{AA36B08D-A822-B75E-E318-B8476ABCF3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4778" y="5833464"/>
            <a:ext cx="938017" cy="938017"/>
          </a:xfrm>
          <a:prstGeom prst="rect">
            <a:avLst/>
          </a:prstGeom>
        </p:spPr>
      </p:pic>
      <p:sp>
        <p:nvSpPr>
          <p:cNvPr id="10" name="Cím 1">
            <a:extLst>
              <a:ext uri="{FF2B5EF4-FFF2-40B4-BE49-F238E27FC236}">
                <a16:creationId xmlns:a16="http://schemas.microsoft.com/office/drawing/2014/main" id="{FA77CDB5-653D-05F6-8525-4553D255C6C0}"/>
              </a:ext>
            </a:extLst>
          </p:cNvPr>
          <p:cNvSpPr txBox="1">
            <a:spLocks/>
          </p:cNvSpPr>
          <p:nvPr/>
        </p:nvSpPr>
        <p:spPr>
          <a:xfrm>
            <a:off x="7190360" y="4336777"/>
            <a:ext cx="5001640" cy="6582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hu-HU" sz="3600" b="1">
              <a:solidFill>
                <a:schemeClr val="bg1"/>
              </a:solidFill>
              <a:latin typeface="Century Gothic" panose="020B0502020202020204" pitchFamily="34" charset="0"/>
            </a:endParaRPr>
          </a:p>
        </p:txBody>
      </p:sp>
      <p:sp>
        <p:nvSpPr>
          <p:cNvPr id="12" name="Cím 1">
            <a:extLst>
              <a:ext uri="{FF2B5EF4-FFF2-40B4-BE49-F238E27FC236}">
                <a16:creationId xmlns:a16="http://schemas.microsoft.com/office/drawing/2014/main" id="{32588400-16BE-ADC3-3386-0F8E0F7DBB78}"/>
              </a:ext>
            </a:extLst>
          </p:cNvPr>
          <p:cNvSpPr txBox="1">
            <a:spLocks/>
          </p:cNvSpPr>
          <p:nvPr/>
        </p:nvSpPr>
        <p:spPr>
          <a:xfrm>
            <a:off x="1112883" y="108135"/>
            <a:ext cx="2988952" cy="3723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BETEKINTÉS A KUTATÁSBA</a:t>
            </a:r>
          </a:p>
        </p:txBody>
      </p:sp>
      <p:sp>
        <p:nvSpPr>
          <p:cNvPr id="13" name="Cím 1">
            <a:extLst>
              <a:ext uri="{FF2B5EF4-FFF2-40B4-BE49-F238E27FC236}">
                <a16:creationId xmlns:a16="http://schemas.microsoft.com/office/drawing/2014/main" id="{110FB2E1-45FE-B760-96DD-7EAD06B22E06}"/>
              </a:ext>
            </a:extLst>
          </p:cNvPr>
          <p:cNvSpPr txBox="1">
            <a:spLocks/>
          </p:cNvSpPr>
          <p:nvPr/>
        </p:nvSpPr>
        <p:spPr>
          <a:xfrm>
            <a:off x="1261541" y="1249247"/>
            <a:ext cx="1635572" cy="518134"/>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Olasz modern építészet</a:t>
            </a:r>
          </a:p>
        </p:txBody>
      </p:sp>
      <p:sp>
        <p:nvSpPr>
          <p:cNvPr id="14" name="Cím 1">
            <a:extLst>
              <a:ext uri="{FF2B5EF4-FFF2-40B4-BE49-F238E27FC236}">
                <a16:creationId xmlns:a16="http://schemas.microsoft.com/office/drawing/2014/main" id="{BC630C79-4EE4-8564-5A72-552DC1CCD105}"/>
              </a:ext>
            </a:extLst>
          </p:cNvPr>
          <p:cNvSpPr txBox="1">
            <a:spLocks/>
          </p:cNvSpPr>
          <p:nvPr/>
        </p:nvSpPr>
        <p:spPr>
          <a:xfrm>
            <a:off x="1217075" y="5033678"/>
            <a:ext cx="1307804" cy="3723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Fasizmus</a:t>
            </a:r>
          </a:p>
        </p:txBody>
      </p:sp>
      <p:sp>
        <p:nvSpPr>
          <p:cNvPr id="15" name="Cím 1">
            <a:extLst>
              <a:ext uri="{FF2B5EF4-FFF2-40B4-BE49-F238E27FC236}">
                <a16:creationId xmlns:a16="http://schemas.microsoft.com/office/drawing/2014/main" id="{CBD0AB57-9202-AA01-970D-B7B6B352E010}"/>
              </a:ext>
            </a:extLst>
          </p:cNvPr>
          <p:cNvSpPr txBox="1">
            <a:spLocks/>
          </p:cNvSpPr>
          <p:nvPr/>
        </p:nvSpPr>
        <p:spPr>
          <a:xfrm>
            <a:off x="4103909" y="420233"/>
            <a:ext cx="2108330" cy="518134"/>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Erősödő magyar-olasz kapcsolatok</a:t>
            </a:r>
          </a:p>
        </p:txBody>
      </p:sp>
      <p:sp>
        <p:nvSpPr>
          <p:cNvPr id="16" name="Cím 1">
            <a:extLst>
              <a:ext uri="{FF2B5EF4-FFF2-40B4-BE49-F238E27FC236}">
                <a16:creationId xmlns:a16="http://schemas.microsoft.com/office/drawing/2014/main" id="{64FF2995-1F84-39AD-5C3C-6723E5BB0178}"/>
              </a:ext>
            </a:extLst>
          </p:cNvPr>
          <p:cNvSpPr txBox="1">
            <a:spLocks/>
          </p:cNvSpPr>
          <p:nvPr/>
        </p:nvSpPr>
        <p:spPr>
          <a:xfrm>
            <a:off x="3389379" y="2138225"/>
            <a:ext cx="1630824" cy="5181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Római iskola</a:t>
            </a:r>
          </a:p>
        </p:txBody>
      </p:sp>
      <p:sp>
        <p:nvSpPr>
          <p:cNvPr id="17" name="Cím 1">
            <a:extLst>
              <a:ext uri="{FF2B5EF4-FFF2-40B4-BE49-F238E27FC236}">
                <a16:creationId xmlns:a16="http://schemas.microsoft.com/office/drawing/2014/main" id="{4885F8FD-2174-F56E-E3C1-069BA642D75A}"/>
              </a:ext>
            </a:extLst>
          </p:cNvPr>
          <p:cNvSpPr txBox="1">
            <a:spLocks/>
          </p:cNvSpPr>
          <p:nvPr/>
        </p:nvSpPr>
        <p:spPr>
          <a:xfrm>
            <a:off x="6318983" y="2129611"/>
            <a:ext cx="2988952" cy="70042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1939: Pannonhalmi Olasz Gimnázium alapítása</a:t>
            </a:r>
          </a:p>
        </p:txBody>
      </p:sp>
      <p:cxnSp>
        <p:nvCxnSpPr>
          <p:cNvPr id="18" name="Egyenes összekötő nyíllal 17">
            <a:extLst>
              <a:ext uri="{FF2B5EF4-FFF2-40B4-BE49-F238E27FC236}">
                <a16:creationId xmlns:a16="http://schemas.microsoft.com/office/drawing/2014/main" id="{14947FEF-5C10-2697-4D9E-C0A69B9A4B38}"/>
              </a:ext>
            </a:extLst>
          </p:cNvPr>
          <p:cNvCxnSpPr>
            <a:cxnSpLocks/>
          </p:cNvCxnSpPr>
          <p:nvPr/>
        </p:nvCxnSpPr>
        <p:spPr>
          <a:xfrm flipV="1">
            <a:off x="1712627" y="1824322"/>
            <a:ext cx="28150" cy="3209356"/>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Egyenes összekötő nyíllal 18">
            <a:extLst>
              <a:ext uri="{FF2B5EF4-FFF2-40B4-BE49-F238E27FC236}">
                <a16:creationId xmlns:a16="http://schemas.microsoft.com/office/drawing/2014/main" id="{19B3B098-B5BD-E227-4A20-BE9FB021E8F4}"/>
              </a:ext>
            </a:extLst>
          </p:cNvPr>
          <p:cNvCxnSpPr>
            <a:cxnSpLocks/>
          </p:cNvCxnSpPr>
          <p:nvPr/>
        </p:nvCxnSpPr>
        <p:spPr>
          <a:xfrm flipH="1" flipV="1">
            <a:off x="2852852" y="1441648"/>
            <a:ext cx="781403" cy="818349"/>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Egyenes összekötő nyíllal 19">
            <a:extLst>
              <a:ext uri="{FF2B5EF4-FFF2-40B4-BE49-F238E27FC236}">
                <a16:creationId xmlns:a16="http://schemas.microsoft.com/office/drawing/2014/main" id="{63C9E0C2-1CA2-4DF4-03BC-083C135E7B16}"/>
              </a:ext>
            </a:extLst>
          </p:cNvPr>
          <p:cNvCxnSpPr>
            <a:cxnSpLocks/>
          </p:cNvCxnSpPr>
          <p:nvPr/>
        </p:nvCxnSpPr>
        <p:spPr>
          <a:xfrm flipV="1">
            <a:off x="4337954" y="939464"/>
            <a:ext cx="17552" cy="1367399"/>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Egyenes összekötő nyíllal 20">
            <a:extLst>
              <a:ext uri="{FF2B5EF4-FFF2-40B4-BE49-F238E27FC236}">
                <a16:creationId xmlns:a16="http://schemas.microsoft.com/office/drawing/2014/main" id="{DC73FC04-3171-3FFF-F70A-9819B4CD3496}"/>
              </a:ext>
            </a:extLst>
          </p:cNvPr>
          <p:cNvCxnSpPr>
            <a:cxnSpLocks/>
          </p:cNvCxnSpPr>
          <p:nvPr/>
        </p:nvCxnSpPr>
        <p:spPr>
          <a:xfrm>
            <a:off x="6057424" y="672592"/>
            <a:ext cx="1353125" cy="6708"/>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Egyenes összekötő nyíllal 21">
            <a:extLst>
              <a:ext uri="{FF2B5EF4-FFF2-40B4-BE49-F238E27FC236}">
                <a16:creationId xmlns:a16="http://schemas.microsoft.com/office/drawing/2014/main" id="{014EC193-FD6B-6FFE-1FD0-D9E1848CFEBD}"/>
              </a:ext>
            </a:extLst>
          </p:cNvPr>
          <p:cNvCxnSpPr>
            <a:cxnSpLocks/>
          </p:cNvCxnSpPr>
          <p:nvPr/>
        </p:nvCxnSpPr>
        <p:spPr>
          <a:xfrm>
            <a:off x="4966801" y="2481611"/>
            <a:ext cx="1352182" cy="0"/>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3" name="Cím 1">
            <a:extLst>
              <a:ext uri="{FF2B5EF4-FFF2-40B4-BE49-F238E27FC236}">
                <a16:creationId xmlns:a16="http://schemas.microsoft.com/office/drawing/2014/main" id="{E93B0A90-96C5-9BB8-5482-D34B7AA81A30}"/>
              </a:ext>
            </a:extLst>
          </p:cNvPr>
          <p:cNvSpPr txBox="1">
            <a:spLocks/>
          </p:cNvSpPr>
          <p:nvPr/>
        </p:nvSpPr>
        <p:spPr>
          <a:xfrm>
            <a:off x="7481976" y="257456"/>
            <a:ext cx="2105275" cy="823145"/>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Teleki Pál miniszterelnök és kormánya</a:t>
            </a:r>
          </a:p>
        </p:txBody>
      </p:sp>
      <p:cxnSp>
        <p:nvCxnSpPr>
          <p:cNvPr id="24" name="Egyenes összekötő nyíllal 23">
            <a:extLst>
              <a:ext uri="{FF2B5EF4-FFF2-40B4-BE49-F238E27FC236}">
                <a16:creationId xmlns:a16="http://schemas.microsoft.com/office/drawing/2014/main" id="{AF87F258-6246-76FC-13A4-D15149561659}"/>
              </a:ext>
            </a:extLst>
          </p:cNvPr>
          <p:cNvCxnSpPr>
            <a:cxnSpLocks/>
          </p:cNvCxnSpPr>
          <p:nvPr/>
        </p:nvCxnSpPr>
        <p:spPr>
          <a:xfrm flipH="1" flipV="1">
            <a:off x="9450341" y="810883"/>
            <a:ext cx="688740" cy="665248"/>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5" name="Cím 1">
            <a:extLst>
              <a:ext uri="{FF2B5EF4-FFF2-40B4-BE49-F238E27FC236}">
                <a16:creationId xmlns:a16="http://schemas.microsoft.com/office/drawing/2014/main" id="{BCCEF7FB-CCBE-BA7A-8D46-A8E71E20A221}"/>
              </a:ext>
            </a:extLst>
          </p:cNvPr>
          <p:cNvSpPr txBox="1">
            <a:spLocks/>
          </p:cNvSpPr>
          <p:nvPr/>
        </p:nvSpPr>
        <p:spPr>
          <a:xfrm>
            <a:off x="9805445" y="1297863"/>
            <a:ext cx="2988952" cy="48436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Szent Benedek-rend</a:t>
            </a:r>
          </a:p>
        </p:txBody>
      </p:sp>
      <p:cxnSp>
        <p:nvCxnSpPr>
          <p:cNvPr id="26" name="Egyenes összekötő nyíllal 25">
            <a:extLst>
              <a:ext uri="{FF2B5EF4-FFF2-40B4-BE49-F238E27FC236}">
                <a16:creationId xmlns:a16="http://schemas.microsoft.com/office/drawing/2014/main" id="{139856EF-E916-8A0D-028C-7733EC7B85BD}"/>
              </a:ext>
            </a:extLst>
          </p:cNvPr>
          <p:cNvCxnSpPr>
            <a:cxnSpLocks/>
          </p:cNvCxnSpPr>
          <p:nvPr/>
        </p:nvCxnSpPr>
        <p:spPr>
          <a:xfrm flipV="1">
            <a:off x="7992031" y="1080601"/>
            <a:ext cx="0" cy="1179396"/>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27" name="Cím 1">
            <a:extLst>
              <a:ext uri="{FF2B5EF4-FFF2-40B4-BE49-F238E27FC236}">
                <a16:creationId xmlns:a16="http://schemas.microsoft.com/office/drawing/2014/main" id="{99067AD1-29F3-3ADC-8485-4EC80203B5F4}"/>
              </a:ext>
            </a:extLst>
          </p:cNvPr>
          <p:cNvSpPr txBox="1">
            <a:spLocks/>
          </p:cNvSpPr>
          <p:nvPr/>
        </p:nvSpPr>
        <p:spPr>
          <a:xfrm>
            <a:off x="4045174" y="4462144"/>
            <a:ext cx="1630824" cy="8882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Óbudai Árpád Gimnázium</a:t>
            </a:r>
          </a:p>
        </p:txBody>
      </p:sp>
      <p:sp>
        <p:nvSpPr>
          <p:cNvPr id="28" name="Cím 1">
            <a:extLst>
              <a:ext uri="{FF2B5EF4-FFF2-40B4-BE49-F238E27FC236}">
                <a16:creationId xmlns:a16="http://schemas.microsoft.com/office/drawing/2014/main" id="{EA8E45A2-34E3-8B7F-1CE0-0B1243F13CA4}"/>
              </a:ext>
            </a:extLst>
          </p:cNvPr>
          <p:cNvSpPr txBox="1">
            <a:spLocks/>
          </p:cNvSpPr>
          <p:nvPr/>
        </p:nvSpPr>
        <p:spPr>
          <a:xfrm>
            <a:off x="4577483" y="3411063"/>
            <a:ext cx="1630824" cy="51813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Hidasi Lajos</a:t>
            </a:r>
          </a:p>
        </p:txBody>
      </p:sp>
      <p:cxnSp>
        <p:nvCxnSpPr>
          <p:cNvPr id="29" name="Egyenes összekötő nyíllal 28">
            <a:extLst>
              <a:ext uri="{FF2B5EF4-FFF2-40B4-BE49-F238E27FC236}">
                <a16:creationId xmlns:a16="http://schemas.microsoft.com/office/drawing/2014/main" id="{00E55D46-8C16-860C-9EEE-92D1C79646E6}"/>
              </a:ext>
            </a:extLst>
          </p:cNvPr>
          <p:cNvCxnSpPr>
            <a:cxnSpLocks/>
          </p:cNvCxnSpPr>
          <p:nvPr/>
        </p:nvCxnSpPr>
        <p:spPr>
          <a:xfrm>
            <a:off x="4103909" y="2679954"/>
            <a:ext cx="665800" cy="925888"/>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0" name="Egyenes összekötő nyíllal 29">
            <a:extLst>
              <a:ext uri="{FF2B5EF4-FFF2-40B4-BE49-F238E27FC236}">
                <a16:creationId xmlns:a16="http://schemas.microsoft.com/office/drawing/2014/main" id="{F2E63B08-C6D1-9ECA-F028-74F86E96F202}"/>
              </a:ext>
            </a:extLst>
          </p:cNvPr>
          <p:cNvCxnSpPr>
            <a:cxnSpLocks/>
          </p:cNvCxnSpPr>
          <p:nvPr/>
        </p:nvCxnSpPr>
        <p:spPr>
          <a:xfrm flipV="1">
            <a:off x="4492724" y="3892286"/>
            <a:ext cx="172331" cy="643007"/>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Egyenes összekötő nyíllal 30">
            <a:extLst>
              <a:ext uri="{FF2B5EF4-FFF2-40B4-BE49-F238E27FC236}">
                <a16:creationId xmlns:a16="http://schemas.microsoft.com/office/drawing/2014/main" id="{96A3616C-7763-74FE-869D-A0C001A0951A}"/>
              </a:ext>
            </a:extLst>
          </p:cNvPr>
          <p:cNvCxnSpPr>
            <a:cxnSpLocks/>
          </p:cNvCxnSpPr>
          <p:nvPr/>
        </p:nvCxnSpPr>
        <p:spPr>
          <a:xfrm flipH="1">
            <a:off x="5961729" y="2824998"/>
            <a:ext cx="1228631" cy="884982"/>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Egyenes összekötő nyíllal 31">
            <a:extLst>
              <a:ext uri="{FF2B5EF4-FFF2-40B4-BE49-F238E27FC236}">
                <a16:creationId xmlns:a16="http://schemas.microsoft.com/office/drawing/2014/main" id="{7FAF48FB-0BF1-0A52-02D0-B7862FF866A2}"/>
              </a:ext>
            </a:extLst>
          </p:cNvPr>
          <p:cNvCxnSpPr>
            <a:cxnSpLocks/>
          </p:cNvCxnSpPr>
          <p:nvPr/>
        </p:nvCxnSpPr>
        <p:spPr>
          <a:xfrm flipH="1" flipV="1">
            <a:off x="4876758" y="3929198"/>
            <a:ext cx="2605218" cy="903074"/>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3" name="Cím 1">
            <a:extLst>
              <a:ext uri="{FF2B5EF4-FFF2-40B4-BE49-F238E27FC236}">
                <a16:creationId xmlns:a16="http://schemas.microsoft.com/office/drawing/2014/main" id="{D2D89CAE-2341-14C8-F7BA-51AE5731A59B}"/>
              </a:ext>
            </a:extLst>
          </p:cNvPr>
          <p:cNvSpPr txBox="1">
            <a:spLocks/>
          </p:cNvSpPr>
          <p:nvPr/>
        </p:nvSpPr>
        <p:spPr>
          <a:xfrm>
            <a:off x="7412430" y="4494901"/>
            <a:ext cx="1953152" cy="8882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Kispesti Rendelőintézet</a:t>
            </a:r>
          </a:p>
        </p:txBody>
      </p:sp>
      <p:cxnSp>
        <p:nvCxnSpPr>
          <p:cNvPr id="34" name="Összekötő: görbe 33">
            <a:extLst>
              <a:ext uri="{FF2B5EF4-FFF2-40B4-BE49-F238E27FC236}">
                <a16:creationId xmlns:a16="http://schemas.microsoft.com/office/drawing/2014/main" id="{673BA5B8-DD25-E1D9-900A-A40E9DB267F3}"/>
              </a:ext>
            </a:extLst>
          </p:cNvPr>
          <p:cNvCxnSpPr>
            <a:cxnSpLocks/>
          </p:cNvCxnSpPr>
          <p:nvPr/>
        </p:nvCxnSpPr>
        <p:spPr>
          <a:xfrm rot="5400000" flipH="1" flipV="1">
            <a:off x="5281357" y="2887886"/>
            <a:ext cx="2015000" cy="1962831"/>
          </a:xfrm>
          <a:prstGeom prst="curvedConnector3">
            <a:avLst>
              <a:gd name="adj1" fmla="val -89"/>
            </a:avLst>
          </a:prstGeom>
          <a:ln w="57150">
            <a:solidFill>
              <a:schemeClr val="accent2">
                <a:lumMod val="60000"/>
                <a:lumOff val="4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Összekötő: görbe 34">
            <a:extLst>
              <a:ext uri="{FF2B5EF4-FFF2-40B4-BE49-F238E27FC236}">
                <a16:creationId xmlns:a16="http://schemas.microsoft.com/office/drawing/2014/main" id="{FCEBA013-C072-4375-204C-6D5A4F426C5C}"/>
              </a:ext>
            </a:extLst>
          </p:cNvPr>
          <p:cNvCxnSpPr>
            <a:cxnSpLocks/>
          </p:cNvCxnSpPr>
          <p:nvPr/>
        </p:nvCxnSpPr>
        <p:spPr>
          <a:xfrm rot="16200000" flipV="1">
            <a:off x="7142955" y="3695478"/>
            <a:ext cx="2256545" cy="515587"/>
          </a:xfrm>
          <a:prstGeom prst="curvedConnector3">
            <a:avLst>
              <a:gd name="adj1" fmla="val 50000"/>
            </a:avLst>
          </a:prstGeom>
          <a:ln w="57150">
            <a:solidFill>
              <a:schemeClr val="accent2">
                <a:lumMod val="60000"/>
                <a:lumOff val="4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Egyenes összekötő nyíllal 35">
            <a:extLst>
              <a:ext uri="{FF2B5EF4-FFF2-40B4-BE49-F238E27FC236}">
                <a16:creationId xmlns:a16="http://schemas.microsoft.com/office/drawing/2014/main" id="{D6F36CFF-430D-0836-B5B4-723D57F13F79}"/>
              </a:ext>
            </a:extLst>
          </p:cNvPr>
          <p:cNvCxnSpPr>
            <a:cxnSpLocks/>
          </p:cNvCxnSpPr>
          <p:nvPr/>
        </p:nvCxnSpPr>
        <p:spPr>
          <a:xfrm flipH="1" flipV="1">
            <a:off x="6093926" y="3779365"/>
            <a:ext cx="2705333" cy="28874"/>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7" name="Cím 1">
            <a:extLst>
              <a:ext uri="{FF2B5EF4-FFF2-40B4-BE49-F238E27FC236}">
                <a16:creationId xmlns:a16="http://schemas.microsoft.com/office/drawing/2014/main" id="{7ED221C6-2F03-93CC-B824-76F72EF08809}"/>
              </a:ext>
            </a:extLst>
          </p:cNvPr>
          <p:cNvSpPr txBox="1">
            <a:spLocks/>
          </p:cNvSpPr>
          <p:nvPr/>
        </p:nvSpPr>
        <p:spPr>
          <a:xfrm>
            <a:off x="8801333" y="3138565"/>
            <a:ext cx="1953152" cy="8882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dirty="0">
                <a:solidFill>
                  <a:schemeClr val="bg1"/>
                </a:solidFill>
                <a:latin typeface="Century Gothic" panose="020B0502020202020204" pitchFamily="34" charset="0"/>
              </a:rPr>
              <a:t>Péterfy S. u.-i Rendelőintézet</a:t>
            </a:r>
          </a:p>
        </p:txBody>
      </p:sp>
      <p:cxnSp>
        <p:nvCxnSpPr>
          <p:cNvPr id="38" name="Összekötő: görbe 37">
            <a:extLst>
              <a:ext uri="{FF2B5EF4-FFF2-40B4-BE49-F238E27FC236}">
                <a16:creationId xmlns:a16="http://schemas.microsoft.com/office/drawing/2014/main" id="{745F53F7-8500-B81C-2529-176D86FD05B2}"/>
              </a:ext>
            </a:extLst>
          </p:cNvPr>
          <p:cNvCxnSpPr>
            <a:cxnSpLocks/>
          </p:cNvCxnSpPr>
          <p:nvPr/>
        </p:nvCxnSpPr>
        <p:spPr>
          <a:xfrm rot="16200000" flipV="1">
            <a:off x="9023667" y="2716744"/>
            <a:ext cx="919550" cy="588935"/>
          </a:xfrm>
          <a:prstGeom prst="curvedConnector3">
            <a:avLst>
              <a:gd name="adj1" fmla="val 50000"/>
            </a:avLst>
          </a:prstGeom>
          <a:ln w="57150">
            <a:solidFill>
              <a:schemeClr val="accent2">
                <a:lumMod val="60000"/>
                <a:lumOff val="40000"/>
              </a:schemeClr>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Egyenes összekötő nyíllal 38">
            <a:extLst>
              <a:ext uri="{FF2B5EF4-FFF2-40B4-BE49-F238E27FC236}">
                <a16:creationId xmlns:a16="http://schemas.microsoft.com/office/drawing/2014/main" id="{30C4A93C-AE36-5678-1BC0-F03A03DDE0A8}"/>
              </a:ext>
            </a:extLst>
          </p:cNvPr>
          <p:cNvCxnSpPr>
            <a:cxnSpLocks/>
          </p:cNvCxnSpPr>
          <p:nvPr/>
        </p:nvCxnSpPr>
        <p:spPr>
          <a:xfrm flipV="1">
            <a:off x="9227604" y="1747876"/>
            <a:ext cx="911477" cy="628503"/>
          </a:xfrm>
          <a:prstGeom prst="straightConnector1">
            <a:avLst/>
          </a:prstGeom>
          <a:ln w="60325" cap="sq" cmpd="sng" algn="ctr">
            <a:solidFill>
              <a:schemeClr val="bg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3" name="7-es dia">
            <a:hlinkClick r:id="" action="ppaction://media"/>
            <a:extLst>
              <a:ext uri="{FF2B5EF4-FFF2-40B4-BE49-F238E27FC236}">
                <a16:creationId xmlns:a16="http://schemas.microsoft.com/office/drawing/2014/main" id="{27148546-AC6D-9C44-9BB3-993C0CFE9E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702" y="6109853"/>
            <a:ext cx="304800" cy="304800"/>
          </a:xfrm>
          <a:prstGeom prst="rect">
            <a:avLst/>
          </a:prstGeom>
        </p:spPr>
      </p:pic>
    </p:spTree>
    <p:extLst>
      <p:ext uri="{BB962C8B-B14F-4D97-AF65-F5344CB8AC3E}">
        <p14:creationId xmlns:p14="http://schemas.microsoft.com/office/powerpoint/2010/main" val="146713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sp>
        <p:nvSpPr>
          <p:cNvPr id="9" name="Cím 1">
            <a:extLst>
              <a:ext uri="{FF2B5EF4-FFF2-40B4-BE49-F238E27FC236}">
                <a16:creationId xmlns:a16="http://schemas.microsoft.com/office/drawing/2014/main" id="{51A48480-7809-BE2D-F522-9B8A0CA3C4F6}"/>
              </a:ext>
            </a:extLst>
          </p:cNvPr>
          <p:cNvSpPr txBox="1">
            <a:spLocks/>
          </p:cNvSpPr>
          <p:nvPr/>
        </p:nvSpPr>
        <p:spPr>
          <a:xfrm>
            <a:off x="11851137" y="4336776"/>
            <a:ext cx="5001640" cy="65829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endParaRPr lang="hu-HU" sz="3600" b="1">
              <a:solidFill>
                <a:schemeClr val="bg1"/>
              </a:solidFill>
              <a:latin typeface="Century Gothic" panose="020B0502020202020204" pitchFamily="34" charset="0"/>
            </a:endParaRPr>
          </a:p>
        </p:txBody>
      </p:sp>
      <p:sp>
        <p:nvSpPr>
          <p:cNvPr id="10" name="Téglalap 9">
            <a:extLst>
              <a:ext uri="{FF2B5EF4-FFF2-40B4-BE49-F238E27FC236}">
                <a16:creationId xmlns:a16="http://schemas.microsoft.com/office/drawing/2014/main" id="{46AEE83D-EC7C-EA14-6FC7-7AE736DA4466}"/>
              </a:ext>
            </a:extLst>
          </p:cNvPr>
          <p:cNvSpPr/>
          <p:nvPr/>
        </p:nvSpPr>
        <p:spPr>
          <a:xfrm rot="16200000">
            <a:off x="2859873" y="2735424"/>
            <a:ext cx="5653034" cy="18218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Cím 1">
            <a:extLst>
              <a:ext uri="{FF2B5EF4-FFF2-40B4-BE49-F238E27FC236}">
                <a16:creationId xmlns:a16="http://schemas.microsoft.com/office/drawing/2014/main" id="{8E8054DC-25E4-5856-F5EB-17A7360CA52A}"/>
              </a:ext>
            </a:extLst>
          </p:cNvPr>
          <p:cNvSpPr txBox="1">
            <a:spLocks/>
          </p:cNvSpPr>
          <p:nvPr/>
        </p:nvSpPr>
        <p:spPr>
          <a:xfrm rot="16200000">
            <a:off x="4719606" y="240790"/>
            <a:ext cx="1303159" cy="82158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3700" b="1" dirty="0">
                <a:solidFill>
                  <a:srgbClr val="FFC000"/>
                </a:solidFill>
                <a:latin typeface="Century Gothic" panose="020B0502020202020204" pitchFamily="34" charset="0"/>
              </a:rPr>
              <a:t>2023</a:t>
            </a:r>
            <a:endParaRPr lang="hu-HU" sz="1800" b="1" dirty="0">
              <a:solidFill>
                <a:srgbClr val="FFC000"/>
              </a:solidFill>
              <a:latin typeface="Century Gothic" panose="020B0502020202020204" pitchFamily="34" charset="0"/>
            </a:endParaRPr>
          </a:p>
        </p:txBody>
      </p:sp>
      <p:sp>
        <p:nvSpPr>
          <p:cNvPr id="12" name="Cím 1">
            <a:extLst>
              <a:ext uri="{FF2B5EF4-FFF2-40B4-BE49-F238E27FC236}">
                <a16:creationId xmlns:a16="http://schemas.microsoft.com/office/drawing/2014/main" id="{1FCDE7F5-6289-14DF-5E74-D882F2A5A411}"/>
              </a:ext>
            </a:extLst>
          </p:cNvPr>
          <p:cNvSpPr txBox="1">
            <a:spLocks/>
          </p:cNvSpPr>
          <p:nvPr/>
        </p:nvSpPr>
        <p:spPr>
          <a:xfrm rot="16200000">
            <a:off x="4716556" y="4631544"/>
            <a:ext cx="1303159" cy="82158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3700" b="1" dirty="0">
                <a:solidFill>
                  <a:srgbClr val="FFC000"/>
                </a:solidFill>
                <a:latin typeface="Century Gothic" panose="020B0502020202020204" pitchFamily="34" charset="0"/>
              </a:rPr>
              <a:t>2024</a:t>
            </a:r>
            <a:endParaRPr lang="hu-HU" sz="1800" b="1" dirty="0">
              <a:solidFill>
                <a:srgbClr val="FFC000"/>
              </a:solidFill>
              <a:latin typeface="Century Gothic" panose="020B0502020202020204" pitchFamily="34" charset="0"/>
            </a:endParaRPr>
          </a:p>
        </p:txBody>
      </p:sp>
      <p:sp>
        <p:nvSpPr>
          <p:cNvPr id="13" name="Cím 1">
            <a:extLst>
              <a:ext uri="{FF2B5EF4-FFF2-40B4-BE49-F238E27FC236}">
                <a16:creationId xmlns:a16="http://schemas.microsoft.com/office/drawing/2014/main" id="{C0BFC624-0E29-7C22-06CD-684BAA4C4FDA}"/>
              </a:ext>
            </a:extLst>
          </p:cNvPr>
          <p:cNvSpPr txBox="1">
            <a:spLocks/>
          </p:cNvSpPr>
          <p:nvPr/>
        </p:nvSpPr>
        <p:spPr>
          <a:xfrm>
            <a:off x="5759127" y="199221"/>
            <a:ext cx="2267965" cy="3289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SZEPTEMBER</a:t>
            </a:r>
          </a:p>
        </p:txBody>
      </p:sp>
      <p:sp>
        <p:nvSpPr>
          <p:cNvPr id="14" name="Téglalap 13">
            <a:extLst>
              <a:ext uri="{FF2B5EF4-FFF2-40B4-BE49-F238E27FC236}">
                <a16:creationId xmlns:a16="http://schemas.microsoft.com/office/drawing/2014/main" id="{7BD6C7DE-FA6A-19AB-47D1-742854C45BE1}"/>
              </a:ext>
            </a:extLst>
          </p:cNvPr>
          <p:cNvSpPr/>
          <p:nvPr/>
        </p:nvSpPr>
        <p:spPr>
          <a:xfrm>
            <a:off x="5583001" y="476249"/>
            <a:ext cx="1935275" cy="7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Cím 1">
            <a:extLst>
              <a:ext uri="{FF2B5EF4-FFF2-40B4-BE49-F238E27FC236}">
                <a16:creationId xmlns:a16="http://schemas.microsoft.com/office/drawing/2014/main" id="{408FCA7F-C2F5-D2BB-274D-CABF5ACC0875}"/>
              </a:ext>
            </a:extLst>
          </p:cNvPr>
          <p:cNvSpPr txBox="1">
            <a:spLocks/>
          </p:cNvSpPr>
          <p:nvPr/>
        </p:nvSpPr>
        <p:spPr>
          <a:xfrm>
            <a:off x="5759128" y="552493"/>
            <a:ext cx="4833822" cy="4967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600">
                <a:solidFill>
                  <a:schemeClr val="bg1"/>
                </a:solidFill>
                <a:latin typeface="Century Gothic" panose="020B0502020202020204" pitchFamily="34" charset="0"/>
              </a:rPr>
              <a:t>vizsgálati és szempontrendszer felállítása</a:t>
            </a:r>
          </a:p>
          <a:p>
            <a:pPr algn="l"/>
            <a:endParaRPr lang="hu-HU" sz="1100" b="1">
              <a:solidFill>
                <a:schemeClr val="bg1"/>
              </a:solidFill>
              <a:latin typeface="Century Gothic" panose="020B0502020202020204" pitchFamily="34" charset="0"/>
            </a:endParaRPr>
          </a:p>
        </p:txBody>
      </p:sp>
      <p:sp>
        <p:nvSpPr>
          <p:cNvPr id="16" name="Cím 1">
            <a:extLst>
              <a:ext uri="{FF2B5EF4-FFF2-40B4-BE49-F238E27FC236}">
                <a16:creationId xmlns:a16="http://schemas.microsoft.com/office/drawing/2014/main" id="{E5D8F251-9BE1-9760-5F89-6EE0112873A7}"/>
              </a:ext>
            </a:extLst>
          </p:cNvPr>
          <p:cNvSpPr txBox="1">
            <a:spLocks/>
          </p:cNvSpPr>
          <p:nvPr/>
        </p:nvSpPr>
        <p:spPr>
          <a:xfrm>
            <a:off x="5777481" y="1191035"/>
            <a:ext cx="2267965" cy="3289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OKTÓBER</a:t>
            </a:r>
          </a:p>
        </p:txBody>
      </p:sp>
      <p:sp>
        <p:nvSpPr>
          <p:cNvPr id="17" name="Téglalap 16">
            <a:extLst>
              <a:ext uri="{FF2B5EF4-FFF2-40B4-BE49-F238E27FC236}">
                <a16:creationId xmlns:a16="http://schemas.microsoft.com/office/drawing/2014/main" id="{793308D8-A7C4-2103-25A3-3FE3DC07FAE8}"/>
              </a:ext>
            </a:extLst>
          </p:cNvPr>
          <p:cNvSpPr/>
          <p:nvPr/>
        </p:nvSpPr>
        <p:spPr>
          <a:xfrm>
            <a:off x="5601355" y="1468063"/>
            <a:ext cx="1935275" cy="7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Cím 1">
            <a:extLst>
              <a:ext uri="{FF2B5EF4-FFF2-40B4-BE49-F238E27FC236}">
                <a16:creationId xmlns:a16="http://schemas.microsoft.com/office/drawing/2014/main" id="{B5976A3B-5BDC-770F-6024-719FFC7BF921}"/>
              </a:ext>
            </a:extLst>
          </p:cNvPr>
          <p:cNvSpPr txBox="1">
            <a:spLocks/>
          </p:cNvSpPr>
          <p:nvPr/>
        </p:nvSpPr>
        <p:spPr>
          <a:xfrm>
            <a:off x="5759126" y="1554259"/>
            <a:ext cx="5245995" cy="61358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600">
                <a:solidFill>
                  <a:schemeClr val="bg1"/>
                </a:solidFill>
                <a:latin typeface="Century Gothic" panose="020B0502020202020204" pitchFamily="34" charset="0"/>
              </a:rPr>
              <a:t>Pannonhalmi Bencés Gimnázium építéstörténete (tervező: Hidasi Lajos)</a:t>
            </a:r>
            <a:endParaRPr lang="hu-HU" sz="1000" b="1">
              <a:solidFill>
                <a:schemeClr val="bg1"/>
              </a:solidFill>
              <a:latin typeface="Century Gothic" panose="020B0502020202020204" pitchFamily="34" charset="0"/>
            </a:endParaRPr>
          </a:p>
        </p:txBody>
      </p:sp>
      <p:sp>
        <p:nvSpPr>
          <p:cNvPr id="19" name="Cím 1">
            <a:extLst>
              <a:ext uri="{FF2B5EF4-FFF2-40B4-BE49-F238E27FC236}">
                <a16:creationId xmlns:a16="http://schemas.microsoft.com/office/drawing/2014/main" id="{848A7A2C-022B-52C5-40C8-D11998D145D8}"/>
              </a:ext>
            </a:extLst>
          </p:cNvPr>
          <p:cNvSpPr txBox="1">
            <a:spLocks/>
          </p:cNvSpPr>
          <p:nvPr/>
        </p:nvSpPr>
        <p:spPr>
          <a:xfrm>
            <a:off x="5768373" y="2479565"/>
            <a:ext cx="2267965" cy="3289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NOVEMBER</a:t>
            </a:r>
          </a:p>
        </p:txBody>
      </p:sp>
      <p:sp>
        <p:nvSpPr>
          <p:cNvPr id="20" name="Téglalap 19">
            <a:extLst>
              <a:ext uri="{FF2B5EF4-FFF2-40B4-BE49-F238E27FC236}">
                <a16:creationId xmlns:a16="http://schemas.microsoft.com/office/drawing/2014/main" id="{5B236F84-3A90-D278-A803-2610897A0EE7}"/>
              </a:ext>
            </a:extLst>
          </p:cNvPr>
          <p:cNvSpPr/>
          <p:nvPr/>
        </p:nvSpPr>
        <p:spPr>
          <a:xfrm>
            <a:off x="5599867" y="2756593"/>
            <a:ext cx="1935275" cy="7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Cím 1">
            <a:extLst>
              <a:ext uri="{FF2B5EF4-FFF2-40B4-BE49-F238E27FC236}">
                <a16:creationId xmlns:a16="http://schemas.microsoft.com/office/drawing/2014/main" id="{07DCD0E2-CBFF-5288-DEE9-89A10AC94D67}"/>
              </a:ext>
            </a:extLst>
          </p:cNvPr>
          <p:cNvSpPr txBox="1">
            <a:spLocks/>
          </p:cNvSpPr>
          <p:nvPr/>
        </p:nvSpPr>
        <p:spPr>
          <a:xfrm>
            <a:off x="5768372" y="2842789"/>
            <a:ext cx="5227641" cy="518733"/>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600">
                <a:solidFill>
                  <a:schemeClr val="bg1"/>
                </a:solidFill>
                <a:latin typeface="Century Gothic" panose="020B0502020202020204" pitchFamily="34" charset="0"/>
              </a:rPr>
              <a:t>Hidasi Lajos más munkáinak és elemzése, összehasonlítás, 	építészeti értékek</a:t>
            </a:r>
            <a:endParaRPr lang="hu-HU" sz="1000" b="1">
              <a:solidFill>
                <a:schemeClr val="bg1"/>
              </a:solidFill>
              <a:latin typeface="Century Gothic" panose="020B0502020202020204" pitchFamily="34" charset="0"/>
            </a:endParaRPr>
          </a:p>
        </p:txBody>
      </p:sp>
      <p:sp>
        <p:nvSpPr>
          <p:cNvPr id="22" name="Cím 1">
            <a:extLst>
              <a:ext uri="{FF2B5EF4-FFF2-40B4-BE49-F238E27FC236}">
                <a16:creationId xmlns:a16="http://schemas.microsoft.com/office/drawing/2014/main" id="{D8664C59-B59D-4048-7EEA-53FBC7C532DE}"/>
              </a:ext>
            </a:extLst>
          </p:cNvPr>
          <p:cNvSpPr txBox="1">
            <a:spLocks/>
          </p:cNvSpPr>
          <p:nvPr/>
        </p:nvSpPr>
        <p:spPr>
          <a:xfrm>
            <a:off x="5768652" y="3615753"/>
            <a:ext cx="2267965" cy="3289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DECEMBER</a:t>
            </a:r>
          </a:p>
        </p:txBody>
      </p:sp>
      <p:sp>
        <p:nvSpPr>
          <p:cNvPr id="23" name="Téglalap 22">
            <a:extLst>
              <a:ext uri="{FF2B5EF4-FFF2-40B4-BE49-F238E27FC236}">
                <a16:creationId xmlns:a16="http://schemas.microsoft.com/office/drawing/2014/main" id="{D5B3F8EC-4BCD-4FB1-82AE-6BC2213D00D8}"/>
              </a:ext>
            </a:extLst>
          </p:cNvPr>
          <p:cNvSpPr/>
          <p:nvPr/>
        </p:nvSpPr>
        <p:spPr>
          <a:xfrm>
            <a:off x="5600146" y="3892781"/>
            <a:ext cx="1935275" cy="7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Cím 1">
            <a:extLst>
              <a:ext uri="{FF2B5EF4-FFF2-40B4-BE49-F238E27FC236}">
                <a16:creationId xmlns:a16="http://schemas.microsoft.com/office/drawing/2014/main" id="{09A08013-B6B2-3D74-9FD5-5B54A2A9D962}"/>
              </a:ext>
            </a:extLst>
          </p:cNvPr>
          <p:cNvSpPr txBox="1">
            <a:spLocks/>
          </p:cNvSpPr>
          <p:nvPr/>
        </p:nvSpPr>
        <p:spPr>
          <a:xfrm>
            <a:off x="5759125" y="3978977"/>
            <a:ext cx="5237167" cy="32289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600">
                <a:solidFill>
                  <a:schemeClr val="bg1"/>
                </a:solidFill>
                <a:latin typeface="Century Gothic" panose="020B0502020202020204" pitchFamily="34" charset="0"/>
              </a:rPr>
              <a:t>Római iskola építészei, nemzetközi kitekintés</a:t>
            </a:r>
            <a:endParaRPr lang="hu-HU" sz="1000" b="1">
              <a:solidFill>
                <a:schemeClr val="bg1"/>
              </a:solidFill>
              <a:latin typeface="Century Gothic" panose="020B0502020202020204" pitchFamily="34" charset="0"/>
            </a:endParaRPr>
          </a:p>
        </p:txBody>
      </p:sp>
      <p:sp>
        <p:nvSpPr>
          <p:cNvPr id="25" name="Cím 1">
            <a:extLst>
              <a:ext uri="{FF2B5EF4-FFF2-40B4-BE49-F238E27FC236}">
                <a16:creationId xmlns:a16="http://schemas.microsoft.com/office/drawing/2014/main" id="{20E290B6-3F41-5A5E-CB55-E41B08E19821}"/>
              </a:ext>
            </a:extLst>
          </p:cNvPr>
          <p:cNvSpPr txBox="1">
            <a:spLocks/>
          </p:cNvSpPr>
          <p:nvPr/>
        </p:nvSpPr>
        <p:spPr>
          <a:xfrm>
            <a:off x="5777897" y="4654234"/>
            <a:ext cx="2267965" cy="3289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800" b="1">
                <a:solidFill>
                  <a:schemeClr val="bg1"/>
                </a:solidFill>
                <a:latin typeface="Century Gothic" panose="020B0502020202020204" pitchFamily="34" charset="0"/>
              </a:rPr>
              <a:t>JANUÁR</a:t>
            </a:r>
          </a:p>
        </p:txBody>
      </p:sp>
      <p:sp>
        <p:nvSpPr>
          <p:cNvPr id="26" name="Téglalap 25">
            <a:extLst>
              <a:ext uri="{FF2B5EF4-FFF2-40B4-BE49-F238E27FC236}">
                <a16:creationId xmlns:a16="http://schemas.microsoft.com/office/drawing/2014/main" id="{F6D55FE1-F13F-6417-2EDF-2E60D828778C}"/>
              </a:ext>
            </a:extLst>
          </p:cNvPr>
          <p:cNvSpPr/>
          <p:nvPr/>
        </p:nvSpPr>
        <p:spPr>
          <a:xfrm>
            <a:off x="5601771" y="4931262"/>
            <a:ext cx="1935275" cy="7624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7" name="Cím 1">
            <a:extLst>
              <a:ext uri="{FF2B5EF4-FFF2-40B4-BE49-F238E27FC236}">
                <a16:creationId xmlns:a16="http://schemas.microsoft.com/office/drawing/2014/main" id="{AA2C7AC6-3CB3-A6C2-1148-58614B67BC22}"/>
              </a:ext>
            </a:extLst>
          </p:cNvPr>
          <p:cNvSpPr txBox="1">
            <a:spLocks/>
          </p:cNvSpPr>
          <p:nvPr/>
        </p:nvSpPr>
        <p:spPr>
          <a:xfrm>
            <a:off x="5768370" y="5017458"/>
            <a:ext cx="5569432" cy="59070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1600">
                <a:solidFill>
                  <a:schemeClr val="bg1"/>
                </a:solidFill>
                <a:latin typeface="Century Gothic" panose="020B0502020202020204" pitchFamily="34" charset="0"/>
              </a:rPr>
              <a:t>Információk rendszerbe foglalása, eredmények tézisszerű összefoglalása, előadásvázlat</a:t>
            </a:r>
            <a:endParaRPr lang="hu-HU" sz="1000" b="1">
              <a:solidFill>
                <a:schemeClr val="bg1"/>
              </a:solidFill>
              <a:latin typeface="Century Gothic" panose="020B0502020202020204" pitchFamily="34" charset="0"/>
            </a:endParaRPr>
          </a:p>
        </p:txBody>
      </p:sp>
      <p:pic>
        <p:nvPicPr>
          <p:cNvPr id="33" name="Kép 32">
            <a:extLst>
              <a:ext uri="{FF2B5EF4-FFF2-40B4-BE49-F238E27FC236}">
                <a16:creationId xmlns:a16="http://schemas.microsoft.com/office/drawing/2014/main" id="{3440ACA1-7568-F6F8-D5A0-2EC52890B84A}"/>
              </a:ext>
            </a:extLst>
          </p:cNvPr>
          <p:cNvPicPr>
            <a:picLocks noChangeAspect="1"/>
          </p:cNvPicPr>
          <p:nvPr/>
        </p:nvPicPr>
        <p:blipFill rotWithShape="1">
          <a:blip r:embed="rId6"/>
          <a:srcRect l="16449" r="4472" b="-1284"/>
          <a:stretch/>
        </p:blipFill>
        <p:spPr>
          <a:xfrm>
            <a:off x="0" y="1438933"/>
            <a:ext cx="4042230" cy="3845177"/>
          </a:xfrm>
          <a:prstGeom prst="rect">
            <a:avLst/>
          </a:prstGeom>
          <a:ln>
            <a:noFill/>
          </a:ln>
          <a:effectLst>
            <a:outerShdw blurRad="292100" dist="139700" dir="2700000" algn="tl" rotWithShape="0">
              <a:srgbClr val="333333">
                <a:alpha val="65000"/>
              </a:srgbClr>
            </a:outerShdw>
          </a:effectLst>
        </p:spPr>
      </p:pic>
      <p:sp>
        <p:nvSpPr>
          <p:cNvPr id="34" name="Szövegdoboz 33">
            <a:extLst>
              <a:ext uri="{FF2B5EF4-FFF2-40B4-BE49-F238E27FC236}">
                <a16:creationId xmlns:a16="http://schemas.microsoft.com/office/drawing/2014/main" id="{3A88BBAA-73D2-B4FC-73EC-C609F685057E}"/>
              </a:ext>
            </a:extLst>
          </p:cNvPr>
          <p:cNvSpPr txBox="1"/>
          <p:nvPr/>
        </p:nvSpPr>
        <p:spPr>
          <a:xfrm>
            <a:off x="982745" y="5175090"/>
            <a:ext cx="3511905" cy="307777"/>
          </a:xfrm>
          <a:prstGeom prst="rect">
            <a:avLst/>
          </a:prstGeom>
          <a:noFill/>
        </p:spPr>
        <p:txBody>
          <a:bodyPr wrap="square" rtlCol="0">
            <a:spAutoFit/>
          </a:bodyPr>
          <a:lstStyle/>
          <a:p>
            <a:r>
              <a:rPr lang="hu-HU" sz="1400" b="1">
                <a:solidFill>
                  <a:schemeClr val="bg1"/>
                </a:solidFill>
                <a:latin typeface="Century Gothic" panose="020B0502020202020204" pitchFamily="34" charset="0"/>
              </a:rPr>
              <a:t>Tér és Forma, 1947. 20. évf. 9. szám</a:t>
            </a:r>
          </a:p>
        </p:txBody>
      </p:sp>
      <p:pic>
        <p:nvPicPr>
          <p:cNvPr id="3" name="8-as dia">
            <a:hlinkClick r:id="" action="ppaction://media"/>
            <a:extLst>
              <a:ext uri="{FF2B5EF4-FFF2-40B4-BE49-F238E27FC236}">
                <a16:creationId xmlns:a16="http://schemas.microsoft.com/office/drawing/2014/main" id="{F5FFE200-651F-6208-2C40-509A892C44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1617" y="6100681"/>
            <a:ext cx="304801" cy="304801"/>
          </a:xfrm>
          <a:prstGeom prst="rect">
            <a:avLst/>
          </a:prstGeom>
        </p:spPr>
      </p:pic>
    </p:spTree>
    <p:extLst>
      <p:ext uri="{BB962C8B-B14F-4D97-AF65-F5344CB8AC3E}">
        <p14:creationId xmlns:p14="http://schemas.microsoft.com/office/powerpoint/2010/main" val="265889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Kép 13">
            <a:extLst>
              <a:ext uri="{FF2B5EF4-FFF2-40B4-BE49-F238E27FC236}">
                <a16:creationId xmlns:a16="http://schemas.microsoft.com/office/drawing/2014/main" id="{0DDB6D60-D8A2-D437-FA85-9763975BDA9B}"/>
              </a:ext>
            </a:extLst>
          </p:cNvPr>
          <p:cNvPicPr>
            <a:picLocks noChangeAspect="1"/>
          </p:cNvPicPr>
          <p:nvPr/>
        </p:nvPicPr>
        <p:blipFill rotWithShape="1">
          <a:blip r:embed="rId5"/>
          <a:srcRect l="2490" t="1689" r="1687" b="12742"/>
          <a:stretch/>
        </p:blipFill>
        <p:spPr>
          <a:xfrm>
            <a:off x="4380983" y="3006870"/>
            <a:ext cx="3769192" cy="2514424"/>
          </a:xfrm>
          <a:prstGeom prst="rect">
            <a:avLst/>
          </a:prstGeom>
        </p:spPr>
      </p:pic>
      <p:pic>
        <p:nvPicPr>
          <p:cNvPr id="5" name="Kép 4">
            <a:extLst>
              <a:ext uri="{FF2B5EF4-FFF2-40B4-BE49-F238E27FC236}">
                <a16:creationId xmlns:a16="http://schemas.microsoft.com/office/drawing/2014/main" id="{09C0802C-5D01-FEF7-FB46-C70E97B21E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653032"/>
            <a:ext cx="12192000" cy="1204968"/>
          </a:xfrm>
          <a:prstGeom prst="rect">
            <a:avLst/>
          </a:prstGeom>
        </p:spPr>
      </p:pic>
      <p:pic>
        <p:nvPicPr>
          <p:cNvPr id="6" name="9-es dia">
            <a:hlinkClick r:id="" action="ppaction://media"/>
            <a:extLst>
              <a:ext uri="{FF2B5EF4-FFF2-40B4-BE49-F238E27FC236}">
                <a16:creationId xmlns:a16="http://schemas.microsoft.com/office/drawing/2014/main" id="{7A09EF5D-819C-A497-443C-4C9912835B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7345" y="6103116"/>
            <a:ext cx="304800" cy="304800"/>
          </a:xfrm>
          <a:prstGeom prst="rect">
            <a:avLst/>
          </a:prstGeom>
        </p:spPr>
      </p:pic>
      <p:pic>
        <p:nvPicPr>
          <p:cNvPr id="10" name="Kép 9">
            <a:extLst>
              <a:ext uri="{FF2B5EF4-FFF2-40B4-BE49-F238E27FC236}">
                <a16:creationId xmlns:a16="http://schemas.microsoft.com/office/drawing/2014/main" id="{0AABB251-BA70-8162-FA0D-5B47D1278793}"/>
              </a:ext>
            </a:extLst>
          </p:cNvPr>
          <p:cNvPicPr>
            <a:picLocks noChangeAspect="1"/>
          </p:cNvPicPr>
          <p:nvPr/>
        </p:nvPicPr>
        <p:blipFill>
          <a:blip r:embed="rId8"/>
          <a:stretch>
            <a:fillRect/>
          </a:stretch>
        </p:blipFill>
        <p:spPr>
          <a:xfrm>
            <a:off x="8311360" y="119255"/>
            <a:ext cx="3766264" cy="2774257"/>
          </a:xfrm>
          <a:prstGeom prst="rect">
            <a:avLst/>
          </a:prstGeom>
        </p:spPr>
      </p:pic>
      <p:pic>
        <p:nvPicPr>
          <p:cNvPr id="12" name="Kép 11">
            <a:extLst>
              <a:ext uri="{FF2B5EF4-FFF2-40B4-BE49-F238E27FC236}">
                <a16:creationId xmlns:a16="http://schemas.microsoft.com/office/drawing/2014/main" id="{929B3344-AE03-3868-4E4F-4FA4224C84D1}"/>
              </a:ext>
            </a:extLst>
          </p:cNvPr>
          <p:cNvPicPr>
            <a:picLocks noChangeAspect="1"/>
          </p:cNvPicPr>
          <p:nvPr/>
        </p:nvPicPr>
        <p:blipFill>
          <a:blip r:embed="rId9"/>
          <a:stretch>
            <a:fillRect/>
          </a:stretch>
        </p:blipFill>
        <p:spPr>
          <a:xfrm>
            <a:off x="4383911" y="119255"/>
            <a:ext cx="3769192" cy="2774257"/>
          </a:xfrm>
          <a:prstGeom prst="rect">
            <a:avLst/>
          </a:prstGeom>
        </p:spPr>
      </p:pic>
      <p:pic>
        <p:nvPicPr>
          <p:cNvPr id="18" name="Kép 17">
            <a:extLst>
              <a:ext uri="{FF2B5EF4-FFF2-40B4-BE49-F238E27FC236}">
                <a16:creationId xmlns:a16="http://schemas.microsoft.com/office/drawing/2014/main" id="{8DCEEB2C-A201-621A-EE57-A8D37F1B7A4C}"/>
              </a:ext>
            </a:extLst>
          </p:cNvPr>
          <p:cNvPicPr>
            <a:picLocks noChangeAspect="1"/>
          </p:cNvPicPr>
          <p:nvPr/>
        </p:nvPicPr>
        <p:blipFill>
          <a:blip r:embed="rId10"/>
          <a:stretch>
            <a:fillRect/>
          </a:stretch>
        </p:blipFill>
        <p:spPr>
          <a:xfrm>
            <a:off x="8311360" y="3006870"/>
            <a:ext cx="3766264" cy="2510843"/>
          </a:xfrm>
          <a:prstGeom prst="rect">
            <a:avLst/>
          </a:prstGeom>
        </p:spPr>
      </p:pic>
      <p:sp>
        <p:nvSpPr>
          <p:cNvPr id="19" name="Szöveg helye 2">
            <a:extLst>
              <a:ext uri="{FF2B5EF4-FFF2-40B4-BE49-F238E27FC236}">
                <a16:creationId xmlns:a16="http://schemas.microsoft.com/office/drawing/2014/main" id="{F3A2091C-61D1-A849-A41B-E699EB0569BA}"/>
              </a:ext>
            </a:extLst>
          </p:cNvPr>
          <p:cNvSpPr>
            <a:spLocks noGrp="1"/>
          </p:cNvSpPr>
          <p:nvPr>
            <p:ph type="body" sz="quarter" idx="13"/>
          </p:nvPr>
        </p:nvSpPr>
        <p:spPr>
          <a:xfrm>
            <a:off x="347344" y="1624862"/>
            <a:ext cx="3766263" cy="3578086"/>
          </a:xfrm>
        </p:spPr>
        <p:txBody>
          <a:bodyPr/>
          <a:lstStyle/>
          <a:p>
            <a:pPr>
              <a:lnSpc>
                <a:spcPct val="100000"/>
              </a:lnSpc>
            </a:pPr>
            <a:r>
              <a:rPr lang="hu-HU" sz="1800" dirty="0">
                <a:solidFill>
                  <a:schemeClr val="bg1">
                    <a:lumMod val="85000"/>
                  </a:schemeClr>
                </a:solidFill>
                <a:latin typeface="Century Gothic" panose="020B0502020202020204" pitchFamily="34" charset="0"/>
              </a:rPr>
              <a:t>Nagy építészeti örökség Magyarországon a Római Iskolával összefüggésben</a:t>
            </a:r>
          </a:p>
          <a:p>
            <a:pPr marL="0" indent="0">
              <a:lnSpc>
                <a:spcPct val="100000"/>
              </a:lnSpc>
              <a:buNone/>
            </a:pPr>
            <a:endParaRPr lang="hu-HU" sz="1800" dirty="0">
              <a:solidFill>
                <a:schemeClr val="bg1">
                  <a:lumMod val="85000"/>
                </a:schemeClr>
              </a:solidFill>
              <a:latin typeface="Century Gothic" panose="020B0502020202020204" pitchFamily="34" charset="0"/>
            </a:endParaRPr>
          </a:p>
          <a:p>
            <a:pPr>
              <a:lnSpc>
                <a:spcPct val="100000"/>
              </a:lnSpc>
            </a:pPr>
            <a:r>
              <a:rPr lang="hu-HU" sz="1800" dirty="0">
                <a:solidFill>
                  <a:schemeClr val="bg1">
                    <a:lumMod val="85000"/>
                  </a:schemeClr>
                </a:solidFill>
                <a:latin typeface="Century Gothic" panose="020B0502020202020204" pitchFamily="34" charset="0"/>
              </a:rPr>
              <a:t>Ideológiáktól mentesek</a:t>
            </a:r>
          </a:p>
          <a:p>
            <a:pPr marL="0" indent="0">
              <a:lnSpc>
                <a:spcPct val="100000"/>
              </a:lnSpc>
              <a:buNone/>
            </a:pPr>
            <a:endParaRPr lang="hu-HU" sz="1800" dirty="0">
              <a:solidFill>
                <a:schemeClr val="bg1">
                  <a:lumMod val="85000"/>
                </a:schemeClr>
              </a:solidFill>
              <a:latin typeface="Century Gothic" panose="020B0502020202020204" pitchFamily="34" charset="0"/>
            </a:endParaRPr>
          </a:p>
          <a:p>
            <a:pPr>
              <a:lnSpc>
                <a:spcPct val="100000"/>
              </a:lnSpc>
            </a:pPr>
            <a:r>
              <a:rPr lang="hu-HU" sz="1800" dirty="0">
                <a:solidFill>
                  <a:schemeClr val="bg1">
                    <a:lumMod val="85000"/>
                  </a:schemeClr>
                </a:solidFill>
                <a:latin typeface="Century Gothic" panose="020B0502020202020204" pitchFamily="34" charset="0"/>
              </a:rPr>
              <a:t>Megőrzendő az eredeti </a:t>
            </a:r>
            <a:r>
              <a:rPr lang="hu-HU" sz="1800" b="1" dirty="0">
                <a:solidFill>
                  <a:schemeClr val="bg1">
                    <a:lumMod val="85000"/>
                  </a:schemeClr>
                </a:solidFill>
                <a:latin typeface="Century Gothic" panose="020B0502020202020204" pitchFamily="34" charset="0"/>
              </a:rPr>
              <a:t>építészeti gondolat</a:t>
            </a:r>
            <a:r>
              <a:rPr lang="hu-HU" sz="1800" dirty="0">
                <a:solidFill>
                  <a:schemeClr val="bg1">
                    <a:lumMod val="85000"/>
                  </a:schemeClr>
                </a:solidFill>
                <a:latin typeface="Century Gothic" panose="020B0502020202020204" pitchFamily="34" charset="0"/>
              </a:rPr>
              <a:t>, a </a:t>
            </a:r>
            <a:r>
              <a:rPr lang="hu-HU" sz="1800" b="1" dirty="0">
                <a:solidFill>
                  <a:schemeClr val="bg1">
                    <a:lumMod val="85000"/>
                  </a:schemeClr>
                </a:solidFill>
                <a:latin typeface="Century Gothic" panose="020B0502020202020204" pitchFamily="34" charset="0"/>
              </a:rPr>
              <a:t>tömegalakítás</a:t>
            </a:r>
            <a:r>
              <a:rPr lang="hu-HU" sz="1800" dirty="0">
                <a:solidFill>
                  <a:schemeClr val="bg1">
                    <a:lumMod val="85000"/>
                  </a:schemeClr>
                </a:solidFill>
                <a:latin typeface="Century Gothic" panose="020B0502020202020204" pitchFamily="34" charset="0"/>
              </a:rPr>
              <a:t>, a </a:t>
            </a:r>
            <a:r>
              <a:rPr lang="hu-HU" sz="1800" b="1" dirty="0">
                <a:solidFill>
                  <a:schemeClr val="bg1">
                    <a:lumMod val="85000"/>
                  </a:schemeClr>
                </a:solidFill>
                <a:latin typeface="Century Gothic" panose="020B0502020202020204" pitchFamily="34" charset="0"/>
              </a:rPr>
              <a:t>homlokzati struktúra</a:t>
            </a:r>
            <a:r>
              <a:rPr lang="hu-HU" sz="1800" dirty="0">
                <a:solidFill>
                  <a:schemeClr val="bg1">
                    <a:lumMod val="85000"/>
                  </a:schemeClr>
                </a:solidFill>
                <a:latin typeface="Century Gothic" panose="020B0502020202020204" pitchFamily="34" charset="0"/>
              </a:rPr>
              <a:t>, az </a:t>
            </a:r>
            <a:r>
              <a:rPr lang="hu-HU" sz="1800" b="1" dirty="0">
                <a:solidFill>
                  <a:schemeClr val="bg1">
                    <a:lumMod val="85000"/>
                  </a:schemeClr>
                </a:solidFill>
                <a:latin typeface="Century Gothic" panose="020B0502020202020204" pitchFamily="34" charset="0"/>
              </a:rPr>
              <a:t>anyaghasználat</a:t>
            </a:r>
          </a:p>
        </p:txBody>
      </p:sp>
      <p:sp>
        <p:nvSpPr>
          <p:cNvPr id="22" name="Szövegdoboz 21">
            <a:extLst>
              <a:ext uri="{FF2B5EF4-FFF2-40B4-BE49-F238E27FC236}">
                <a16:creationId xmlns:a16="http://schemas.microsoft.com/office/drawing/2014/main" id="{23DDA940-FA20-8CF4-5243-32B631BAF0A7}"/>
              </a:ext>
            </a:extLst>
          </p:cNvPr>
          <p:cNvSpPr txBox="1"/>
          <p:nvPr/>
        </p:nvSpPr>
        <p:spPr>
          <a:xfrm rot="16200000">
            <a:off x="2533466" y="2324217"/>
            <a:ext cx="3424732" cy="276999"/>
          </a:xfrm>
          <a:prstGeom prst="rect">
            <a:avLst/>
          </a:prstGeom>
          <a:noFill/>
        </p:spPr>
        <p:txBody>
          <a:bodyPr wrap="square" rtlCol="0">
            <a:spAutoFit/>
          </a:bodyPr>
          <a:lstStyle/>
          <a:p>
            <a:r>
              <a:rPr lang="hu-HU" sz="1200" b="1" dirty="0">
                <a:solidFill>
                  <a:schemeClr val="tx2">
                    <a:lumMod val="60000"/>
                    <a:lumOff val="40000"/>
                  </a:schemeClr>
                </a:solidFill>
                <a:latin typeface="Century Gothic" panose="020B0502020202020204" pitchFamily="34" charset="0"/>
              </a:rPr>
              <a:t>Tér és Forma, 1947. 20. évf. 9. szám</a:t>
            </a:r>
          </a:p>
        </p:txBody>
      </p:sp>
    </p:spTree>
    <p:extLst>
      <p:ext uri="{BB962C8B-B14F-4D97-AF65-F5344CB8AC3E}">
        <p14:creationId xmlns:p14="http://schemas.microsoft.com/office/powerpoint/2010/main" val="90944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_Office Theme">
  <a:themeElements>
    <a:clrScheme name="NNG">
      <a:dk1>
        <a:srgbClr val="000000"/>
      </a:dk1>
      <a:lt1>
        <a:srgbClr val="FFFFFF"/>
      </a:lt1>
      <a:dk2>
        <a:srgbClr val="006EB6"/>
      </a:dk2>
      <a:lt2>
        <a:srgbClr val="E7E6E6"/>
      </a:lt2>
      <a:accent1>
        <a:srgbClr val="006CA9"/>
      </a:accent1>
      <a:accent2>
        <a:srgbClr val="009EE0"/>
      </a:accent2>
      <a:accent3>
        <a:srgbClr val="A5A5A5"/>
      </a:accent3>
      <a:accent4>
        <a:srgbClr val="00022A"/>
      </a:accent4>
      <a:accent5>
        <a:srgbClr val="D9D9D5"/>
      </a:accent5>
      <a:accent6>
        <a:srgbClr val="FF7548"/>
      </a:accent6>
      <a:hlink>
        <a:srgbClr val="009DDF"/>
      </a:hlink>
      <a:folHlink>
        <a:srgbClr val="006E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36539351-4D46-4694-BC24-42B9363BEA03}"/>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F940E764-F440-4C5E-8054-4CE0E1C5DD79}"/>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0ED25D19-5FF4-4C7C-9137-63F975ADB607}"/>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C2C42726-3DB7-4CFE-AB0D-C6DE4A02E38E}"/>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BD3A8041-E8F0-4C65-A007-B6CD1F5A93B7}"/>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EF9538A1-77CD-4443-8823-CC438E4FBAA0}"/>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únkp_kék [Írásvédett]" id="{84B5ADDC-B8C8-4739-80EA-D6050D9603D6}" vid="{FF12B141-C464-49A7-9392-F0F5F5553F2E}"/>
    </a:ext>
  </a:extLst>
</a:theme>
</file>

<file path=ppt/theme/theme8.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ÚNKP_dia_sablon_konferenciához</Template>
  <TotalTime>0</TotalTime>
  <Words>1730</Words>
  <Application>Microsoft Office PowerPoint</Application>
  <PresentationFormat>Szélesvásznú</PresentationFormat>
  <Paragraphs>92</Paragraphs>
  <Slides>10</Slides>
  <Notes>10</Notes>
  <HiddenSlides>0</HiddenSlides>
  <MMClips>10</MMClips>
  <ScaleCrop>false</ScaleCrop>
  <HeadingPairs>
    <vt:vector size="6" baseType="variant">
      <vt:variant>
        <vt:lpstr>Használt betűtípusok</vt:lpstr>
      </vt:variant>
      <vt:variant>
        <vt:i4>6</vt:i4>
      </vt:variant>
      <vt:variant>
        <vt:lpstr>Téma</vt:lpstr>
      </vt:variant>
      <vt:variant>
        <vt:i4>7</vt:i4>
      </vt:variant>
      <vt:variant>
        <vt:lpstr>Diacímek</vt:lpstr>
      </vt:variant>
      <vt:variant>
        <vt:i4>10</vt:i4>
      </vt:variant>
    </vt:vector>
  </HeadingPairs>
  <TitlesOfParts>
    <vt:vector size="23" baseType="lpstr">
      <vt:lpstr>Arial</vt:lpstr>
      <vt:lpstr>Calibri</vt:lpstr>
      <vt:lpstr>Century Gothic</vt:lpstr>
      <vt:lpstr>Open Sans</vt:lpstr>
      <vt:lpstr>Open Sans Light</vt:lpstr>
      <vt:lpstr>System Font Regular</vt:lpstr>
      <vt:lpstr>3_Office Theme</vt:lpstr>
      <vt:lpstr>2_Office Theme</vt:lpstr>
      <vt:lpstr>4_Office Theme</vt:lpstr>
      <vt:lpstr>5_Office Theme</vt:lpstr>
      <vt:lpstr>6_Office Theme</vt:lpstr>
      <vt:lpstr>7_Office Theme</vt:lpstr>
      <vt:lpstr>8_Office Theme</vt:lpstr>
      <vt:lpstr>PANNONHALMA ÉS A            RÓMAI ISKOLA</vt:lpstr>
      <vt:lpstr>Történelmi áttekintés</vt:lpstr>
      <vt:lpstr>Mi az a Római Iskola?</vt:lpstr>
      <vt:lpstr>PowerPoint-bemutató</vt:lpstr>
      <vt:lpstr>PowerPoint-bemutató</vt:lpstr>
      <vt:lpstr>PowerPoint-bemutató</vt:lpstr>
      <vt:lpstr>PowerPoint-bemutató</vt:lpstr>
      <vt:lpstr>PowerPoint-bemutató</vt:lpstr>
      <vt:lpstr>PowerPoint-bemutató</vt:lpstr>
      <vt:lpstr>Köszönöm a megtisztelő figyelmet!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Anikó</dc:creator>
  <cp:lastModifiedBy>András Benedek Knáb</cp:lastModifiedBy>
  <cp:revision>2</cp:revision>
  <dcterms:created xsi:type="dcterms:W3CDTF">2020-09-22T13:16:24Z</dcterms:created>
  <dcterms:modified xsi:type="dcterms:W3CDTF">2024-05-30T20:36:08Z</dcterms:modified>
</cp:coreProperties>
</file>