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20"/>
  </p:notesMasterIdLst>
  <p:sldIdLst>
    <p:sldId id="256" r:id="rId8"/>
    <p:sldId id="264" r:id="rId9"/>
    <p:sldId id="265" r:id="rId10"/>
    <p:sldId id="268" r:id="rId11"/>
    <p:sldId id="267" r:id="rId12"/>
    <p:sldId id="270" r:id="rId13"/>
    <p:sldId id="271" r:id="rId14"/>
    <p:sldId id="272" r:id="rId15"/>
    <p:sldId id="273" r:id="rId16"/>
    <p:sldId id="275" r:id="rId17"/>
    <p:sldId id="276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38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doi.org/10.1016/j.scitotenv.2019.07.231" TargetMode="External"/><Relationship Id="rId5" Type="http://schemas.openxmlformats.org/officeDocument/2006/relationships/hyperlink" Target="https://doi.org/10.1016/j.chemosphere.2010.12.077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microsoft.com/office/2007/relationships/media" Target="../media/media7.m4a"/><Relationship Id="rId16" Type="http://schemas.openxmlformats.org/officeDocument/2006/relationships/image" Target="../media/image6.png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0.e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3600" dirty="0"/>
              <a:t>Bevonatképző szennyvíztisztító organizmusok speciális hordozó anyagainak komplex biológiai vizsgálatán alapuló, anyagtechnológiai elemzése, hasznosítási lehetőségeinek feltárása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4281791"/>
            <a:ext cx="9144000" cy="1655762"/>
          </a:xfrm>
        </p:spPr>
        <p:txBody>
          <a:bodyPr/>
          <a:lstStyle/>
          <a:p>
            <a:r>
              <a:rPr lang="hu-HU" dirty="0"/>
              <a:t>Készítette: Kloknicer Tamás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Picture 2" descr="Obuda University - Effect">
            <a:extLst>
              <a:ext uri="{FF2B5EF4-FFF2-40B4-BE49-F238E27FC236}">
                <a16:creationId xmlns:a16="http://schemas.microsoft.com/office/drawing/2014/main" id="{CD51C2DA-6951-A2FF-8462-2B86B254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4" y="6040061"/>
            <a:ext cx="2054751" cy="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5388183-A040-8FF2-6BA6-EB4C4D564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88" y="6048047"/>
            <a:ext cx="1079712" cy="624821"/>
          </a:xfrm>
          <a:prstGeom prst="rect">
            <a:avLst/>
          </a:prstGeom>
        </p:spPr>
      </p:pic>
      <p:pic>
        <p:nvPicPr>
          <p:cNvPr id="11" name="Hang 10">
            <a:hlinkClick r:id="" action="ppaction://media"/>
            <a:extLst>
              <a:ext uri="{FF2B5EF4-FFF2-40B4-BE49-F238E27FC236}">
                <a16:creationId xmlns:a16="http://schemas.microsoft.com/office/drawing/2014/main" id="{A3203314-F6FD-3B5E-FF36-E52CF00B6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52"/>
    </mc:Choice>
    <mc:Fallback>
      <p:transition spd="slow" advTm="2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190505"/>
            <a:ext cx="11212830" cy="1012031"/>
          </a:xfrm>
        </p:spPr>
        <p:txBody>
          <a:bodyPr/>
          <a:lstStyle/>
          <a:p>
            <a:r>
              <a:rPr lang="hu-HU" dirty="0"/>
              <a:t>Eredmények és értkelésük IV.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Picture 2" descr="Obuda University - Effect">
            <a:extLst>
              <a:ext uri="{FF2B5EF4-FFF2-40B4-BE49-F238E27FC236}">
                <a16:creationId xmlns:a16="http://schemas.microsoft.com/office/drawing/2014/main" id="{CCD58888-6050-BAE5-7E9A-412B59B4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4" y="6040061"/>
            <a:ext cx="2054751" cy="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6F128D8-9AB7-3E28-4300-258DBD5D4A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88" y="6048047"/>
            <a:ext cx="1079712" cy="624821"/>
          </a:xfrm>
          <a:prstGeom prst="rect">
            <a:avLst/>
          </a:prstGeom>
        </p:spPr>
      </p:pic>
      <p:pic>
        <p:nvPicPr>
          <p:cNvPr id="3" name="Kép 2" descr="A képen szöveg, sor, képernyőkép, szám látható&#10;&#10;Automatikusan generált leírás">
            <a:extLst>
              <a:ext uri="{FF2B5EF4-FFF2-40B4-BE49-F238E27FC236}">
                <a16:creationId xmlns:a16="http://schemas.microsoft.com/office/drawing/2014/main" id="{74F1CB65-E9A5-E930-B38B-0286D418DF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521" y="443153"/>
            <a:ext cx="4576309" cy="2880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D4D7F86-0EDD-6EF4-9D03-05CD20A45B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14" y="2202536"/>
            <a:ext cx="4606694" cy="288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Hang 8">
            <a:hlinkClick r:id="" action="ppaction://media"/>
            <a:extLst>
              <a:ext uri="{FF2B5EF4-FFF2-40B4-BE49-F238E27FC236}">
                <a16:creationId xmlns:a16="http://schemas.microsoft.com/office/drawing/2014/main" id="{AD38B201-2085-E524-B420-EBC59C149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458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23"/>
    </mc:Choice>
    <mc:Fallback>
      <p:transition spd="slow" advTm="5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2624858"/>
            <a:ext cx="11212830" cy="1012031"/>
          </a:xfrm>
        </p:spPr>
        <p:txBody>
          <a:bodyPr/>
          <a:lstStyle/>
          <a:p>
            <a:pPr algn="ctr"/>
            <a:r>
              <a:rPr lang="hu-HU" dirty="0"/>
              <a:t>Köszönöm a megtisztelő figyelmet!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Picture 2" descr="Obuda University - Effect">
            <a:extLst>
              <a:ext uri="{FF2B5EF4-FFF2-40B4-BE49-F238E27FC236}">
                <a16:creationId xmlns:a16="http://schemas.microsoft.com/office/drawing/2014/main" id="{CCD58888-6050-BAE5-7E9A-412B59B4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4" y="6040061"/>
            <a:ext cx="2054751" cy="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6F128D8-9AB7-3E28-4300-258DBD5D4A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88" y="6048047"/>
            <a:ext cx="1079712" cy="624821"/>
          </a:xfrm>
          <a:prstGeom prst="rect">
            <a:avLst/>
          </a:prstGeom>
        </p:spPr>
      </p:pic>
      <p:pic>
        <p:nvPicPr>
          <p:cNvPr id="9" name="Hang 8">
            <a:hlinkClick r:id="" action="ppaction://media"/>
            <a:extLst>
              <a:ext uri="{FF2B5EF4-FFF2-40B4-BE49-F238E27FC236}">
                <a16:creationId xmlns:a16="http://schemas.microsoft.com/office/drawing/2014/main" id="{586FB2C7-501F-6DB4-D913-15605B66C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59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9"/>
    </mc:Choice>
    <mc:Fallback>
      <p:transition spd="slow" advTm="3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89744" y="1202834"/>
            <a:ext cx="11212512" cy="3708400"/>
          </a:xfrm>
        </p:spPr>
        <p:txBody>
          <a:bodyPr/>
          <a:lstStyle/>
          <a:p>
            <a:pPr marL="457200" indent="-457200">
              <a:buAutoNum type="arabicParenBoth"/>
            </a:pPr>
            <a:r>
              <a:rPr lang="en-US" sz="1200" dirty="0" err="1">
                <a:solidFill>
                  <a:schemeClr val="bg1"/>
                </a:solidFill>
              </a:rPr>
              <a:t>Barwal</a:t>
            </a:r>
            <a:r>
              <a:rPr lang="en-US" sz="1200" dirty="0">
                <a:solidFill>
                  <a:schemeClr val="bg1"/>
                </a:solidFill>
              </a:rPr>
              <a:t>, A. – Chaudhary, R.: To study the performance of biocarriers in moving bed biofilm reactor (MBBR) technology and kinetics of biofilm for retrofitting the existing aerobic treatment systems: a review. Reviews in Environmental Science and Bio/Technology 13/3 (2014) 285-299. DOI 10.1007/s11157-014-9333-7</a:t>
            </a:r>
            <a:endParaRPr lang="hu-HU" sz="1200" dirty="0">
              <a:solidFill>
                <a:schemeClr val="bg1"/>
              </a:solidFill>
            </a:endParaRPr>
          </a:p>
          <a:p>
            <a:pPr marL="457200" indent="-457200">
              <a:buAutoNum type="arabicParenBoth"/>
            </a:pPr>
            <a:r>
              <a:rPr lang="hu-HU" sz="1200" dirty="0" err="1">
                <a:solidFill>
                  <a:schemeClr val="bg1"/>
                </a:solidFill>
              </a:rPr>
              <a:t>Aygun</a:t>
            </a:r>
            <a:r>
              <a:rPr lang="hu-HU" sz="1200" dirty="0">
                <a:solidFill>
                  <a:schemeClr val="bg1"/>
                </a:solidFill>
              </a:rPr>
              <a:t>, A. – </a:t>
            </a:r>
            <a:r>
              <a:rPr lang="hu-HU" sz="1200" dirty="0" err="1">
                <a:solidFill>
                  <a:schemeClr val="bg1"/>
                </a:solidFill>
              </a:rPr>
              <a:t>Berktay</a:t>
            </a:r>
            <a:r>
              <a:rPr lang="hu-HU" sz="1200" dirty="0">
                <a:solidFill>
                  <a:schemeClr val="bg1"/>
                </a:solidFill>
              </a:rPr>
              <a:t>, A.: </a:t>
            </a:r>
            <a:r>
              <a:rPr lang="hu-HU" sz="1200" dirty="0" err="1">
                <a:solidFill>
                  <a:schemeClr val="bg1"/>
                </a:solidFill>
              </a:rPr>
              <a:t>Influence</a:t>
            </a:r>
            <a:r>
              <a:rPr lang="hu-HU" sz="1200" dirty="0">
                <a:solidFill>
                  <a:schemeClr val="bg1"/>
                </a:solidFill>
              </a:rPr>
              <a:t> of </a:t>
            </a:r>
            <a:r>
              <a:rPr lang="hu-HU" sz="1200" dirty="0" err="1">
                <a:solidFill>
                  <a:schemeClr val="bg1"/>
                </a:solidFill>
              </a:rPr>
              <a:t>high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organic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loading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rates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on</a:t>
            </a:r>
            <a:r>
              <a:rPr lang="hu-HU" sz="1200" dirty="0">
                <a:solidFill>
                  <a:schemeClr val="bg1"/>
                </a:solidFill>
              </a:rPr>
              <a:t> COD </a:t>
            </a:r>
            <a:r>
              <a:rPr lang="hu-HU" sz="1200" dirty="0" err="1">
                <a:solidFill>
                  <a:schemeClr val="bg1"/>
                </a:solidFill>
              </a:rPr>
              <a:t>removal</a:t>
            </a:r>
            <a:r>
              <a:rPr lang="hu-HU" sz="1200" dirty="0">
                <a:solidFill>
                  <a:schemeClr val="bg1"/>
                </a:solidFill>
              </a:rPr>
              <a:t> and </a:t>
            </a:r>
            <a:r>
              <a:rPr lang="hu-HU" sz="1200" dirty="0" err="1">
                <a:solidFill>
                  <a:schemeClr val="bg1"/>
                </a:solidFill>
              </a:rPr>
              <a:t>sludge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production</a:t>
            </a:r>
            <a:r>
              <a:rPr lang="hu-HU" sz="1200" dirty="0">
                <a:solidFill>
                  <a:schemeClr val="bg1"/>
                </a:solidFill>
              </a:rPr>
              <a:t> in </a:t>
            </a:r>
            <a:r>
              <a:rPr lang="hu-HU" sz="1200" dirty="0" err="1">
                <a:solidFill>
                  <a:schemeClr val="bg1"/>
                </a:solidFill>
              </a:rPr>
              <a:t>moving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bed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biofilm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reactor</a:t>
            </a:r>
            <a:r>
              <a:rPr lang="hu-HU" sz="1200" dirty="0">
                <a:solidFill>
                  <a:schemeClr val="bg1"/>
                </a:solidFill>
              </a:rPr>
              <a:t>. </a:t>
            </a:r>
            <a:r>
              <a:rPr lang="hu-HU" sz="1200" dirty="0" err="1">
                <a:solidFill>
                  <a:schemeClr val="bg1"/>
                </a:solidFill>
              </a:rPr>
              <a:t>Environmental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Engineering</a:t>
            </a:r>
            <a:r>
              <a:rPr lang="hu-HU" sz="1200" dirty="0">
                <a:solidFill>
                  <a:schemeClr val="bg1"/>
                </a:solidFill>
              </a:rPr>
              <a:t> Science 25/9 (2008) 1311–1316.</a:t>
            </a:r>
          </a:p>
          <a:p>
            <a:pPr marL="457200" indent="-457200">
              <a:buAutoNum type="arabicParenBoth"/>
            </a:pPr>
            <a:r>
              <a:rPr lang="hu-HU" sz="1200" dirty="0" err="1">
                <a:solidFill>
                  <a:schemeClr val="bg1"/>
                </a:solidFill>
              </a:rPr>
              <a:t>Das</a:t>
            </a:r>
            <a:r>
              <a:rPr lang="hu-HU" sz="1200" dirty="0">
                <a:solidFill>
                  <a:schemeClr val="bg1"/>
                </a:solidFill>
              </a:rPr>
              <a:t>, A. -</a:t>
            </a:r>
            <a:r>
              <a:rPr lang="hu-HU" sz="1200" dirty="0" err="1">
                <a:solidFill>
                  <a:schemeClr val="bg1"/>
                </a:solidFill>
              </a:rPr>
              <a:t>Naga</a:t>
            </a:r>
            <a:r>
              <a:rPr lang="hu-HU" sz="1200" dirty="0">
                <a:solidFill>
                  <a:schemeClr val="bg1"/>
                </a:solidFill>
              </a:rPr>
              <a:t>, R. N.: </a:t>
            </a:r>
            <a:r>
              <a:rPr lang="hu-HU" sz="1200" dirty="0" err="1">
                <a:solidFill>
                  <a:schemeClr val="bg1"/>
                </a:solidFill>
              </a:rPr>
              <a:t>Activated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sludge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process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with</a:t>
            </a:r>
            <a:r>
              <a:rPr lang="hu-HU" sz="1200" dirty="0">
                <a:solidFill>
                  <a:schemeClr val="bg1"/>
                </a:solidFill>
              </a:rPr>
              <a:t> MBBR </a:t>
            </a:r>
            <a:r>
              <a:rPr lang="hu-HU" sz="1200" dirty="0" err="1">
                <a:solidFill>
                  <a:schemeClr val="bg1"/>
                </a:solidFill>
              </a:rPr>
              <a:t>technology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at</a:t>
            </a:r>
            <a:r>
              <a:rPr lang="hu-HU" sz="1200" dirty="0">
                <a:solidFill>
                  <a:schemeClr val="bg1"/>
                </a:solidFill>
              </a:rPr>
              <a:t> ETP. </a:t>
            </a:r>
            <a:r>
              <a:rPr lang="hu-HU" sz="1200" dirty="0" err="1">
                <a:solidFill>
                  <a:schemeClr val="bg1"/>
                </a:solidFill>
              </a:rPr>
              <a:t>Quarterly</a:t>
            </a:r>
            <a:r>
              <a:rPr lang="hu-HU" sz="1200" dirty="0">
                <a:solidFill>
                  <a:schemeClr val="bg1"/>
                </a:solidFill>
              </a:rPr>
              <a:t> Journal of </a:t>
            </a:r>
            <a:r>
              <a:rPr lang="hu-HU" sz="1200" dirty="0" err="1">
                <a:solidFill>
                  <a:schemeClr val="bg1"/>
                </a:solidFill>
              </a:rPr>
              <a:t>Indian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Pulp</a:t>
            </a:r>
            <a:r>
              <a:rPr lang="hu-HU" sz="1200" dirty="0">
                <a:solidFill>
                  <a:schemeClr val="bg1"/>
                </a:solidFill>
              </a:rPr>
              <a:t> and </a:t>
            </a:r>
            <a:r>
              <a:rPr lang="hu-HU" sz="1200" dirty="0" err="1">
                <a:solidFill>
                  <a:schemeClr val="bg1"/>
                </a:solidFill>
              </a:rPr>
              <a:t>Paper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Technical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Association</a:t>
            </a:r>
            <a:r>
              <a:rPr lang="hu-HU" sz="1200" dirty="0">
                <a:solidFill>
                  <a:schemeClr val="bg1"/>
                </a:solidFill>
              </a:rPr>
              <a:t> 23/2 (2011) 135–137.</a:t>
            </a:r>
          </a:p>
          <a:p>
            <a:pPr marL="457200" indent="-457200">
              <a:buAutoNum type="arabicParenBoth"/>
            </a:pPr>
            <a:r>
              <a:rPr lang="hu-HU" sz="1200" dirty="0" err="1">
                <a:solidFill>
                  <a:schemeClr val="bg1"/>
                </a:solidFill>
              </a:rPr>
              <a:t>Kermani</a:t>
            </a:r>
            <a:r>
              <a:rPr lang="hu-HU" sz="1200" dirty="0">
                <a:solidFill>
                  <a:schemeClr val="bg1"/>
                </a:solidFill>
              </a:rPr>
              <a:t>, M. – </a:t>
            </a:r>
            <a:r>
              <a:rPr lang="hu-HU" sz="1200" dirty="0" err="1">
                <a:solidFill>
                  <a:schemeClr val="bg1"/>
                </a:solidFill>
              </a:rPr>
              <a:t>Bina</a:t>
            </a:r>
            <a:r>
              <a:rPr lang="hu-HU" sz="1200" dirty="0">
                <a:solidFill>
                  <a:schemeClr val="bg1"/>
                </a:solidFill>
              </a:rPr>
              <a:t>, B. – </a:t>
            </a:r>
            <a:r>
              <a:rPr lang="hu-HU" sz="1200" dirty="0" err="1">
                <a:solidFill>
                  <a:schemeClr val="bg1"/>
                </a:solidFill>
              </a:rPr>
              <a:t>Movahedian</a:t>
            </a:r>
            <a:r>
              <a:rPr lang="hu-HU" sz="1200" dirty="0">
                <a:solidFill>
                  <a:schemeClr val="bg1"/>
                </a:solidFill>
              </a:rPr>
              <a:t>, H. – Amin, M. M. – </a:t>
            </a:r>
            <a:r>
              <a:rPr lang="hu-HU" sz="1200" dirty="0" err="1">
                <a:solidFill>
                  <a:schemeClr val="bg1"/>
                </a:solidFill>
              </a:rPr>
              <a:t>Nikaein</a:t>
            </a:r>
            <a:r>
              <a:rPr lang="hu-HU" sz="1200" dirty="0">
                <a:solidFill>
                  <a:schemeClr val="bg1"/>
                </a:solidFill>
              </a:rPr>
              <a:t>, M.: </a:t>
            </a:r>
            <a:r>
              <a:rPr lang="hu-HU" sz="1200" dirty="0" err="1">
                <a:solidFill>
                  <a:schemeClr val="bg1"/>
                </a:solidFill>
              </a:rPr>
              <a:t>Application</a:t>
            </a:r>
            <a:r>
              <a:rPr lang="hu-HU" sz="1200" dirty="0">
                <a:solidFill>
                  <a:schemeClr val="bg1"/>
                </a:solidFill>
              </a:rPr>
              <a:t> of </a:t>
            </a:r>
            <a:r>
              <a:rPr lang="hu-HU" sz="1200" dirty="0" err="1">
                <a:solidFill>
                  <a:schemeClr val="bg1"/>
                </a:solidFill>
              </a:rPr>
              <a:t>Moving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Bed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Biofilm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Process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for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Biological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Organics</a:t>
            </a:r>
            <a:r>
              <a:rPr lang="hu-HU" sz="1200" dirty="0">
                <a:solidFill>
                  <a:schemeClr val="bg1"/>
                </a:solidFill>
              </a:rPr>
              <a:t> and </a:t>
            </a:r>
            <a:r>
              <a:rPr lang="hu-HU" sz="1200" dirty="0" err="1">
                <a:solidFill>
                  <a:schemeClr val="bg1"/>
                </a:solidFill>
              </a:rPr>
              <a:t>Nutrients</a:t>
            </a:r>
            <a:r>
              <a:rPr lang="hu-HU" sz="1200" dirty="0">
                <a:solidFill>
                  <a:schemeClr val="bg1"/>
                </a:solidFill>
              </a:rPr>
              <a:t> Removal </a:t>
            </a:r>
            <a:r>
              <a:rPr lang="hu-HU" sz="1200" dirty="0" err="1">
                <a:solidFill>
                  <a:schemeClr val="bg1"/>
                </a:solidFill>
              </a:rPr>
              <a:t>from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Municipal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Wastewater</a:t>
            </a:r>
            <a:r>
              <a:rPr lang="hu-HU" sz="1200" dirty="0">
                <a:solidFill>
                  <a:schemeClr val="bg1"/>
                </a:solidFill>
              </a:rPr>
              <a:t>. American Journal of </a:t>
            </a:r>
            <a:r>
              <a:rPr lang="hu-HU" sz="1200" dirty="0" err="1">
                <a:solidFill>
                  <a:schemeClr val="bg1"/>
                </a:solidFill>
              </a:rPr>
              <a:t>Environmental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Sciences</a:t>
            </a:r>
            <a:r>
              <a:rPr lang="hu-HU" sz="1200" dirty="0">
                <a:solidFill>
                  <a:schemeClr val="bg1"/>
                </a:solidFill>
              </a:rPr>
              <a:t> 4/6 (2008) 675–689. </a:t>
            </a:r>
          </a:p>
          <a:p>
            <a:pPr marL="457200" indent="-457200">
              <a:buAutoNum type="arabicParenBoth"/>
            </a:pPr>
            <a:r>
              <a:rPr lang="hu-HU" sz="1200" dirty="0" err="1">
                <a:solidFill>
                  <a:schemeClr val="bg1"/>
                </a:solidFill>
              </a:rPr>
              <a:t>Bezsenyi</a:t>
            </a:r>
            <a:r>
              <a:rPr lang="hu-HU" sz="1200" dirty="0">
                <a:solidFill>
                  <a:schemeClr val="bg1"/>
                </a:solidFill>
              </a:rPr>
              <a:t> Anikó (2023) Hidrobiológia, szennyvízbiológia előadás, Óbudai Egyetem</a:t>
            </a:r>
          </a:p>
          <a:p>
            <a:pPr marL="457200" indent="-457200">
              <a:buAutoNum type="arabicParenBoth"/>
            </a:pPr>
            <a:r>
              <a:rPr lang="en-US" sz="1200" dirty="0">
                <a:solidFill>
                  <a:schemeClr val="bg1"/>
                </a:solidFill>
              </a:rPr>
              <a:t>Chu L, Wang J (2011) Comparison of polyurethane foam and biodegradable polymer as carriers in moving bed </a:t>
            </a:r>
            <a:r>
              <a:rPr lang="en-US" sz="1200" dirty="0" err="1">
                <a:solidFill>
                  <a:schemeClr val="bg1"/>
                </a:solidFill>
              </a:rPr>
              <a:t>bioflm</a:t>
            </a:r>
            <a:r>
              <a:rPr lang="en-US" sz="1200" dirty="0">
                <a:solidFill>
                  <a:schemeClr val="bg1"/>
                </a:solidFill>
              </a:rPr>
              <a:t> reactor for treating wastewater with a low C/N ratio. Chemosphere 83(1):63–68, </a:t>
            </a:r>
            <a:r>
              <a:rPr lang="en-US" sz="1200" dirty="0">
                <a:solidFill>
                  <a:schemeClr val="bg1"/>
                </a:solidFill>
                <a:hlinkClick r:id="rId5"/>
              </a:rPr>
              <a:t>https://doi.org/10.1016/j.chemosphere.2010.12.077</a:t>
            </a:r>
            <a:endParaRPr lang="hu-HU" sz="1200" dirty="0">
              <a:solidFill>
                <a:schemeClr val="bg1"/>
              </a:solidFill>
            </a:endParaRPr>
          </a:p>
          <a:p>
            <a:pPr marL="457200" indent="-457200">
              <a:buAutoNum type="arabicParenBoth"/>
            </a:pPr>
            <a:r>
              <a:rPr lang="hu-HU" sz="1200" dirty="0" err="1">
                <a:solidFill>
                  <a:schemeClr val="bg1"/>
                </a:solidFill>
              </a:rPr>
              <a:t>Ashkanani</a:t>
            </a:r>
            <a:r>
              <a:rPr lang="hu-HU" sz="1200" dirty="0">
                <a:solidFill>
                  <a:schemeClr val="bg1"/>
                </a:solidFill>
              </a:rPr>
              <a:t> A, </a:t>
            </a:r>
            <a:r>
              <a:rPr lang="hu-HU" sz="1200" dirty="0" err="1">
                <a:solidFill>
                  <a:schemeClr val="bg1"/>
                </a:solidFill>
              </a:rPr>
              <a:t>Almomani</a:t>
            </a:r>
            <a:r>
              <a:rPr lang="hu-HU" sz="1200" dirty="0">
                <a:solidFill>
                  <a:schemeClr val="bg1"/>
                </a:solidFill>
              </a:rPr>
              <a:t> F, </a:t>
            </a:r>
            <a:r>
              <a:rPr lang="hu-HU" sz="1200" dirty="0" err="1">
                <a:solidFill>
                  <a:schemeClr val="bg1"/>
                </a:solidFill>
              </a:rPr>
              <a:t>Khraisheh</a:t>
            </a:r>
            <a:r>
              <a:rPr lang="hu-HU" sz="1200" dirty="0">
                <a:solidFill>
                  <a:schemeClr val="bg1"/>
                </a:solidFill>
              </a:rPr>
              <a:t> M, </a:t>
            </a:r>
            <a:r>
              <a:rPr lang="hu-HU" sz="1200" dirty="0" err="1">
                <a:solidFill>
                  <a:schemeClr val="bg1"/>
                </a:solidFill>
              </a:rPr>
              <a:t>Bhosale</a:t>
            </a:r>
            <a:r>
              <a:rPr lang="hu-HU" sz="1200" dirty="0">
                <a:solidFill>
                  <a:schemeClr val="bg1"/>
                </a:solidFill>
              </a:rPr>
              <a:t> R, </a:t>
            </a:r>
            <a:r>
              <a:rPr lang="hu-HU" sz="1200" dirty="0" err="1">
                <a:solidFill>
                  <a:schemeClr val="bg1"/>
                </a:solidFill>
              </a:rPr>
              <a:t>Tawalbeh</a:t>
            </a:r>
            <a:r>
              <a:rPr lang="hu-HU" sz="1200" dirty="0">
                <a:solidFill>
                  <a:schemeClr val="bg1"/>
                </a:solidFill>
              </a:rPr>
              <a:t> M, </a:t>
            </a:r>
            <a:r>
              <a:rPr lang="hu-HU" sz="1200" dirty="0" err="1">
                <a:solidFill>
                  <a:schemeClr val="bg1"/>
                </a:solidFill>
              </a:rPr>
              <a:t>AlJaml</a:t>
            </a:r>
            <a:r>
              <a:rPr lang="hu-HU" sz="1200" dirty="0">
                <a:solidFill>
                  <a:schemeClr val="bg1"/>
                </a:solidFill>
              </a:rPr>
              <a:t> K (2019) </a:t>
            </a:r>
            <a:r>
              <a:rPr lang="hu-HU" sz="1200" dirty="0" err="1">
                <a:solidFill>
                  <a:schemeClr val="bg1"/>
                </a:solidFill>
              </a:rPr>
              <a:t>Bio-carrier</a:t>
            </a:r>
            <a:r>
              <a:rPr lang="hu-HU" sz="1200" dirty="0">
                <a:solidFill>
                  <a:schemeClr val="bg1"/>
                </a:solidFill>
              </a:rPr>
              <a:t> and </a:t>
            </a:r>
            <a:r>
              <a:rPr lang="hu-HU" sz="1200" dirty="0" err="1">
                <a:solidFill>
                  <a:schemeClr val="bg1"/>
                </a:solidFill>
              </a:rPr>
              <a:t>operating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temperature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effect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on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ammonia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removal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from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secondary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wastewater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effluents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using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moving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bed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bioflm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reactor</a:t>
            </a:r>
            <a:r>
              <a:rPr lang="hu-HU" sz="1200" dirty="0">
                <a:solidFill>
                  <a:schemeClr val="bg1"/>
                </a:solidFill>
              </a:rPr>
              <a:t> (MBBR). Science of </a:t>
            </a:r>
            <a:r>
              <a:rPr lang="hu-HU" sz="1200" dirty="0" err="1">
                <a:solidFill>
                  <a:schemeClr val="bg1"/>
                </a:solidFill>
              </a:rPr>
              <a:t>the</a:t>
            </a:r>
            <a:r>
              <a:rPr lang="hu-HU" sz="1200" dirty="0">
                <a:solidFill>
                  <a:schemeClr val="bg1"/>
                </a:solidFill>
              </a:rPr>
              <a:t> Total </a:t>
            </a:r>
            <a:r>
              <a:rPr lang="hu-HU" sz="1200" dirty="0" err="1">
                <a:solidFill>
                  <a:schemeClr val="bg1"/>
                </a:solidFill>
              </a:rPr>
              <a:t>Environment</a:t>
            </a:r>
            <a:r>
              <a:rPr lang="hu-HU" sz="1200" dirty="0">
                <a:solidFill>
                  <a:schemeClr val="bg1"/>
                </a:solidFill>
              </a:rPr>
              <a:t> 693:133425, </a:t>
            </a:r>
            <a:r>
              <a:rPr lang="hu-HU" sz="1200" dirty="0">
                <a:solidFill>
                  <a:schemeClr val="bg1"/>
                </a:solidFill>
                <a:hlinkClick r:id="rId6"/>
              </a:rPr>
              <a:t>https://doi.org/10.1016/j.scitotenv.2019.07.231</a:t>
            </a:r>
            <a:endParaRPr lang="hu-HU" sz="1200" dirty="0">
              <a:solidFill>
                <a:schemeClr val="bg1"/>
              </a:solidFill>
            </a:endParaRPr>
          </a:p>
          <a:p>
            <a:pPr marL="457200" indent="-457200">
              <a:buAutoNum type="arabicParenBoth"/>
            </a:pPr>
            <a:r>
              <a:rPr lang="hu-HU" sz="1200" dirty="0" err="1">
                <a:solidFill>
                  <a:schemeClr val="bg1"/>
                </a:solidFill>
              </a:rPr>
              <a:t>Shitu</a:t>
            </a:r>
            <a:r>
              <a:rPr lang="hu-HU" sz="1200" dirty="0">
                <a:solidFill>
                  <a:schemeClr val="bg1"/>
                </a:solidFill>
              </a:rPr>
              <a:t> A, </a:t>
            </a:r>
            <a:r>
              <a:rPr lang="hu-HU" sz="1200" dirty="0" err="1">
                <a:solidFill>
                  <a:schemeClr val="bg1"/>
                </a:solidFill>
              </a:rPr>
              <a:t>Zhu</a:t>
            </a:r>
            <a:r>
              <a:rPr lang="hu-HU" sz="1200" dirty="0">
                <a:solidFill>
                  <a:schemeClr val="bg1"/>
                </a:solidFill>
              </a:rPr>
              <a:t> S, </a:t>
            </a:r>
            <a:r>
              <a:rPr lang="hu-HU" sz="1200" dirty="0" err="1">
                <a:solidFill>
                  <a:schemeClr val="bg1"/>
                </a:solidFill>
              </a:rPr>
              <a:t>Qi</a:t>
            </a:r>
            <a:r>
              <a:rPr lang="hu-HU" sz="1200" dirty="0">
                <a:solidFill>
                  <a:schemeClr val="bg1"/>
                </a:solidFill>
              </a:rPr>
              <a:t> W, </a:t>
            </a:r>
            <a:r>
              <a:rPr lang="hu-HU" sz="1200" dirty="0" err="1">
                <a:solidFill>
                  <a:schemeClr val="bg1"/>
                </a:solidFill>
              </a:rPr>
              <a:t>Tadda</a:t>
            </a:r>
            <a:r>
              <a:rPr lang="hu-HU" sz="1200" dirty="0">
                <a:solidFill>
                  <a:schemeClr val="bg1"/>
                </a:solidFill>
              </a:rPr>
              <a:t> MA, </a:t>
            </a:r>
            <a:r>
              <a:rPr lang="hu-HU" sz="1200" dirty="0" err="1">
                <a:solidFill>
                  <a:schemeClr val="bg1"/>
                </a:solidFill>
              </a:rPr>
              <a:t>Liu</a:t>
            </a:r>
            <a:r>
              <a:rPr lang="hu-HU" sz="1200" dirty="0">
                <a:solidFill>
                  <a:schemeClr val="bg1"/>
                </a:solidFill>
              </a:rPr>
              <a:t> D, </a:t>
            </a:r>
            <a:r>
              <a:rPr lang="hu-HU" sz="1200" dirty="0" err="1">
                <a:solidFill>
                  <a:schemeClr val="bg1"/>
                </a:solidFill>
              </a:rPr>
              <a:t>Ye</a:t>
            </a:r>
            <a:r>
              <a:rPr lang="hu-HU" sz="1200" dirty="0">
                <a:solidFill>
                  <a:schemeClr val="bg1"/>
                </a:solidFill>
              </a:rPr>
              <a:t> Z (2020) Performance of </a:t>
            </a:r>
            <a:r>
              <a:rPr lang="hu-HU" sz="1200" dirty="0" err="1">
                <a:solidFill>
                  <a:schemeClr val="bg1"/>
                </a:solidFill>
              </a:rPr>
              <a:t>novel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sponge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biocarrier</a:t>
            </a:r>
            <a:r>
              <a:rPr lang="hu-HU" sz="1200" dirty="0">
                <a:solidFill>
                  <a:schemeClr val="bg1"/>
                </a:solidFill>
              </a:rPr>
              <a:t> in MBBR </a:t>
            </a:r>
            <a:r>
              <a:rPr lang="hu-HU" sz="1200" dirty="0" err="1">
                <a:solidFill>
                  <a:schemeClr val="bg1"/>
                </a:solidFill>
              </a:rPr>
              <a:t>treating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recirculating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aquaculture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systems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wastewater</a:t>
            </a:r>
            <a:r>
              <a:rPr lang="hu-HU" sz="1200" dirty="0">
                <a:solidFill>
                  <a:schemeClr val="bg1"/>
                </a:solidFill>
              </a:rPr>
              <a:t>: </a:t>
            </a:r>
            <a:r>
              <a:rPr lang="hu-HU" sz="1200" dirty="0" err="1">
                <a:solidFill>
                  <a:schemeClr val="bg1"/>
                </a:solidFill>
              </a:rPr>
              <a:t>microbial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community</a:t>
            </a:r>
            <a:r>
              <a:rPr lang="hu-HU" sz="1200" dirty="0">
                <a:solidFill>
                  <a:schemeClr val="bg1"/>
                </a:solidFill>
              </a:rPr>
              <a:t> and </a:t>
            </a:r>
            <a:r>
              <a:rPr lang="hu-HU" sz="1200" dirty="0" err="1">
                <a:solidFill>
                  <a:schemeClr val="bg1"/>
                </a:solidFill>
              </a:rPr>
              <a:t>kinetic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study</a:t>
            </a:r>
            <a:r>
              <a:rPr lang="hu-HU" sz="1200" dirty="0">
                <a:solidFill>
                  <a:schemeClr val="bg1"/>
                </a:solidFill>
              </a:rPr>
              <a:t>. Journal of </a:t>
            </a:r>
            <a:r>
              <a:rPr lang="hu-HU" sz="1200" dirty="0" err="1">
                <a:solidFill>
                  <a:schemeClr val="bg1"/>
                </a:solidFill>
              </a:rPr>
              <a:t>Environmental</a:t>
            </a:r>
            <a:r>
              <a:rPr lang="hu-HU" sz="1200" dirty="0">
                <a:solidFill>
                  <a:schemeClr val="bg1"/>
                </a:solidFill>
              </a:rPr>
              <a:t> Management, 275:111264, https://doi.org/10.1016/j.jenvman.2020.111264</a:t>
            </a:r>
          </a:p>
          <a:p>
            <a:pPr marL="457200" indent="-457200">
              <a:buAutoNum type="arabicParenBoth"/>
            </a:pPr>
            <a:endParaRPr lang="hu-HU" sz="1200" dirty="0">
              <a:solidFill>
                <a:schemeClr val="bg1"/>
              </a:solidFill>
            </a:endParaRPr>
          </a:p>
          <a:p>
            <a:pPr marL="457200" indent="-457200">
              <a:buAutoNum type="arabicParenBoth"/>
            </a:pPr>
            <a:endParaRPr lang="hu-HU" sz="1200" dirty="0">
              <a:solidFill>
                <a:schemeClr val="bg1"/>
              </a:solidFill>
            </a:endParaRPr>
          </a:p>
        </p:txBody>
      </p:sp>
      <p:pic>
        <p:nvPicPr>
          <p:cNvPr id="4" name="Picture 2" descr="Obuda University - Effect">
            <a:extLst>
              <a:ext uri="{FF2B5EF4-FFF2-40B4-BE49-F238E27FC236}">
                <a16:creationId xmlns:a16="http://schemas.microsoft.com/office/drawing/2014/main" id="{38812D26-AA4B-8776-50D1-86A0AF25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4" y="6040061"/>
            <a:ext cx="2054751" cy="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5E64678-4A79-4267-A3F7-EB5AB3DCFF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88" y="6048047"/>
            <a:ext cx="1079712" cy="624821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4F9D96F6-4DD4-1A2C-CC22-46CEFB77D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"/>
    </mc:Choice>
    <mc:Fallback>
      <p:transition spd="slow" advTm="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Bevezetés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Eleveniszapos szennyvíztisztítás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Pehely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Magas fölösiszapképződés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5-6g/l biomassza koncentráció (1)</a:t>
            </a:r>
          </a:p>
          <a:p>
            <a:r>
              <a:rPr lang="hu-HU" dirty="0">
                <a:solidFill>
                  <a:schemeClr val="bg1"/>
                </a:solidFill>
              </a:rPr>
              <a:t>MBBR (</a:t>
            </a:r>
            <a:r>
              <a:rPr lang="hu-HU" dirty="0" err="1">
                <a:solidFill>
                  <a:schemeClr val="bg1"/>
                </a:solidFill>
              </a:rPr>
              <a:t>Moving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Bed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Biofilm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Reactor</a:t>
            </a:r>
            <a:r>
              <a:rPr lang="hu-HU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Magasabb biomassza koncentráció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Stabilabb organizmus közösség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Speciális hordozó anyag (1)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Picture 2" descr="Obuda University - Effect">
            <a:extLst>
              <a:ext uri="{FF2B5EF4-FFF2-40B4-BE49-F238E27FC236}">
                <a16:creationId xmlns:a16="http://schemas.microsoft.com/office/drawing/2014/main" id="{FFEDB1E2-43AA-491A-53E0-576CFF0F5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4" y="6040061"/>
            <a:ext cx="2054751" cy="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ABF3EDB-395B-54E1-4378-58FAE4F6FA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88" y="6048047"/>
            <a:ext cx="1079712" cy="624821"/>
          </a:xfrm>
          <a:prstGeom prst="rect">
            <a:avLst/>
          </a:prstGeom>
        </p:spPr>
      </p:pic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33901950-12EB-DDD1-331C-2CE36A20427B}"/>
              </a:ext>
            </a:extLst>
          </p:cNvPr>
          <p:cNvGrpSpPr/>
          <p:nvPr/>
        </p:nvGrpSpPr>
        <p:grpSpPr>
          <a:xfrm>
            <a:off x="5213533" y="263553"/>
            <a:ext cx="7158976" cy="4220985"/>
            <a:chOff x="5171588" y="185666"/>
            <a:chExt cx="7158976" cy="4220985"/>
          </a:xfrm>
        </p:grpSpPr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CD99DD22-AF12-5F2D-C89A-443CE413C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1588" y="185666"/>
              <a:ext cx="6780700" cy="4220985"/>
            </a:xfrm>
            <a:prstGeom prst="rect">
              <a:avLst/>
            </a:prstGeom>
          </p:spPr>
        </p:pic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275B4F39-EF57-A289-1C0B-4CF5A16F0A3D}"/>
                </a:ext>
              </a:extLst>
            </p:cNvPr>
            <p:cNvSpPr txBox="1"/>
            <p:nvPr/>
          </p:nvSpPr>
          <p:spPr>
            <a:xfrm>
              <a:off x="11574011" y="4037319"/>
              <a:ext cx="756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(5)</a:t>
              </a:r>
            </a:p>
          </p:txBody>
        </p:sp>
      </p:grpSp>
      <p:pic>
        <p:nvPicPr>
          <p:cNvPr id="13" name="Hang 12">
            <a:hlinkClick r:id="" action="ppaction://media"/>
            <a:extLst>
              <a:ext uri="{FF2B5EF4-FFF2-40B4-BE49-F238E27FC236}">
                <a16:creationId xmlns:a16="http://schemas.microsoft.com/office/drawing/2014/main" id="{E23BF256-5E60-D29B-AF0D-D80D38E3D9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13"/>
    </mc:Choice>
    <mc:Fallback>
      <p:transition spd="slow" advTm="5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MBBR rendszerek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91674" y="2457450"/>
            <a:ext cx="11212512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Anyaga: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HDPE, PE, PP</a:t>
            </a:r>
          </a:p>
          <a:p>
            <a:r>
              <a:rPr lang="hu-HU" dirty="0">
                <a:solidFill>
                  <a:schemeClr val="bg1"/>
                </a:solidFill>
              </a:rPr>
              <a:t>Mérettartomány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2,2-64 mm (1, 2, 3, 4)</a:t>
            </a:r>
          </a:p>
          <a:p>
            <a:r>
              <a:rPr lang="hu-HU" dirty="0">
                <a:solidFill>
                  <a:schemeClr val="bg1"/>
                </a:solidFill>
              </a:rPr>
              <a:t>Eltávolítási hatékonyság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52-72 % TOC (6)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47,2-91,65 % Ammónium (7)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90-98,5 % KOI (8)</a:t>
            </a:r>
          </a:p>
        </p:txBody>
      </p:sp>
      <p:pic>
        <p:nvPicPr>
          <p:cNvPr id="4" name="Picture 2" descr="Obuda University - Effect">
            <a:extLst>
              <a:ext uri="{FF2B5EF4-FFF2-40B4-BE49-F238E27FC236}">
                <a16:creationId xmlns:a16="http://schemas.microsoft.com/office/drawing/2014/main" id="{8B6EA301-3777-DE0A-4F1F-FD3BD47A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4" y="6040061"/>
            <a:ext cx="2054751" cy="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B36E482-A38D-F8C6-24DF-100F2E43B7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88" y="6048047"/>
            <a:ext cx="1079712" cy="624821"/>
          </a:xfrm>
          <a:prstGeom prst="rect">
            <a:avLst/>
          </a:prstGeom>
        </p:spPr>
      </p:pic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AAE3AB0B-1800-6224-7225-00E72131322D}"/>
              </a:ext>
            </a:extLst>
          </p:cNvPr>
          <p:cNvGrpSpPr/>
          <p:nvPr/>
        </p:nvGrpSpPr>
        <p:grpSpPr>
          <a:xfrm>
            <a:off x="5361861" y="692150"/>
            <a:ext cx="5013322" cy="3755915"/>
            <a:chOff x="5462175" y="692150"/>
            <a:chExt cx="5013322" cy="3755915"/>
          </a:xfrm>
        </p:grpSpPr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2629E53C-B32F-9F9C-0A81-B1D98C66C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62175" y="692150"/>
              <a:ext cx="4769415" cy="3755915"/>
            </a:xfrm>
            <a:prstGeom prst="rect">
              <a:avLst/>
            </a:prstGeom>
          </p:spPr>
        </p:pic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741F53FF-1A73-2659-6E1D-BE8D60AD8744}"/>
                </a:ext>
              </a:extLst>
            </p:cNvPr>
            <p:cNvSpPr txBox="1"/>
            <p:nvPr/>
          </p:nvSpPr>
          <p:spPr>
            <a:xfrm>
              <a:off x="9891246" y="4078733"/>
              <a:ext cx="584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(5)</a:t>
              </a:r>
            </a:p>
          </p:txBody>
        </p:sp>
      </p:grpSp>
      <p:pic>
        <p:nvPicPr>
          <p:cNvPr id="11" name="Hang 10">
            <a:hlinkClick r:id="" action="ppaction://media"/>
            <a:extLst>
              <a:ext uri="{FF2B5EF4-FFF2-40B4-BE49-F238E27FC236}">
                <a16:creationId xmlns:a16="http://schemas.microsoft.com/office/drawing/2014/main" id="{7E4B6E25-FA5A-C548-AB6E-48AB02043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36"/>
    </mc:Choice>
    <mc:Fallback>
      <p:transition spd="slow" advTm="48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63" y="1283732"/>
            <a:ext cx="11212830" cy="1012031"/>
          </a:xfrm>
        </p:spPr>
        <p:txBody>
          <a:bodyPr/>
          <a:lstStyle/>
          <a:p>
            <a:r>
              <a:rPr lang="hu-HU" dirty="0"/>
              <a:t>MICROBI: Intelligens </a:t>
            </a:r>
            <a:r>
              <a:rPr lang="hu-HU" dirty="0" err="1"/>
              <a:t>mikroreaktorok</a:t>
            </a:r>
            <a:r>
              <a:rPr lang="hu-HU" dirty="0"/>
              <a:t> alkalmazása a szennyvíztisztításban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222" y="2469674"/>
            <a:ext cx="11212512" cy="3708400"/>
          </a:xfrm>
        </p:spPr>
        <p:txBody>
          <a:bodyPr/>
          <a:lstStyle/>
          <a:p>
            <a:r>
              <a:rPr lang="hu-HU" sz="1800" dirty="0">
                <a:solidFill>
                  <a:schemeClr val="bg1"/>
                </a:solidFill>
              </a:rPr>
              <a:t>Nagyságrendekkel kisebb hordozó anyag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PVA alapú, meleg polimerizációs eljárás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Különböző adszorbensek </a:t>
            </a:r>
            <a:r>
              <a:rPr lang="hu-HU" sz="1600" dirty="0" err="1">
                <a:solidFill>
                  <a:schemeClr val="bg1"/>
                </a:solidFill>
              </a:rPr>
              <a:t>hidrogélbe</a:t>
            </a:r>
            <a:r>
              <a:rPr lang="hu-HU" sz="1600" dirty="0">
                <a:solidFill>
                  <a:schemeClr val="bg1"/>
                </a:solidFill>
              </a:rPr>
              <a:t> szintetizálása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Szivattyúzható, mágnesezhető</a:t>
            </a:r>
          </a:p>
          <a:p>
            <a:r>
              <a:rPr lang="hu-HU" sz="1800" dirty="0">
                <a:solidFill>
                  <a:schemeClr val="bg1"/>
                </a:solidFill>
              </a:rPr>
              <a:t>Nagyobb fajlagos felület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Hatékonyabb tisztítási eljárás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Nagyobb biomassza tömeg tartása a reaktortérben</a:t>
            </a:r>
          </a:p>
          <a:p>
            <a:r>
              <a:rPr lang="hu-HU" sz="1800" dirty="0">
                <a:solidFill>
                  <a:schemeClr val="bg1"/>
                </a:solidFill>
              </a:rPr>
              <a:t>Kutatási célok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Mérettartomány meghatározása, mechanikai hatások kimutatása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Betelepedési sebesség meghatározása, rendelkezésre álló felület kihasználtságának leírása</a:t>
            </a:r>
          </a:p>
        </p:txBody>
      </p:sp>
      <p:pic>
        <p:nvPicPr>
          <p:cNvPr id="4" name="Picture 2" descr="Obuda University - Effect">
            <a:extLst>
              <a:ext uri="{FF2B5EF4-FFF2-40B4-BE49-F238E27FC236}">
                <a16:creationId xmlns:a16="http://schemas.microsoft.com/office/drawing/2014/main" id="{CCD58888-6050-BAE5-7E9A-412B59B4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4" y="6040061"/>
            <a:ext cx="2054751" cy="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6F128D8-9AB7-3E28-4300-258DBD5D4A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88" y="6048047"/>
            <a:ext cx="1079712" cy="624821"/>
          </a:xfrm>
          <a:prstGeom prst="rect">
            <a:avLst/>
          </a:prstGeom>
        </p:spPr>
      </p:pic>
      <p:pic>
        <p:nvPicPr>
          <p:cNvPr id="8" name="Hang 7">
            <a:hlinkClick r:id="" action="ppaction://media"/>
            <a:extLst>
              <a:ext uri="{FF2B5EF4-FFF2-40B4-BE49-F238E27FC236}">
                <a16:creationId xmlns:a16="http://schemas.microsoft.com/office/drawing/2014/main" id="{81871D26-827E-41C8-F746-4C94D65311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37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20"/>
    </mc:Choice>
    <mc:Fallback>
      <p:transition spd="slow" advTm="7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Anyag és módszertan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Vízkémiai mérések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MSZ ISO 6060 (KOI), MSZ 1484/13-09 (nitrát-nitrogén, nitrit-nitrogén), MSZ ISO 7150-1:1992 (Ammónium-nitrogén), MSZ 448/18-77, LCK238 (Összes nitrogén)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Kalibrált HQ40: pH, DO, </a:t>
            </a:r>
            <a:r>
              <a:rPr lang="hu-HU" dirty="0" err="1">
                <a:solidFill>
                  <a:schemeClr val="bg1"/>
                </a:solidFill>
              </a:rPr>
              <a:t>Vezkép</a:t>
            </a:r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Mikroszkópos vizsgálatok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Zeiss fénymikroszkóp, TTC festés, Image Pro szoftveres képfeldolgozás</a:t>
            </a:r>
          </a:p>
          <a:p>
            <a:r>
              <a:rPr lang="hu-HU" dirty="0">
                <a:solidFill>
                  <a:schemeClr val="bg1"/>
                </a:solidFill>
              </a:rPr>
              <a:t>Laboratóriumi reaktorok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4 db, külön gyártási eljárású hordozók, </a:t>
            </a:r>
            <a:r>
              <a:rPr lang="hu-HU" dirty="0" err="1">
                <a:solidFill>
                  <a:schemeClr val="bg1"/>
                </a:solidFill>
              </a:rPr>
              <a:t>autotróf</a:t>
            </a:r>
            <a:r>
              <a:rPr lang="hu-HU" dirty="0">
                <a:solidFill>
                  <a:schemeClr val="bg1"/>
                </a:solidFill>
              </a:rPr>
              <a:t> kultúra</a:t>
            </a:r>
          </a:p>
          <a:p>
            <a:r>
              <a:rPr lang="hu-HU" dirty="0" err="1">
                <a:solidFill>
                  <a:schemeClr val="bg1"/>
                </a:solidFill>
              </a:rPr>
              <a:t>Konténerizált</a:t>
            </a:r>
            <a:r>
              <a:rPr lang="hu-HU" dirty="0">
                <a:solidFill>
                  <a:schemeClr val="bg1"/>
                </a:solidFill>
              </a:rPr>
              <a:t> technológia</a:t>
            </a:r>
          </a:p>
        </p:txBody>
      </p:sp>
      <p:pic>
        <p:nvPicPr>
          <p:cNvPr id="4" name="Picture 2" descr="Obuda University - Effect">
            <a:extLst>
              <a:ext uri="{FF2B5EF4-FFF2-40B4-BE49-F238E27FC236}">
                <a16:creationId xmlns:a16="http://schemas.microsoft.com/office/drawing/2014/main" id="{CCD58888-6050-BAE5-7E9A-412B59B4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4" y="6040061"/>
            <a:ext cx="2054751" cy="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6F128D8-9AB7-3E28-4300-258DBD5D4A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88" y="6048047"/>
            <a:ext cx="1079712" cy="624821"/>
          </a:xfrm>
          <a:prstGeom prst="rect">
            <a:avLst/>
          </a:prstGeom>
        </p:spPr>
      </p:pic>
      <p:pic>
        <p:nvPicPr>
          <p:cNvPr id="8" name="Hang 7">
            <a:hlinkClick r:id="" action="ppaction://media"/>
            <a:extLst>
              <a:ext uri="{FF2B5EF4-FFF2-40B4-BE49-F238E27FC236}">
                <a16:creationId xmlns:a16="http://schemas.microsoft.com/office/drawing/2014/main" id="{5783B6EE-AEED-5239-20FE-768E56DDAF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99"/>
    </mc:Choice>
    <mc:Fallback>
      <p:transition spd="slow" advTm="5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Picture 2" descr="Obuda University - Effect">
            <a:extLst>
              <a:ext uri="{FF2B5EF4-FFF2-40B4-BE49-F238E27FC236}">
                <a16:creationId xmlns:a16="http://schemas.microsoft.com/office/drawing/2014/main" id="{CCD58888-6050-BAE5-7E9A-412B59B4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4" y="6040061"/>
            <a:ext cx="2054751" cy="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6F128D8-9AB7-3E28-4300-258DBD5D4A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88" y="6048047"/>
            <a:ext cx="1079712" cy="62482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4659CF0-7A03-D0D8-F9E1-13132B8F7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624" y="87740"/>
            <a:ext cx="10972800" cy="5656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B812ABCD-C52E-A8C7-771B-22E7910E8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105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95"/>
    </mc:Choice>
    <mc:Fallback>
      <p:transition spd="slow" advTm="40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Eredmények és értkelésük I.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Picture 2" descr="Obuda University - Effect">
            <a:extLst>
              <a:ext uri="{FF2B5EF4-FFF2-40B4-BE49-F238E27FC236}">
                <a16:creationId xmlns:a16="http://schemas.microsoft.com/office/drawing/2014/main" id="{CCD58888-6050-BAE5-7E9A-412B59B4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4" y="6040061"/>
            <a:ext cx="2054751" cy="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6F128D8-9AB7-3E28-4300-258DBD5D4A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88" y="6048047"/>
            <a:ext cx="1079712" cy="624821"/>
          </a:xfrm>
          <a:prstGeom prst="rect">
            <a:avLst/>
          </a:prstGeom>
        </p:spPr>
      </p:pic>
      <p:pic>
        <p:nvPicPr>
          <p:cNvPr id="7" name="Ábra 6">
            <a:extLst>
              <a:ext uri="{FF2B5EF4-FFF2-40B4-BE49-F238E27FC236}">
                <a16:creationId xmlns:a16="http://schemas.microsoft.com/office/drawing/2014/main" id="{36502D12-2D85-458D-0E78-9D2B7F6AB2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496624" y="2730934"/>
            <a:ext cx="3741428" cy="2340000"/>
          </a:xfrm>
          <a:prstGeom prst="rect">
            <a:avLst/>
          </a:prstGeom>
        </p:spPr>
      </p:pic>
      <p:pic>
        <p:nvPicPr>
          <p:cNvPr id="8" name="Ábra 7">
            <a:extLst>
              <a:ext uri="{FF2B5EF4-FFF2-40B4-BE49-F238E27FC236}">
                <a16:creationId xmlns:a16="http://schemas.microsoft.com/office/drawing/2014/main" id="{E4ACE0AE-EE8C-2E84-7685-790CE4BF90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6729294" y="200494"/>
            <a:ext cx="3741085" cy="2340000"/>
          </a:xfrm>
          <a:prstGeom prst="rect">
            <a:avLst/>
          </a:prstGeom>
        </p:spPr>
      </p:pic>
      <p:pic>
        <p:nvPicPr>
          <p:cNvPr id="9" name="Ábra 8">
            <a:extLst>
              <a:ext uri="{FF2B5EF4-FFF2-40B4-BE49-F238E27FC236}">
                <a16:creationId xmlns:a16="http://schemas.microsoft.com/office/drawing/2014/main" id="{DC6A0EEA-6ACE-6269-8FDF-A504CFE5B3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 bwMode="auto">
          <a:xfrm>
            <a:off x="4425884" y="2730934"/>
            <a:ext cx="3741428" cy="2340000"/>
          </a:xfrm>
          <a:prstGeom prst="rect">
            <a:avLst/>
          </a:prstGeom>
        </p:spPr>
      </p:pic>
      <p:pic>
        <p:nvPicPr>
          <p:cNvPr id="10" name="Ábra 9">
            <a:extLst>
              <a:ext uri="{FF2B5EF4-FFF2-40B4-BE49-F238E27FC236}">
                <a16:creationId xmlns:a16="http://schemas.microsoft.com/office/drawing/2014/main" id="{4BE5F287-C938-B8BD-F308-C100B485A4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 bwMode="auto">
          <a:xfrm>
            <a:off x="8257430" y="2730934"/>
            <a:ext cx="3741428" cy="2340000"/>
          </a:xfrm>
          <a:prstGeom prst="rect">
            <a:avLst/>
          </a:prstGeom>
        </p:spPr>
      </p:pic>
      <p:pic>
        <p:nvPicPr>
          <p:cNvPr id="11" name="Hang 10">
            <a:hlinkClick r:id="" action="ppaction://media"/>
            <a:extLst>
              <a:ext uri="{FF2B5EF4-FFF2-40B4-BE49-F238E27FC236}">
                <a16:creationId xmlns:a16="http://schemas.microsoft.com/office/drawing/2014/main" id="{4B189F5D-DF03-7F2D-5E52-607185C873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25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23"/>
    </mc:Choice>
    <mc:Fallback>
      <p:transition spd="slow" advTm="4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Eredmények és értkelésük II.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Picture 2" descr="Obuda University - Effect">
            <a:extLst>
              <a:ext uri="{FF2B5EF4-FFF2-40B4-BE49-F238E27FC236}">
                <a16:creationId xmlns:a16="http://schemas.microsoft.com/office/drawing/2014/main" id="{CCD58888-6050-BAE5-7E9A-412B59B4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4" y="6040061"/>
            <a:ext cx="2054751" cy="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6F128D8-9AB7-3E28-4300-258DBD5D4A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88" y="6048047"/>
            <a:ext cx="1079712" cy="624821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5E9A073C-555D-F641-57EB-8CB0BA2A71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948" y="650062"/>
            <a:ext cx="4780753" cy="288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8E2B409-3EEA-2353-44E2-4422BC8DF9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8" y="2296159"/>
            <a:ext cx="4601764" cy="288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Hang 7">
            <a:hlinkClick r:id="" action="ppaction://media"/>
            <a:extLst>
              <a:ext uri="{FF2B5EF4-FFF2-40B4-BE49-F238E27FC236}">
                <a16:creationId xmlns:a16="http://schemas.microsoft.com/office/drawing/2014/main" id="{351105A2-5DDD-BE42-2AB3-C1893FBD0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606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83"/>
    </mc:Choice>
    <mc:Fallback>
      <p:transition spd="slow" advTm="61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157816"/>
            <a:ext cx="11212830" cy="1012031"/>
          </a:xfrm>
        </p:spPr>
        <p:txBody>
          <a:bodyPr/>
          <a:lstStyle/>
          <a:p>
            <a:r>
              <a:rPr lang="hu-HU" dirty="0"/>
              <a:t>Eredmények és értkelésük III.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Picture 2" descr="Obuda University - Effect">
            <a:extLst>
              <a:ext uri="{FF2B5EF4-FFF2-40B4-BE49-F238E27FC236}">
                <a16:creationId xmlns:a16="http://schemas.microsoft.com/office/drawing/2014/main" id="{CCD58888-6050-BAE5-7E9A-412B59B4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4" y="6040061"/>
            <a:ext cx="2054751" cy="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6F128D8-9AB7-3E28-4300-258DBD5D4A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288" y="6048047"/>
            <a:ext cx="1079712" cy="62482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F39C00E-D23E-72E3-5564-B2FF20694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48199"/>
            <a:ext cx="5828665" cy="47249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08D92C1-CB1A-0F4B-126C-11866BB7C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22131"/>
            <a:ext cx="6053000" cy="3988044"/>
          </a:xfrm>
          <a:prstGeom prst="rect">
            <a:avLst/>
          </a:prstGeom>
        </p:spPr>
      </p:pic>
      <p:pic>
        <p:nvPicPr>
          <p:cNvPr id="8" name="Hang 7">
            <a:hlinkClick r:id="" action="ppaction://media"/>
            <a:extLst>
              <a:ext uri="{FF2B5EF4-FFF2-40B4-BE49-F238E27FC236}">
                <a16:creationId xmlns:a16="http://schemas.microsoft.com/office/drawing/2014/main" id="{5384E236-D62F-D545-AF77-1FBDAAB01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972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99"/>
    </mc:Choice>
    <mc:Fallback>
      <p:transition spd="slow" advTm="7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|1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0.6|1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"/>
</p:tagLst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189</TotalTime>
  <Words>608</Words>
  <Application>Microsoft Office PowerPoint</Application>
  <PresentationFormat>Szélesvásznú</PresentationFormat>
  <Paragraphs>55</Paragraphs>
  <Slides>12</Slides>
  <Notes>0</Notes>
  <HiddenSlides>0</HiddenSlides>
  <MMClips>12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12</vt:i4>
      </vt:variant>
    </vt:vector>
  </HeadingPairs>
  <TitlesOfParts>
    <vt:vector size="24" baseType="lpstr">
      <vt:lpstr>Arial</vt:lpstr>
      <vt:lpstr>Calibri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Bevonatképző szennyvíztisztító organizmusok speciális hordozó anyagainak komplex biológiai vizsgálatán alapuló, anyagtechnológiai elemzése, hasznosítási lehetőségeinek feltárása</vt:lpstr>
      <vt:lpstr>Bevezetés</vt:lpstr>
      <vt:lpstr>MBBR rendszerek</vt:lpstr>
      <vt:lpstr>MICROBI: Intelligens mikroreaktorok alkalmazása a szennyvíztisztításban</vt:lpstr>
      <vt:lpstr>Anyag és módszertan</vt:lpstr>
      <vt:lpstr>PowerPoint-bemutató</vt:lpstr>
      <vt:lpstr>Eredmények és értkelésük I.</vt:lpstr>
      <vt:lpstr>Eredmények és értkelésük II.</vt:lpstr>
      <vt:lpstr>Eredmények és értkelésük III.</vt:lpstr>
      <vt:lpstr>Eredmények és értkelésük IV.</vt:lpstr>
      <vt:lpstr>Köszönöm a megtisztelő figyelmet!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Kloknicer Tamás</cp:lastModifiedBy>
  <cp:revision>10</cp:revision>
  <dcterms:created xsi:type="dcterms:W3CDTF">2020-09-22T13:16:24Z</dcterms:created>
  <dcterms:modified xsi:type="dcterms:W3CDTF">2024-05-29T18:15:53Z</dcterms:modified>
</cp:coreProperties>
</file>