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2"/>
  </p:notesMasterIdLst>
  <p:sldIdLst>
    <p:sldId id="256" r:id="rId8"/>
    <p:sldId id="264" r:id="rId9"/>
    <p:sldId id="268" r:id="rId10"/>
    <p:sldId id="265" r:id="rId11"/>
    <p:sldId id="279" r:id="rId12"/>
    <p:sldId id="269" r:id="rId13"/>
    <p:sldId id="273" r:id="rId14"/>
    <p:sldId id="266" r:id="rId15"/>
    <p:sldId id="277" r:id="rId16"/>
    <p:sldId id="276" r:id="rId17"/>
    <p:sldId id="271" r:id="rId18"/>
    <p:sldId id="274" r:id="rId19"/>
    <p:sldId id="278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10" y="77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86111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err="1"/>
              <a:t>Élettani</a:t>
            </a:r>
            <a:r>
              <a:rPr lang="en-US" dirty="0"/>
              <a:t> </a:t>
            </a:r>
            <a:r>
              <a:rPr lang="en-US" dirty="0" err="1"/>
              <a:t>modell</a:t>
            </a:r>
            <a:r>
              <a:rPr lang="en-US" dirty="0"/>
              <a:t> </a:t>
            </a:r>
            <a:r>
              <a:rPr lang="en-US" dirty="0" err="1"/>
              <a:t>illesztés</a:t>
            </a:r>
            <a:r>
              <a:rPr lang="en-US" dirty="0"/>
              <a:t> </a:t>
            </a:r>
            <a:r>
              <a:rPr lang="en-US" dirty="0" err="1"/>
              <a:t>gépi</a:t>
            </a:r>
            <a:r>
              <a:rPr lang="en-US" dirty="0"/>
              <a:t> </a:t>
            </a:r>
            <a:r>
              <a:rPr lang="en-US" dirty="0" err="1"/>
              <a:t>tanulással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/>
              <a:t>Kisbenedek Lilla</a:t>
            </a:r>
            <a:endParaRPr lang="en-US" dirty="0"/>
          </a:p>
          <a:p>
            <a:r>
              <a:rPr lang="en-US" u="sng" dirty="0" err="1"/>
              <a:t>Konzulens</a:t>
            </a:r>
            <a:r>
              <a:rPr lang="en-US" u="sng" dirty="0"/>
              <a:t>:</a:t>
            </a:r>
            <a:br>
              <a:rPr lang="en-US" u="sng" dirty="0"/>
            </a:br>
            <a:br>
              <a:rPr lang="en-US" dirty="0"/>
            </a:br>
            <a:r>
              <a:rPr lang="en-US" dirty="0"/>
              <a:t>Dr. Drexler </a:t>
            </a:r>
            <a:r>
              <a:rPr lang="en-US" dirty="0" err="1"/>
              <a:t>Dániel</a:t>
            </a:r>
            <a:r>
              <a:rPr lang="en-US" dirty="0"/>
              <a:t> </a:t>
            </a:r>
            <a:r>
              <a:rPr lang="en-US" dirty="0" err="1"/>
              <a:t>András</a:t>
            </a:r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1DE29E-87FA-5E36-698E-CE89267B8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447" y="1567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5"/>
    </mc:Choice>
    <mc:Fallback xmlns="">
      <p:transition spd="slow" advTm="1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4672468-3EA0-58D9-681C-9A61749E9E5D}"/>
              </a:ext>
            </a:extLst>
          </p:cNvPr>
          <p:cNvSpPr/>
          <p:nvPr/>
        </p:nvSpPr>
        <p:spPr>
          <a:xfrm>
            <a:off x="0" y="1280160"/>
            <a:ext cx="12192000" cy="4372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5EF5E-E44B-6BF1-861B-CD79D898B8F3}"/>
              </a:ext>
            </a:extLst>
          </p:cNvPr>
          <p:cNvSpPr/>
          <p:nvPr/>
        </p:nvSpPr>
        <p:spPr>
          <a:xfrm>
            <a:off x="1390263" y="1866123"/>
            <a:ext cx="1576873" cy="24819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E2F127-8939-5104-1557-0F532FCD945F}"/>
              </a:ext>
            </a:extLst>
          </p:cNvPr>
          <p:cNvSpPr/>
          <p:nvPr/>
        </p:nvSpPr>
        <p:spPr>
          <a:xfrm>
            <a:off x="9240536" y="1866121"/>
            <a:ext cx="1576873" cy="24819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9C2E19-2281-A333-54F0-02730E5554B5}"/>
              </a:ext>
            </a:extLst>
          </p:cNvPr>
          <p:cNvSpPr/>
          <p:nvPr/>
        </p:nvSpPr>
        <p:spPr>
          <a:xfrm>
            <a:off x="3320175" y="1866122"/>
            <a:ext cx="1576873" cy="24819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543C6C-CDDF-D0C9-832E-17E51D1BA32A}"/>
              </a:ext>
            </a:extLst>
          </p:cNvPr>
          <p:cNvSpPr/>
          <p:nvPr/>
        </p:nvSpPr>
        <p:spPr>
          <a:xfrm>
            <a:off x="7245311" y="1866121"/>
            <a:ext cx="1576873" cy="24819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BCD779-FF25-721F-1F27-621E6946CEB4}"/>
              </a:ext>
            </a:extLst>
          </p:cNvPr>
          <p:cNvSpPr/>
          <p:nvPr/>
        </p:nvSpPr>
        <p:spPr>
          <a:xfrm>
            <a:off x="5272649" y="1866121"/>
            <a:ext cx="1576873" cy="24819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37E14-62B0-1D8A-A8F5-7B066F8AE9C9}"/>
              </a:ext>
            </a:extLst>
          </p:cNvPr>
          <p:cNvSpPr/>
          <p:nvPr/>
        </p:nvSpPr>
        <p:spPr>
          <a:xfrm>
            <a:off x="1478442" y="2428004"/>
            <a:ext cx="1373123" cy="516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Tumor-</a:t>
            </a:r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térfogatok</a:t>
            </a:r>
            <a:endParaRPr lang="en-US" sz="1500" b="1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3E7FF6-EF5C-B987-F1B1-4C0938E64F1D}"/>
              </a:ext>
            </a:extLst>
          </p:cNvPr>
          <p:cNvSpPr/>
          <p:nvPr/>
        </p:nvSpPr>
        <p:spPr>
          <a:xfrm>
            <a:off x="1473611" y="3198846"/>
            <a:ext cx="1373123" cy="516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Dózisok</a:t>
            </a:r>
            <a:endParaRPr lang="en-US" sz="15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E5F0E8-5D9B-11D6-3F86-3BD97AE437CF}"/>
              </a:ext>
            </a:extLst>
          </p:cNvPr>
          <p:cNvSpPr/>
          <p:nvPr/>
        </p:nvSpPr>
        <p:spPr>
          <a:xfrm>
            <a:off x="3433331" y="2798118"/>
            <a:ext cx="1373123" cy="516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Neurális</a:t>
            </a:r>
            <a:r>
              <a:rPr lang="en-US" sz="15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Hálózat</a:t>
            </a:r>
            <a:endParaRPr lang="en-US" sz="15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0E67B2-C7B2-07BB-1F4F-C8AB32C15B52}"/>
              </a:ext>
            </a:extLst>
          </p:cNvPr>
          <p:cNvSpPr/>
          <p:nvPr/>
        </p:nvSpPr>
        <p:spPr>
          <a:xfrm>
            <a:off x="5318539" y="2798118"/>
            <a:ext cx="1474999" cy="516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Paraméterek</a:t>
            </a:r>
            <a:endParaRPr lang="en-US" sz="15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C2C717-F444-3FF1-3857-B01EE21429E1}"/>
              </a:ext>
            </a:extLst>
          </p:cNvPr>
          <p:cNvSpPr/>
          <p:nvPr/>
        </p:nvSpPr>
        <p:spPr>
          <a:xfrm>
            <a:off x="7347185" y="2798118"/>
            <a:ext cx="1373123" cy="516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ODE </a:t>
            </a:r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megoldó</a:t>
            </a:r>
            <a:endParaRPr lang="en-US" sz="15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09E49-E037-F713-6B5E-BFE4648CC027}"/>
              </a:ext>
            </a:extLst>
          </p:cNvPr>
          <p:cNvSpPr/>
          <p:nvPr/>
        </p:nvSpPr>
        <p:spPr>
          <a:xfrm>
            <a:off x="9342410" y="2597754"/>
            <a:ext cx="1373123" cy="9170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Becsült</a:t>
            </a:r>
            <a:r>
              <a:rPr lang="en-US" sz="1500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Tumor-</a:t>
            </a:r>
            <a:r>
              <a:rPr lang="en-US" sz="1500" b="1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térfogatok</a:t>
            </a:r>
            <a:endParaRPr lang="en-US" sz="1500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1137E7AF-B951-B8E5-1457-4791B28AD831}"/>
              </a:ext>
            </a:extLst>
          </p:cNvPr>
          <p:cNvCxnSpPr>
            <a:endCxn id="12" idx="1"/>
          </p:cNvCxnSpPr>
          <p:nvPr/>
        </p:nvCxnSpPr>
        <p:spPr>
          <a:xfrm>
            <a:off x="2846734" y="2677887"/>
            <a:ext cx="586597" cy="378378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1AFDD13-6C26-0358-DB44-6943F8957C25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2846734" y="3056265"/>
            <a:ext cx="586597" cy="40072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6151E2-6925-E196-A256-A2A953CDFAE4}"/>
              </a:ext>
            </a:extLst>
          </p:cNvPr>
          <p:cNvCxnSpPr>
            <a:cxnSpLocks/>
            <a:stCxn id="12" idx="3"/>
            <a:endCxn id="16" idx="1"/>
          </p:cNvCxnSpPr>
          <p:nvPr/>
        </p:nvCxnSpPr>
        <p:spPr>
          <a:xfrm>
            <a:off x="4806454" y="3056265"/>
            <a:ext cx="51208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61729C-2156-AFC3-A911-2E5BA19063E0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>
            <a:off x="6793538" y="3056265"/>
            <a:ext cx="5536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F5A1B0-781A-1D50-A8FA-E58E4BC73A25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8720308" y="3056265"/>
            <a:ext cx="6221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D65F0B24-5B62-4B0B-6F1E-CF87D5E6F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496" y="4905175"/>
            <a:ext cx="4130378" cy="812625"/>
          </a:xfrm>
          <a:prstGeom prst="rect">
            <a:avLst/>
          </a:prstGeom>
        </p:spPr>
      </p:pic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F2AA86A5-B54A-7F16-0FA1-8C6DDB4E6F2E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8453534" y="3056265"/>
            <a:ext cx="2261999" cy="2215531"/>
          </a:xfrm>
          <a:prstGeom prst="bentConnector3">
            <a:avLst>
              <a:gd name="adj1" fmla="val -1010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977DD16-9667-D701-7909-32763CB08128}"/>
              </a:ext>
            </a:extLst>
          </p:cNvPr>
          <p:cNvSpPr/>
          <p:nvPr/>
        </p:nvSpPr>
        <p:spPr>
          <a:xfrm>
            <a:off x="4198776" y="4761954"/>
            <a:ext cx="4254758" cy="1031031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21D5EDCE-67C9-D09C-3937-C52AF455594C}"/>
              </a:ext>
            </a:extLst>
          </p:cNvPr>
          <p:cNvCxnSpPr>
            <a:cxnSpLocks/>
          </p:cNvCxnSpPr>
          <p:nvPr/>
        </p:nvCxnSpPr>
        <p:spPr>
          <a:xfrm>
            <a:off x="1390265" y="3056265"/>
            <a:ext cx="2808511" cy="2215531"/>
          </a:xfrm>
          <a:prstGeom prst="bentConnector3">
            <a:avLst>
              <a:gd name="adj1" fmla="val -714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D2CF51A-161D-776B-A354-8880F49B4D8B}"/>
              </a:ext>
            </a:extLst>
          </p:cNvPr>
          <p:cNvSpPr/>
          <p:nvPr/>
        </p:nvSpPr>
        <p:spPr>
          <a:xfrm>
            <a:off x="5327354" y="3448047"/>
            <a:ext cx="1474999" cy="7457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a, b, n, w, 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ED   ,  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c, k  , k </a:t>
            </a:r>
            <a:endParaRPr lang="en-US" sz="15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65C91A-DA1F-09EA-C313-EDBF504B1119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7/10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481F3-3A54-3F20-902E-E0C079353673}"/>
              </a:ext>
            </a:extLst>
          </p:cNvPr>
          <p:cNvSpPr txBox="1"/>
          <p:nvPr/>
        </p:nvSpPr>
        <p:spPr>
          <a:xfrm>
            <a:off x="830617" y="1180350"/>
            <a:ext cx="10628116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151F39"/>
                </a:solidFill>
              </a:rPr>
              <a:t>A </a:t>
            </a:r>
            <a:r>
              <a:rPr lang="en-US" sz="2500" b="1" dirty="0" err="1">
                <a:solidFill>
                  <a:srgbClr val="151F39"/>
                </a:solidFill>
              </a:rPr>
              <a:t>létrehozott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autoenkóder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architektúrája</a:t>
            </a:r>
            <a:endParaRPr lang="hu-HU" sz="2500" b="1" dirty="0">
              <a:solidFill>
                <a:srgbClr val="151F39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3B0C0F-D71E-2FD6-37DE-0A096FBEC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591" y="1661571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FDCE0E-8D48-EE57-4E13-E5E4636EDE18}"/>
              </a:ext>
            </a:extLst>
          </p:cNvPr>
          <p:cNvSpPr txBox="1"/>
          <p:nvPr/>
        </p:nvSpPr>
        <p:spPr>
          <a:xfrm>
            <a:off x="1505866" y="1748542"/>
            <a:ext cx="137312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Bemenet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20A2A-8083-6647-FBFF-64C4334FE888}"/>
              </a:ext>
            </a:extLst>
          </p:cNvPr>
          <p:cNvSpPr txBox="1"/>
          <p:nvPr/>
        </p:nvSpPr>
        <p:spPr>
          <a:xfrm>
            <a:off x="3426720" y="1750063"/>
            <a:ext cx="137312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Enkóder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D63A6-8D50-FE71-01CC-D591B7D38C82}"/>
              </a:ext>
            </a:extLst>
          </p:cNvPr>
          <p:cNvSpPr txBox="1"/>
          <p:nvPr/>
        </p:nvSpPr>
        <p:spPr>
          <a:xfrm>
            <a:off x="5221305" y="1865139"/>
            <a:ext cx="1711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151F39"/>
                </a:solidFill>
              </a:rPr>
              <a:t>Tömörített</a:t>
            </a:r>
            <a:br>
              <a:rPr lang="en-US" sz="2000" b="1" dirty="0">
                <a:solidFill>
                  <a:srgbClr val="151F39"/>
                </a:solidFill>
              </a:rPr>
            </a:br>
            <a:r>
              <a:rPr lang="en-US" sz="2000" b="1" dirty="0" err="1">
                <a:solidFill>
                  <a:srgbClr val="151F39"/>
                </a:solidFill>
              </a:rPr>
              <a:t>reprezentáció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03E83F-FC38-A433-5B17-78D39F0D1E3B}"/>
              </a:ext>
            </a:extLst>
          </p:cNvPr>
          <p:cNvSpPr txBox="1"/>
          <p:nvPr/>
        </p:nvSpPr>
        <p:spPr>
          <a:xfrm>
            <a:off x="7320697" y="1743840"/>
            <a:ext cx="137312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Dekóder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5ABC0-10C6-962E-FEA7-3B2323CCEED8}"/>
              </a:ext>
            </a:extLst>
          </p:cNvPr>
          <p:cNvSpPr txBox="1"/>
          <p:nvPr/>
        </p:nvSpPr>
        <p:spPr>
          <a:xfrm>
            <a:off x="9298780" y="1743839"/>
            <a:ext cx="1373123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Kimenet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A3367D-1A87-DCE4-7422-21CBA5077F9B}"/>
              </a:ext>
            </a:extLst>
          </p:cNvPr>
          <p:cNvSpPr txBox="1"/>
          <p:nvPr/>
        </p:nvSpPr>
        <p:spPr>
          <a:xfrm>
            <a:off x="5453328" y="3715524"/>
            <a:ext cx="1373123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50</a:t>
            </a:r>
            <a:endParaRPr lang="hu-HU" sz="1000" dirty="0">
              <a:solidFill>
                <a:srgbClr val="151F3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B940A-5C59-EE51-EE20-72B584297AEB}"/>
              </a:ext>
            </a:extLst>
          </p:cNvPr>
          <p:cNvSpPr txBox="1"/>
          <p:nvPr/>
        </p:nvSpPr>
        <p:spPr>
          <a:xfrm>
            <a:off x="5708366" y="3961230"/>
            <a:ext cx="1373123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2</a:t>
            </a:r>
            <a:endParaRPr lang="hu-HU" sz="1000" dirty="0">
              <a:solidFill>
                <a:srgbClr val="151F3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F96F4-2129-581F-CFAC-81F5B9AF1535}"/>
              </a:ext>
            </a:extLst>
          </p:cNvPr>
          <p:cNvSpPr txBox="1"/>
          <p:nvPr/>
        </p:nvSpPr>
        <p:spPr>
          <a:xfrm>
            <a:off x="5412895" y="3945678"/>
            <a:ext cx="1373123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1</a:t>
            </a:r>
            <a:endParaRPr lang="hu-HU" sz="1000" dirty="0">
              <a:solidFill>
                <a:srgbClr val="151F39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3360836-CDB2-4CF5-9200-253F8C1FEC0C}"/>
              </a:ext>
            </a:extLst>
          </p:cNvPr>
          <p:cNvSpPr txBox="1">
            <a:spLocks/>
          </p:cNvSpPr>
          <p:nvPr/>
        </p:nvSpPr>
        <p:spPr>
          <a:xfrm>
            <a:off x="-1584499" y="384365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3500" b="1">
                <a:latin typeface="+mn-lt"/>
              </a:rPr>
              <a:t>C) Paraméterbecslő autoenkóder</a:t>
            </a:r>
            <a:endParaRPr lang="en-US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79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40"/>
    </mc:Choice>
    <mc:Fallback xmlns="">
      <p:transition spd="slow" advTm="5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E9A6FE6-1290-8298-6889-3B4D793850BF}"/>
              </a:ext>
            </a:extLst>
          </p:cNvPr>
          <p:cNvSpPr/>
          <p:nvPr/>
        </p:nvSpPr>
        <p:spPr>
          <a:xfrm>
            <a:off x="-18658" y="1301143"/>
            <a:ext cx="12192000" cy="4641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23" name="Picture 2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6B2EF40-A83A-7512-F3E0-C8B61BF0E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67" y="2059209"/>
            <a:ext cx="3323743" cy="2659557"/>
          </a:xfrm>
          <a:prstGeom prst="rect">
            <a:avLst/>
          </a:prstGeom>
        </p:spPr>
      </p:pic>
      <p:pic>
        <p:nvPicPr>
          <p:cNvPr id="30" name="Picture 29" descr="A graph of barbwire and barbwire&#10;&#10;Description automatically generated">
            <a:extLst>
              <a:ext uri="{FF2B5EF4-FFF2-40B4-BE49-F238E27FC236}">
                <a16:creationId xmlns:a16="http://schemas.microsoft.com/office/drawing/2014/main" id="{3EAC7276-010E-7DD9-1CB8-A5F5C1E900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0" y="2067156"/>
            <a:ext cx="3323743" cy="2659557"/>
          </a:xfrm>
          <a:prstGeom prst="rect">
            <a:avLst/>
          </a:prstGeom>
        </p:spPr>
      </p:pic>
      <p:pic>
        <p:nvPicPr>
          <p:cNvPr id="32" name="Picture 31" descr="A graph of barbwire and barbwire&#10;&#10;Description automatically generated">
            <a:extLst>
              <a:ext uri="{FF2B5EF4-FFF2-40B4-BE49-F238E27FC236}">
                <a16:creationId xmlns:a16="http://schemas.microsoft.com/office/drawing/2014/main" id="{20E9686B-8598-0807-544B-5AE595598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48" y="2059209"/>
            <a:ext cx="3333674" cy="266750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1E8E4F5-F896-EDBD-A959-9E281908F237}"/>
              </a:ext>
            </a:extLst>
          </p:cNvPr>
          <p:cNvSpPr txBox="1"/>
          <p:nvPr/>
        </p:nvSpPr>
        <p:spPr>
          <a:xfrm>
            <a:off x="1670186" y="5207691"/>
            <a:ext cx="157424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Első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rgbClr val="151F39"/>
                </a:solidFill>
              </a:rPr>
              <a:t>iteráció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1B07AB-CF6C-2235-B597-B7664DA01EDA}"/>
              </a:ext>
            </a:extLst>
          </p:cNvPr>
          <p:cNvSpPr txBox="1"/>
          <p:nvPr/>
        </p:nvSpPr>
        <p:spPr>
          <a:xfrm>
            <a:off x="5361852" y="5210365"/>
            <a:ext cx="209056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Negyedik</a:t>
            </a:r>
            <a:r>
              <a:rPr lang="en-US" sz="2000" b="1" dirty="0">
                <a:solidFill>
                  <a:srgbClr val="151F39"/>
                </a:solidFill>
              </a:rPr>
              <a:t> </a:t>
            </a:r>
            <a:r>
              <a:rPr lang="en-US" sz="2000" b="1" dirty="0" err="1">
                <a:solidFill>
                  <a:srgbClr val="151F39"/>
                </a:solidFill>
              </a:rPr>
              <a:t>iteráció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BC68BD-64F6-0A87-21C7-2FE45D81A73B}"/>
              </a:ext>
            </a:extLst>
          </p:cNvPr>
          <p:cNvSpPr txBox="1"/>
          <p:nvPr/>
        </p:nvSpPr>
        <p:spPr>
          <a:xfrm>
            <a:off x="9343975" y="5190823"/>
            <a:ext cx="209056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151F39"/>
                </a:solidFill>
              </a:rPr>
              <a:t>Utolsó</a:t>
            </a:r>
            <a:r>
              <a:rPr lang="en-US" sz="2000" b="1" dirty="0">
                <a:solidFill>
                  <a:srgbClr val="151F39"/>
                </a:solidFill>
              </a:rPr>
              <a:t> </a:t>
            </a:r>
            <a:r>
              <a:rPr lang="en-US" sz="2000" b="1" dirty="0" err="1">
                <a:solidFill>
                  <a:srgbClr val="151F39"/>
                </a:solidFill>
              </a:rPr>
              <a:t>iteráció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5ABA0A-8CBE-9E63-8F37-12A20CDB4F4F}"/>
              </a:ext>
            </a:extLst>
          </p:cNvPr>
          <p:cNvSpPr txBox="1"/>
          <p:nvPr/>
        </p:nvSpPr>
        <p:spPr>
          <a:xfrm>
            <a:off x="1818185" y="5012722"/>
            <a:ext cx="1468939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131433-29A8-39DA-AF88-D38D6A107726}"/>
              </a:ext>
            </a:extLst>
          </p:cNvPr>
          <p:cNvSpPr txBox="1"/>
          <p:nvPr/>
        </p:nvSpPr>
        <p:spPr>
          <a:xfrm>
            <a:off x="5735757" y="5014514"/>
            <a:ext cx="1468939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4552C4-846C-42FE-231E-7F1FBCBB93EB}"/>
              </a:ext>
            </a:extLst>
          </p:cNvPr>
          <p:cNvSpPr txBox="1"/>
          <p:nvPr/>
        </p:nvSpPr>
        <p:spPr>
          <a:xfrm>
            <a:off x="9750143" y="5016306"/>
            <a:ext cx="1468939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914DA9-3E03-BEC6-BA7A-8005B13D4FC8}"/>
              </a:ext>
            </a:extLst>
          </p:cNvPr>
          <p:cNvSpPr txBox="1"/>
          <p:nvPr/>
        </p:nvSpPr>
        <p:spPr>
          <a:xfrm rot="16200000">
            <a:off x="-459496" y="2421631"/>
            <a:ext cx="1912033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Teljes</a:t>
            </a:r>
            <a:endParaRPr lang="en-US" sz="1500" dirty="0">
              <a:solidFill>
                <a:srgbClr val="151F39"/>
              </a:solidFill>
            </a:endParaRPr>
          </a:p>
          <a:p>
            <a:pPr algn="ctr"/>
            <a:r>
              <a:rPr lang="en-US" sz="1500" dirty="0">
                <a:solidFill>
                  <a:srgbClr val="151F39"/>
                </a:solidFill>
              </a:rPr>
              <a:t> </a:t>
            </a:r>
            <a:r>
              <a:rPr lang="en-US" sz="1500" dirty="0" err="1">
                <a:solidFill>
                  <a:srgbClr val="151F39"/>
                </a:solidFill>
              </a:rPr>
              <a:t>tumortérfogat</a:t>
            </a:r>
            <a:r>
              <a:rPr lang="en-US" sz="1500" dirty="0">
                <a:solidFill>
                  <a:srgbClr val="151F39"/>
                </a:solidFill>
              </a:rPr>
              <a:t> [mm  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087323-E10D-8AD9-34C8-F551ECC2743D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8/10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B3EC2-7683-427E-E597-C6CFBCBA5843}"/>
              </a:ext>
            </a:extLst>
          </p:cNvPr>
          <p:cNvSpPr txBox="1"/>
          <p:nvPr/>
        </p:nvSpPr>
        <p:spPr>
          <a:xfrm>
            <a:off x="1711130" y="1203754"/>
            <a:ext cx="9374111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151F39"/>
                </a:solidFill>
              </a:rPr>
              <a:t>Előrejelzések</a:t>
            </a:r>
            <a:r>
              <a:rPr lang="en-US" sz="2500" b="1" dirty="0">
                <a:solidFill>
                  <a:srgbClr val="151F39"/>
                </a:solidFill>
              </a:rPr>
              <a:t> a </a:t>
            </a:r>
            <a:r>
              <a:rPr lang="en-US" sz="2500" b="1" dirty="0" err="1">
                <a:solidFill>
                  <a:srgbClr val="151F39"/>
                </a:solidFill>
              </a:rPr>
              <a:t>validációs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adatokon</a:t>
            </a:r>
            <a:r>
              <a:rPr lang="en-US" sz="2500" b="1" dirty="0">
                <a:solidFill>
                  <a:srgbClr val="151F39"/>
                </a:solidFill>
              </a:rPr>
              <a:t> a </a:t>
            </a:r>
            <a:r>
              <a:rPr lang="en-US" sz="2500" b="1" dirty="0" err="1">
                <a:solidFill>
                  <a:srgbClr val="151F39"/>
                </a:solidFill>
              </a:rPr>
              <a:t>tanítása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különböző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fázisaiban</a:t>
            </a:r>
            <a:endParaRPr lang="hu-HU" sz="2500" b="1" dirty="0">
              <a:solidFill>
                <a:srgbClr val="151F3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4753-35DB-09A3-9FBB-811635D8DD3C}"/>
              </a:ext>
            </a:extLst>
          </p:cNvPr>
          <p:cNvSpPr txBox="1"/>
          <p:nvPr/>
        </p:nvSpPr>
        <p:spPr>
          <a:xfrm>
            <a:off x="2812775" y="473230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F6FFB4-DD41-BBB5-92A8-5B152700EF2A}"/>
              </a:ext>
            </a:extLst>
          </p:cNvPr>
          <p:cNvSpPr txBox="1"/>
          <p:nvPr/>
        </p:nvSpPr>
        <p:spPr>
          <a:xfrm>
            <a:off x="2186930" y="472824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BC4FF-4711-925E-637D-80D59C588407}"/>
              </a:ext>
            </a:extLst>
          </p:cNvPr>
          <p:cNvSpPr txBox="1"/>
          <p:nvPr/>
        </p:nvSpPr>
        <p:spPr>
          <a:xfrm>
            <a:off x="1665393" y="472671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DA7DA-C19F-B7C7-1441-260EA96B1147}"/>
              </a:ext>
            </a:extLst>
          </p:cNvPr>
          <p:cNvSpPr txBox="1"/>
          <p:nvPr/>
        </p:nvSpPr>
        <p:spPr>
          <a:xfrm>
            <a:off x="1034004" y="472703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A5108-E3D7-2E22-2513-03D3B3C7BABD}"/>
              </a:ext>
            </a:extLst>
          </p:cNvPr>
          <p:cNvSpPr txBox="1"/>
          <p:nvPr/>
        </p:nvSpPr>
        <p:spPr>
          <a:xfrm>
            <a:off x="3864534" y="472822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FADCF-1795-1E76-C8D0-C986A0A9C4AB}"/>
              </a:ext>
            </a:extLst>
          </p:cNvPr>
          <p:cNvSpPr txBox="1"/>
          <p:nvPr/>
        </p:nvSpPr>
        <p:spPr>
          <a:xfrm>
            <a:off x="3307792" y="472854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A6212D-DC79-752D-6226-81090F4ECAEB}"/>
              </a:ext>
            </a:extLst>
          </p:cNvPr>
          <p:cNvSpPr txBox="1"/>
          <p:nvPr/>
        </p:nvSpPr>
        <p:spPr>
          <a:xfrm>
            <a:off x="699477" y="202600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9FC96-5159-7F9D-47C3-A2C0B5D67341}"/>
              </a:ext>
            </a:extLst>
          </p:cNvPr>
          <p:cNvSpPr txBox="1"/>
          <p:nvPr/>
        </p:nvSpPr>
        <p:spPr>
          <a:xfrm>
            <a:off x="692484" y="226687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52948C-B9AB-1776-BE10-D060DF14854A}"/>
              </a:ext>
            </a:extLst>
          </p:cNvPr>
          <p:cNvSpPr txBox="1"/>
          <p:nvPr/>
        </p:nvSpPr>
        <p:spPr>
          <a:xfrm>
            <a:off x="689296" y="254088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A8BDD8-EBF7-DCDC-742E-67BA1EE134F5}"/>
              </a:ext>
            </a:extLst>
          </p:cNvPr>
          <p:cNvSpPr txBox="1"/>
          <p:nvPr/>
        </p:nvSpPr>
        <p:spPr>
          <a:xfrm>
            <a:off x="691634" y="327628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AFA2F4-C2BA-5206-E687-8440BA555117}"/>
              </a:ext>
            </a:extLst>
          </p:cNvPr>
          <p:cNvSpPr txBox="1"/>
          <p:nvPr/>
        </p:nvSpPr>
        <p:spPr>
          <a:xfrm>
            <a:off x="862045" y="1785126"/>
            <a:ext cx="507356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1e11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87DACE-676D-5EF3-1A87-F8CFA5DA0223}"/>
              </a:ext>
            </a:extLst>
          </p:cNvPr>
          <p:cNvSpPr txBox="1"/>
          <p:nvPr/>
        </p:nvSpPr>
        <p:spPr>
          <a:xfrm>
            <a:off x="692146" y="282111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0B1158-7E9A-CE8B-155B-9B238567DD5E}"/>
              </a:ext>
            </a:extLst>
          </p:cNvPr>
          <p:cNvSpPr txBox="1"/>
          <p:nvPr/>
        </p:nvSpPr>
        <p:spPr>
          <a:xfrm>
            <a:off x="688958" y="307646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C826CD-FF5D-6064-3934-827038B79D0C}"/>
              </a:ext>
            </a:extLst>
          </p:cNvPr>
          <p:cNvSpPr txBox="1"/>
          <p:nvPr/>
        </p:nvSpPr>
        <p:spPr>
          <a:xfrm>
            <a:off x="698542" y="3571396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2EF2A9-98C0-F88A-1247-86E133132AF7}"/>
              </a:ext>
            </a:extLst>
          </p:cNvPr>
          <p:cNvSpPr txBox="1"/>
          <p:nvPr/>
        </p:nvSpPr>
        <p:spPr>
          <a:xfrm>
            <a:off x="691549" y="389624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8E2D32-CCCB-066C-FBE4-5D8F5E0C582B}"/>
              </a:ext>
            </a:extLst>
          </p:cNvPr>
          <p:cNvSpPr txBox="1"/>
          <p:nvPr/>
        </p:nvSpPr>
        <p:spPr>
          <a:xfrm>
            <a:off x="688361" y="4170256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F9F819-2FF3-3227-77DD-5DAA2CF574CE}"/>
              </a:ext>
            </a:extLst>
          </p:cNvPr>
          <p:cNvSpPr txBox="1"/>
          <p:nvPr/>
        </p:nvSpPr>
        <p:spPr>
          <a:xfrm>
            <a:off x="682144" y="445328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0531CA-59DC-001A-ECB3-BCA4D7544971}"/>
              </a:ext>
            </a:extLst>
          </p:cNvPr>
          <p:cNvSpPr txBox="1"/>
          <p:nvPr/>
        </p:nvSpPr>
        <p:spPr>
          <a:xfrm>
            <a:off x="4436318" y="326073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A940B3-C6DA-3E41-6876-6D306A486A69}"/>
              </a:ext>
            </a:extLst>
          </p:cNvPr>
          <p:cNvSpPr txBox="1"/>
          <p:nvPr/>
        </p:nvSpPr>
        <p:spPr>
          <a:xfrm>
            <a:off x="4443226" y="355584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4BA48A-B76B-3369-241E-53CC2EFAAFB8}"/>
              </a:ext>
            </a:extLst>
          </p:cNvPr>
          <p:cNvSpPr txBox="1"/>
          <p:nvPr/>
        </p:nvSpPr>
        <p:spPr>
          <a:xfrm>
            <a:off x="4436233" y="388069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5DFF5F-3995-D84C-2236-578C9D9A853B}"/>
              </a:ext>
            </a:extLst>
          </p:cNvPr>
          <p:cNvSpPr txBox="1"/>
          <p:nvPr/>
        </p:nvSpPr>
        <p:spPr>
          <a:xfrm>
            <a:off x="4433045" y="415470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8DAE22-E31D-B94F-BE90-5CB13BA91569}"/>
              </a:ext>
            </a:extLst>
          </p:cNvPr>
          <p:cNvSpPr txBox="1"/>
          <p:nvPr/>
        </p:nvSpPr>
        <p:spPr>
          <a:xfrm>
            <a:off x="4426828" y="443773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15BEB2-7B01-9677-6E27-46F52C595497}"/>
              </a:ext>
            </a:extLst>
          </p:cNvPr>
          <p:cNvSpPr txBox="1"/>
          <p:nvPr/>
        </p:nvSpPr>
        <p:spPr>
          <a:xfrm>
            <a:off x="8112578" y="3279396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65390B-3EC0-65E2-76EC-6864A6462F0E}"/>
              </a:ext>
            </a:extLst>
          </p:cNvPr>
          <p:cNvSpPr txBox="1"/>
          <p:nvPr/>
        </p:nvSpPr>
        <p:spPr>
          <a:xfrm>
            <a:off x="8119486" y="3574508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55F208-3345-B749-502D-7707B3C383B0}"/>
              </a:ext>
            </a:extLst>
          </p:cNvPr>
          <p:cNvSpPr txBox="1"/>
          <p:nvPr/>
        </p:nvSpPr>
        <p:spPr>
          <a:xfrm>
            <a:off x="8112493" y="389935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28C335-D0BC-83ED-00DB-8C02A4CECDA5}"/>
              </a:ext>
            </a:extLst>
          </p:cNvPr>
          <p:cNvSpPr txBox="1"/>
          <p:nvPr/>
        </p:nvSpPr>
        <p:spPr>
          <a:xfrm>
            <a:off x="8109305" y="4173368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15D0C4-9309-040E-B56F-EEFEBF1A2F61}"/>
              </a:ext>
            </a:extLst>
          </p:cNvPr>
          <p:cNvSpPr txBox="1"/>
          <p:nvPr/>
        </p:nvSpPr>
        <p:spPr>
          <a:xfrm>
            <a:off x="8103088" y="445639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53232B-CBC0-F5D1-EC50-AB06AB49CA0D}"/>
              </a:ext>
            </a:extLst>
          </p:cNvPr>
          <p:cNvSpPr txBox="1"/>
          <p:nvPr/>
        </p:nvSpPr>
        <p:spPr>
          <a:xfrm>
            <a:off x="4426987" y="1907798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2.0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C034FA-6063-27E4-F58E-F95FE9DC34A8}"/>
              </a:ext>
            </a:extLst>
          </p:cNvPr>
          <p:cNvSpPr txBox="1"/>
          <p:nvPr/>
        </p:nvSpPr>
        <p:spPr>
          <a:xfrm>
            <a:off x="4433895" y="220291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1.5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F1B7499-F2B6-AB56-CEFE-3D84CBAF96D9}"/>
              </a:ext>
            </a:extLst>
          </p:cNvPr>
          <p:cNvSpPr txBox="1"/>
          <p:nvPr/>
        </p:nvSpPr>
        <p:spPr>
          <a:xfrm>
            <a:off x="4426902" y="252776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1.0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ED59C3-6C3A-A08D-DDE4-67DD072793EC}"/>
              </a:ext>
            </a:extLst>
          </p:cNvPr>
          <p:cNvSpPr txBox="1"/>
          <p:nvPr/>
        </p:nvSpPr>
        <p:spPr>
          <a:xfrm>
            <a:off x="4423714" y="280177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6B1474-6AB2-B0A3-BDE8-21C145D13CA1}"/>
              </a:ext>
            </a:extLst>
          </p:cNvPr>
          <p:cNvSpPr txBox="1"/>
          <p:nvPr/>
        </p:nvSpPr>
        <p:spPr>
          <a:xfrm>
            <a:off x="4417497" y="308480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DBDE70-2188-F506-289D-3CA76C42B0E8}"/>
              </a:ext>
            </a:extLst>
          </p:cNvPr>
          <p:cNvSpPr txBox="1"/>
          <p:nvPr/>
        </p:nvSpPr>
        <p:spPr>
          <a:xfrm>
            <a:off x="4634721" y="1778905"/>
            <a:ext cx="507356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1e3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37E4200-4E46-591C-62B9-7926AD85F04C}"/>
              </a:ext>
            </a:extLst>
          </p:cNvPr>
          <p:cNvSpPr txBox="1"/>
          <p:nvPr/>
        </p:nvSpPr>
        <p:spPr>
          <a:xfrm>
            <a:off x="8106357" y="216283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400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8C31D6-39BF-8B92-5CFE-8CA270D44EE9}"/>
              </a:ext>
            </a:extLst>
          </p:cNvPr>
          <p:cNvSpPr txBox="1"/>
          <p:nvPr/>
        </p:nvSpPr>
        <p:spPr>
          <a:xfrm>
            <a:off x="8096941" y="261484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224054B-97F7-A5BD-8334-BE383237015B}"/>
              </a:ext>
            </a:extLst>
          </p:cNvPr>
          <p:cNvSpPr txBox="1"/>
          <p:nvPr/>
        </p:nvSpPr>
        <p:spPr>
          <a:xfrm>
            <a:off x="8124860" y="307857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144174-8F01-E2D6-612B-BA56281BD4F1}"/>
              </a:ext>
            </a:extLst>
          </p:cNvPr>
          <p:cNvSpPr txBox="1"/>
          <p:nvPr/>
        </p:nvSpPr>
        <p:spPr>
          <a:xfrm rot="16200000">
            <a:off x="-316373" y="4033450"/>
            <a:ext cx="1912033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Dózis</a:t>
            </a:r>
            <a:r>
              <a:rPr lang="en-US" sz="1500" dirty="0">
                <a:solidFill>
                  <a:srgbClr val="151F39"/>
                </a:solidFill>
              </a:rPr>
              <a:t> [mm/kg]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F91CE35-AFC9-3F9F-F7B2-66287A7FD883}"/>
              </a:ext>
            </a:extLst>
          </p:cNvPr>
          <p:cNvSpPr txBox="1"/>
          <p:nvPr/>
        </p:nvSpPr>
        <p:spPr>
          <a:xfrm rot="16200000">
            <a:off x="438183" y="1892709"/>
            <a:ext cx="275821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3</a:t>
            </a:r>
            <a:endParaRPr lang="hu-HU" sz="1000" dirty="0">
              <a:solidFill>
                <a:srgbClr val="151F39"/>
              </a:solidFill>
            </a:endParaRPr>
          </a:p>
        </p:txBody>
      </p:sp>
      <p:pic>
        <p:nvPicPr>
          <p:cNvPr id="7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C75ADA-25CE-7B16-5544-2DBB64F03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719" y="69374"/>
            <a:ext cx="487363" cy="48736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49C060D-550B-9676-7D27-B290EC1C3F92}"/>
              </a:ext>
            </a:extLst>
          </p:cNvPr>
          <p:cNvSpPr txBox="1"/>
          <p:nvPr/>
        </p:nvSpPr>
        <p:spPr>
          <a:xfrm>
            <a:off x="6557461" y="473541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8595E0-D17A-54D6-510C-0E4ABC0E3A7D}"/>
              </a:ext>
            </a:extLst>
          </p:cNvPr>
          <p:cNvSpPr txBox="1"/>
          <p:nvPr/>
        </p:nvSpPr>
        <p:spPr>
          <a:xfrm>
            <a:off x="5931616" y="473135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4B4DE67-17B9-2DF0-24E5-F02E5FEC0802}"/>
              </a:ext>
            </a:extLst>
          </p:cNvPr>
          <p:cNvSpPr txBox="1"/>
          <p:nvPr/>
        </p:nvSpPr>
        <p:spPr>
          <a:xfrm>
            <a:off x="5410079" y="472982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3552DEA-8D24-64DC-8695-C680A6232CE3}"/>
              </a:ext>
            </a:extLst>
          </p:cNvPr>
          <p:cNvSpPr txBox="1"/>
          <p:nvPr/>
        </p:nvSpPr>
        <p:spPr>
          <a:xfrm>
            <a:off x="4778690" y="473015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D86B13-F47A-D32B-5DA8-2A9770D7B655}"/>
              </a:ext>
            </a:extLst>
          </p:cNvPr>
          <p:cNvSpPr txBox="1"/>
          <p:nvPr/>
        </p:nvSpPr>
        <p:spPr>
          <a:xfrm>
            <a:off x="7609220" y="473133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A1C74D-0B6B-3E48-15AF-135EDC642949}"/>
              </a:ext>
            </a:extLst>
          </p:cNvPr>
          <p:cNvSpPr txBox="1"/>
          <p:nvPr/>
        </p:nvSpPr>
        <p:spPr>
          <a:xfrm>
            <a:off x="7052478" y="473165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47F55A8-FFE0-0321-59BA-3C62E844C7F3}"/>
              </a:ext>
            </a:extLst>
          </p:cNvPr>
          <p:cNvSpPr txBox="1"/>
          <p:nvPr/>
        </p:nvSpPr>
        <p:spPr>
          <a:xfrm>
            <a:off x="10280370" y="474474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365C074-B68F-E228-6C41-CC1307CB9D27}"/>
              </a:ext>
            </a:extLst>
          </p:cNvPr>
          <p:cNvSpPr txBox="1"/>
          <p:nvPr/>
        </p:nvSpPr>
        <p:spPr>
          <a:xfrm>
            <a:off x="9654525" y="474068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67EB98-9B46-A9E6-700A-169D47071CBB}"/>
              </a:ext>
            </a:extLst>
          </p:cNvPr>
          <p:cNvSpPr txBox="1"/>
          <p:nvPr/>
        </p:nvSpPr>
        <p:spPr>
          <a:xfrm>
            <a:off x="9132988" y="473915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02DCE17-8773-5BA7-00B1-295CCC52B87E}"/>
              </a:ext>
            </a:extLst>
          </p:cNvPr>
          <p:cNvSpPr txBox="1"/>
          <p:nvPr/>
        </p:nvSpPr>
        <p:spPr>
          <a:xfrm>
            <a:off x="8501599" y="473947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4C4838-C422-C9D3-1A74-748E076114CE}"/>
              </a:ext>
            </a:extLst>
          </p:cNvPr>
          <p:cNvSpPr txBox="1"/>
          <p:nvPr/>
        </p:nvSpPr>
        <p:spPr>
          <a:xfrm>
            <a:off x="11332129" y="474066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AAA744-AA8E-5E3D-5E6A-EEB349340A4A}"/>
              </a:ext>
            </a:extLst>
          </p:cNvPr>
          <p:cNvSpPr txBox="1"/>
          <p:nvPr/>
        </p:nvSpPr>
        <p:spPr>
          <a:xfrm>
            <a:off x="10775387" y="474098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78C0F5-50C5-3A38-6E73-B9CC5E08C302}"/>
              </a:ext>
            </a:extLst>
          </p:cNvPr>
          <p:cNvSpPr txBox="1">
            <a:spLocks/>
          </p:cNvSpPr>
          <p:nvPr/>
        </p:nvSpPr>
        <p:spPr>
          <a:xfrm>
            <a:off x="-1584499" y="384365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3500" b="1">
                <a:latin typeface="+mn-lt"/>
              </a:rPr>
              <a:t>C) Paraméterbecslő autoenkóder</a:t>
            </a:r>
            <a:endParaRPr lang="en-US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7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2"/>
    </mc:Choice>
    <mc:Fallback xmlns="">
      <p:transition spd="slow" advTm="3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2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9FEB94-201E-12E4-4758-E3DE27FF2842}"/>
              </a:ext>
            </a:extLst>
          </p:cNvPr>
          <p:cNvSpPr/>
          <p:nvPr/>
        </p:nvSpPr>
        <p:spPr>
          <a:xfrm>
            <a:off x="0" y="1352939"/>
            <a:ext cx="12192000" cy="45066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84A1F-20E4-D0D2-1244-109E3D7B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4499" y="384365"/>
            <a:ext cx="11212830" cy="1012031"/>
          </a:xfrm>
        </p:spPr>
        <p:txBody>
          <a:bodyPr>
            <a:normAutofit/>
          </a:bodyPr>
          <a:lstStyle/>
          <a:p>
            <a:pPr algn="r"/>
            <a:r>
              <a:rPr lang="en-US" sz="3500" b="1" dirty="0">
                <a:latin typeface="+mn-lt"/>
              </a:rPr>
              <a:t>C) </a:t>
            </a:r>
            <a:r>
              <a:rPr lang="en-US" sz="3500" b="1" dirty="0" err="1">
                <a:latin typeface="+mn-lt"/>
              </a:rPr>
              <a:t>Paraméterbecslő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autoenkóder</a:t>
            </a:r>
            <a:endParaRPr lang="en-US" sz="3500" b="1" dirty="0">
              <a:latin typeface="+mn-lt"/>
            </a:endParaRPr>
          </a:p>
        </p:txBody>
      </p:sp>
      <p:pic>
        <p:nvPicPr>
          <p:cNvPr id="6" name="Picture 5" descr="A graph with blue lines&#10;&#10;Description automatically generated">
            <a:extLst>
              <a:ext uri="{FF2B5EF4-FFF2-40B4-BE49-F238E27FC236}">
                <a16:creationId xmlns:a16="http://schemas.microsoft.com/office/drawing/2014/main" id="{2E25A3AA-19D5-6F1D-8438-88EC2E3E1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60" y="1849879"/>
            <a:ext cx="7139848" cy="1971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CA8D39-5145-EF80-A0F7-B80BB689668C}"/>
              </a:ext>
            </a:extLst>
          </p:cNvPr>
          <p:cNvSpPr txBox="1"/>
          <p:nvPr/>
        </p:nvSpPr>
        <p:spPr>
          <a:xfrm rot="16200000">
            <a:off x="1455033" y="2629222"/>
            <a:ext cx="2608988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b="1" dirty="0" err="1">
                <a:solidFill>
                  <a:srgbClr val="151F39"/>
                </a:solidFill>
              </a:rPr>
              <a:t>Átlagos</a:t>
            </a:r>
            <a:r>
              <a:rPr lang="en-US" sz="1500" b="1" dirty="0">
                <a:solidFill>
                  <a:srgbClr val="151F39"/>
                </a:solidFill>
              </a:rPr>
              <a:t> </a:t>
            </a:r>
            <a:r>
              <a:rPr lang="en-US" sz="1500" b="1" dirty="0" err="1">
                <a:solidFill>
                  <a:srgbClr val="151F39"/>
                </a:solidFill>
              </a:rPr>
              <a:t>Négyzetes</a:t>
            </a:r>
            <a:r>
              <a:rPr lang="en-US" sz="1500" b="1" dirty="0">
                <a:solidFill>
                  <a:srgbClr val="151F39"/>
                </a:solidFill>
              </a:rPr>
              <a:t> </a:t>
            </a:r>
            <a:r>
              <a:rPr lang="en-US" sz="1500" b="1" dirty="0" err="1">
                <a:solidFill>
                  <a:srgbClr val="151F39"/>
                </a:solidFill>
              </a:rPr>
              <a:t>Eltérés</a:t>
            </a:r>
            <a:endParaRPr lang="hu-HU" sz="1500" b="1" dirty="0">
              <a:solidFill>
                <a:srgbClr val="151F3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59E12-DE10-577A-64AA-47B7806039D9}"/>
              </a:ext>
            </a:extLst>
          </p:cNvPr>
          <p:cNvSpPr txBox="1"/>
          <p:nvPr/>
        </p:nvSpPr>
        <p:spPr>
          <a:xfrm>
            <a:off x="2998133" y="4030799"/>
            <a:ext cx="26165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151F39"/>
                </a:solidFill>
              </a:rPr>
              <a:t>Hibavisszaterjesztések</a:t>
            </a:r>
            <a:r>
              <a:rPr lang="en-US" sz="1500" b="1" dirty="0">
                <a:solidFill>
                  <a:srgbClr val="151F39"/>
                </a:solidFill>
              </a:rPr>
              <a:t> </a:t>
            </a:r>
          </a:p>
          <a:p>
            <a:pPr algn="ctr"/>
            <a:r>
              <a:rPr lang="en-US" sz="1500" b="1" dirty="0" err="1">
                <a:solidFill>
                  <a:srgbClr val="151F39"/>
                </a:solidFill>
              </a:rPr>
              <a:t>száma</a:t>
            </a:r>
            <a:endParaRPr lang="hu-HU" sz="1500" b="1" dirty="0">
              <a:solidFill>
                <a:srgbClr val="151F39"/>
              </a:solidFill>
            </a:endParaRPr>
          </a:p>
        </p:txBody>
      </p:sp>
      <p:pic>
        <p:nvPicPr>
          <p:cNvPr id="13" name="Kép 4">
            <a:extLst>
              <a:ext uri="{FF2B5EF4-FFF2-40B4-BE49-F238E27FC236}">
                <a16:creationId xmlns:a16="http://schemas.microsoft.com/office/drawing/2014/main" id="{FB4C5718-8747-00BF-BF6D-0AAF3C95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4DEA43-A744-1A3D-AE6F-384BA6B7EF72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9/10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6AC37-98C0-7237-1844-0408CB11A62C}"/>
              </a:ext>
            </a:extLst>
          </p:cNvPr>
          <p:cNvSpPr txBox="1"/>
          <p:nvPr/>
        </p:nvSpPr>
        <p:spPr>
          <a:xfrm>
            <a:off x="5663841" y="4021410"/>
            <a:ext cx="2378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151F39"/>
                </a:solidFill>
              </a:rPr>
              <a:t>Hibavisszaterjesztések</a:t>
            </a:r>
            <a:r>
              <a:rPr lang="en-US" sz="1500" b="1" dirty="0">
                <a:solidFill>
                  <a:srgbClr val="151F39"/>
                </a:solidFill>
              </a:rPr>
              <a:t> </a:t>
            </a:r>
            <a:r>
              <a:rPr lang="en-US" sz="1500" b="1" dirty="0" err="1">
                <a:solidFill>
                  <a:srgbClr val="151F39"/>
                </a:solidFill>
              </a:rPr>
              <a:t>száma</a:t>
            </a:r>
            <a:endParaRPr lang="hu-HU" sz="1500" b="1" dirty="0">
              <a:solidFill>
                <a:srgbClr val="151F3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F7A04-0CC3-7C86-DC90-2C7B89886421}"/>
              </a:ext>
            </a:extLst>
          </p:cNvPr>
          <p:cNvSpPr txBox="1"/>
          <p:nvPr/>
        </p:nvSpPr>
        <p:spPr>
          <a:xfrm>
            <a:off x="8149375" y="4021410"/>
            <a:ext cx="2378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151F39"/>
                </a:solidFill>
              </a:rPr>
              <a:t>Hibavisszaterjesztések</a:t>
            </a:r>
            <a:r>
              <a:rPr lang="en-US" sz="1500" b="1" dirty="0">
                <a:solidFill>
                  <a:srgbClr val="151F39"/>
                </a:solidFill>
              </a:rPr>
              <a:t> </a:t>
            </a:r>
            <a:r>
              <a:rPr lang="en-US" sz="1500" b="1" dirty="0" err="1">
                <a:solidFill>
                  <a:srgbClr val="151F39"/>
                </a:solidFill>
              </a:rPr>
              <a:t>száma</a:t>
            </a:r>
            <a:endParaRPr lang="hu-HU" sz="1500" b="1" dirty="0">
              <a:solidFill>
                <a:srgbClr val="151F39"/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21572E7-7462-4EE8-8CB8-622749D99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350932"/>
              </p:ext>
            </p:extLst>
          </p:nvPr>
        </p:nvGraphicFramePr>
        <p:xfrm>
          <a:off x="968822" y="4663446"/>
          <a:ext cx="9705394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869">
                  <a:extLst>
                    <a:ext uri="{9D8B030D-6E8A-4147-A177-3AD203B41FA5}">
                      <a16:colId xmlns:a16="http://schemas.microsoft.com/office/drawing/2014/main" val="785371287"/>
                    </a:ext>
                  </a:extLst>
                </a:gridCol>
                <a:gridCol w="2601680">
                  <a:extLst>
                    <a:ext uri="{9D8B030D-6E8A-4147-A177-3AD203B41FA5}">
                      <a16:colId xmlns:a16="http://schemas.microsoft.com/office/drawing/2014/main" val="2453524962"/>
                    </a:ext>
                  </a:extLst>
                </a:gridCol>
                <a:gridCol w="2537927">
                  <a:extLst>
                    <a:ext uri="{9D8B030D-6E8A-4147-A177-3AD203B41FA5}">
                      <a16:colId xmlns:a16="http://schemas.microsoft.com/office/drawing/2014/main" val="502236209"/>
                    </a:ext>
                  </a:extLst>
                </a:gridCol>
                <a:gridCol w="2565918">
                  <a:extLst>
                    <a:ext uri="{9D8B030D-6E8A-4147-A177-3AD203B41FA5}">
                      <a16:colId xmlns:a16="http://schemas.microsoft.com/office/drawing/2014/main" val="1694330838"/>
                    </a:ext>
                  </a:extLst>
                </a:gridCol>
              </a:tblGrid>
              <a:tr h="2578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</a:t>
                      </a:r>
                      <a:r>
                        <a:rPr lang="en-US" dirty="0" err="1"/>
                        <a:t>napos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intervallum</a:t>
                      </a:r>
                      <a:endParaRPr lang="en-US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 </a:t>
                      </a:r>
                      <a:r>
                        <a:rPr lang="en-US" dirty="0" err="1"/>
                        <a:t>napos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intervallum</a:t>
                      </a:r>
                      <a:endParaRPr lang="en-US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 </a:t>
                      </a:r>
                      <a:r>
                        <a:rPr lang="en-US" dirty="0" err="1"/>
                        <a:t>napos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intervallum</a:t>
                      </a:r>
                      <a:endParaRPr lang="en-US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7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151F39"/>
                          </a:solidFill>
                        </a:rPr>
                        <a:t>Eltérések</a:t>
                      </a:r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151F39"/>
                          </a:solidFill>
                        </a:rPr>
                        <a:t>mediánja</a:t>
                      </a:r>
                      <a:endParaRPr lang="en-US" dirty="0">
                        <a:solidFill>
                          <a:srgbClr val="151F3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260,5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303,2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378,7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2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151F39"/>
                          </a:solidFill>
                        </a:rPr>
                        <a:t>Eltérések</a:t>
                      </a:r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151F39"/>
                          </a:solidFill>
                        </a:rPr>
                        <a:t>átlaga</a:t>
                      </a:r>
                      <a:endParaRPr lang="en-US" dirty="0">
                        <a:solidFill>
                          <a:srgbClr val="151F3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630,6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734,8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1F39"/>
                          </a:solidFill>
                        </a:rPr>
                        <a:t>1044,4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023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2C95AFD-47AD-CACF-F1A1-DED0C2C784CA}"/>
              </a:ext>
            </a:extLst>
          </p:cNvPr>
          <p:cNvSpPr txBox="1"/>
          <p:nvPr/>
        </p:nvSpPr>
        <p:spPr>
          <a:xfrm>
            <a:off x="1994190" y="1262297"/>
            <a:ext cx="429947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151F39"/>
                </a:solidFill>
              </a:rPr>
              <a:t>14 </a:t>
            </a:r>
            <a:r>
              <a:rPr lang="en-US" b="1" dirty="0" err="1">
                <a:solidFill>
                  <a:srgbClr val="151F39"/>
                </a:solidFill>
              </a:rPr>
              <a:t>napos</a:t>
            </a:r>
            <a:r>
              <a:rPr lang="en-US" b="1" dirty="0">
                <a:solidFill>
                  <a:srgbClr val="151F39"/>
                </a:solidFill>
              </a:rPr>
              <a:t> </a:t>
            </a:r>
            <a:r>
              <a:rPr lang="en-US" b="1" dirty="0" err="1">
                <a:solidFill>
                  <a:srgbClr val="151F39"/>
                </a:solidFill>
              </a:rPr>
              <a:t>időintervallum</a:t>
            </a:r>
            <a:endParaRPr lang="hu-HU" b="1" dirty="0">
              <a:solidFill>
                <a:srgbClr val="151F3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F63BA4-9334-1FEB-072B-0C792EF7F628}"/>
              </a:ext>
            </a:extLst>
          </p:cNvPr>
          <p:cNvSpPr txBox="1"/>
          <p:nvPr/>
        </p:nvSpPr>
        <p:spPr>
          <a:xfrm>
            <a:off x="4600125" y="1249675"/>
            <a:ext cx="429947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151F39"/>
                </a:solidFill>
              </a:rPr>
              <a:t>49 </a:t>
            </a:r>
            <a:r>
              <a:rPr lang="en-US" b="1" dirty="0" err="1">
                <a:solidFill>
                  <a:srgbClr val="151F39"/>
                </a:solidFill>
              </a:rPr>
              <a:t>napos</a:t>
            </a:r>
            <a:r>
              <a:rPr lang="en-US" b="1" dirty="0">
                <a:solidFill>
                  <a:srgbClr val="151F39"/>
                </a:solidFill>
              </a:rPr>
              <a:t> </a:t>
            </a:r>
            <a:r>
              <a:rPr lang="en-US" b="1" dirty="0" err="1">
                <a:solidFill>
                  <a:srgbClr val="151F39"/>
                </a:solidFill>
              </a:rPr>
              <a:t>időintervallum</a:t>
            </a:r>
            <a:endParaRPr lang="hu-HU" b="1" dirty="0">
              <a:solidFill>
                <a:srgbClr val="151F3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6BD614-0CE6-B9E4-31E9-81E9138842C0}"/>
              </a:ext>
            </a:extLst>
          </p:cNvPr>
          <p:cNvSpPr txBox="1"/>
          <p:nvPr/>
        </p:nvSpPr>
        <p:spPr>
          <a:xfrm>
            <a:off x="7190249" y="1255383"/>
            <a:ext cx="429947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151F39"/>
                </a:solidFill>
              </a:rPr>
              <a:t>105 </a:t>
            </a:r>
            <a:r>
              <a:rPr lang="en-US" b="1" dirty="0" err="1">
                <a:solidFill>
                  <a:srgbClr val="151F39"/>
                </a:solidFill>
              </a:rPr>
              <a:t>napos</a:t>
            </a:r>
            <a:r>
              <a:rPr lang="en-US" b="1" dirty="0">
                <a:solidFill>
                  <a:srgbClr val="151F39"/>
                </a:solidFill>
              </a:rPr>
              <a:t> </a:t>
            </a:r>
            <a:r>
              <a:rPr lang="en-US" b="1" dirty="0" err="1">
                <a:solidFill>
                  <a:srgbClr val="151F39"/>
                </a:solidFill>
              </a:rPr>
              <a:t>időintervallum</a:t>
            </a:r>
            <a:endParaRPr lang="hu-HU" b="1" dirty="0">
              <a:solidFill>
                <a:srgbClr val="151F3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B93ED-7DFD-9C32-435F-035AD91E321B}"/>
              </a:ext>
            </a:extLst>
          </p:cNvPr>
          <p:cNvSpPr txBox="1"/>
          <p:nvPr/>
        </p:nvSpPr>
        <p:spPr>
          <a:xfrm>
            <a:off x="2863547" y="171581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A8FE05-BD11-D968-DB95-2F3CE34B584F}"/>
              </a:ext>
            </a:extLst>
          </p:cNvPr>
          <p:cNvSpPr txBox="1"/>
          <p:nvPr/>
        </p:nvSpPr>
        <p:spPr>
          <a:xfrm>
            <a:off x="2856554" y="1966018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14BEA5-51C0-17B9-02EB-AAEF2338F52C}"/>
              </a:ext>
            </a:extLst>
          </p:cNvPr>
          <p:cNvSpPr txBox="1"/>
          <p:nvPr/>
        </p:nvSpPr>
        <p:spPr>
          <a:xfrm>
            <a:off x="2900871" y="2191860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A68AD2-ADF9-2A06-4974-2213688FDFB4}"/>
              </a:ext>
            </a:extLst>
          </p:cNvPr>
          <p:cNvSpPr txBox="1"/>
          <p:nvPr/>
        </p:nvSpPr>
        <p:spPr>
          <a:xfrm>
            <a:off x="2900871" y="244640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92E403-6E9C-B4EB-72B9-24AC657F04A9}"/>
              </a:ext>
            </a:extLst>
          </p:cNvPr>
          <p:cNvSpPr txBox="1"/>
          <p:nvPr/>
        </p:nvSpPr>
        <p:spPr>
          <a:xfrm>
            <a:off x="2907105" y="2688368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740911-5828-363A-607A-191DCEED4388}"/>
              </a:ext>
            </a:extLst>
          </p:cNvPr>
          <p:cNvSpPr txBox="1"/>
          <p:nvPr/>
        </p:nvSpPr>
        <p:spPr>
          <a:xfrm>
            <a:off x="2907105" y="2942912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E4A4B5-11B1-A09E-7EAB-062F59C1EDFA}"/>
              </a:ext>
            </a:extLst>
          </p:cNvPr>
          <p:cNvSpPr txBox="1"/>
          <p:nvPr/>
        </p:nvSpPr>
        <p:spPr>
          <a:xfrm>
            <a:off x="2900871" y="315698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BF46B2-483E-0DD0-0683-940484B10730}"/>
              </a:ext>
            </a:extLst>
          </p:cNvPr>
          <p:cNvSpPr txBox="1"/>
          <p:nvPr/>
        </p:nvSpPr>
        <p:spPr>
          <a:xfrm>
            <a:off x="2900871" y="341152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0C26F2-34CA-C696-C743-E1112E5C185F}"/>
              </a:ext>
            </a:extLst>
          </p:cNvPr>
          <p:cNvSpPr txBox="1"/>
          <p:nvPr/>
        </p:nvSpPr>
        <p:spPr>
          <a:xfrm>
            <a:off x="5382234" y="181109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DF24DD-9802-BB34-BC04-F612BDB52360}"/>
              </a:ext>
            </a:extLst>
          </p:cNvPr>
          <p:cNvSpPr txBox="1"/>
          <p:nvPr/>
        </p:nvSpPr>
        <p:spPr>
          <a:xfrm>
            <a:off x="5375241" y="221991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F91F00-F140-B19D-F86D-5F03C81E3FD5}"/>
              </a:ext>
            </a:extLst>
          </p:cNvPr>
          <p:cNvSpPr txBox="1"/>
          <p:nvPr/>
        </p:nvSpPr>
        <p:spPr>
          <a:xfrm>
            <a:off x="5372053" y="265255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1.0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CCA29C-2C22-335C-4DED-02A3BA61ED4C}"/>
              </a:ext>
            </a:extLst>
          </p:cNvPr>
          <p:cNvSpPr txBox="1"/>
          <p:nvPr/>
        </p:nvSpPr>
        <p:spPr>
          <a:xfrm>
            <a:off x="5365060" y="306137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065A23-E0F3-BFA0-1E11-1F7FDBFD245B}"/>
              </a:ext>
            </a:extLst>
          </p:cNvPr>
          <p:cNvSpPr txBox="1"/>
          <p:nvPr/>
        </p:nvSpPr>
        <p:spPr>
          <a:xfrm>
            <a:off x="5369716" y="345678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74476-E911-664A-99D8-AA33849A4DA6}"/>
              </a:ext>
            </a:extLst>
          </p:cNvPr>
          <p:cNvSpPr txBox="1"/>
          <p:nvPr/>
        </p:nvSpPr>
        <p:spPr>
          <a:xfrm>
            <a:off x="5551438" y="160887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1e5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6FA15-CFCD-902E-2AC2-971FCC7DC934}"/>
              </a:ext>
            </a:extLst>
          </p:cNvPr>
          <p:cNvSpPr txBox="1"/>
          <p:nvPr/>
        </p:nvSpPr>
        <p:spPr>
          <a:xfrm>
            <a:off x="7961177" y="1746914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1.0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2E6026-9B8C-915C-A1D9-EA7D037497E9}"/>
              </a:ext>
            </a:extLst>
          </p:cNvPr>
          <p:cNvSpPr txBox="1"/>
          <p:nvPr/>
        </p:nvSpPr>
        <p:spPr>
          <a:xfrm>
            <a:off x="7961177" y="207366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58B00-F67B-32D2-06E4-68156A3EAF4B}"/>
              </a:ext>
            </a:extLst>
          </p:cNvPr>
          <p:cNvSpPr txBox="1"/>
          <p:nvPr/>
        </p:nvSpPr>
        <p:spPr>
          <a:xfrm>
            <a:off x="7961177" y="244951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A8495-D87B-BD56-375C-CE4F76C8BED9}"/>
              </a:ext>
            </a:extLst>
          </p:cNvPr>
          <p:cNvSpPr txBox="1"/>
          <p:nvPr/>
        </p:nvSpPr>
        <p:spPr>
          <a:xfrm>
            <a:off x="7958080" y="278478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A3E00B-45B7-837C-257F-3606C3E09C93}"/>
              </a:ext>
            </a:extLst>
          </p:cNvPr>
          <p:cNvSpPr txBox="1"/>
          <p:nvPr/>
        </p:nvSpPr>
        <p:spPr>
          <a:xfrm>
            <a:off x="7951846" y="313209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6447F5-2D1B-934F-9DFD-2EBFBC9E1684}"/>
              </a:ext>
            </a:extLst>
          </p:cNvPr>
          <p:cNvSpPr txBox="1"/>
          <p:nvPr/>
        </p:nvSpPr>
        <p:spPr>
          <a:xfrm>
            <a:off x="7951847" y="344262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0.0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7E24D2-3980-2D5B-EE3E-AED75CB7FD7A}"/>
              </a:ext>
            </a:extLst>
          </p:cNvPr>
          <p:cNvSpPr txBox="1"/>
          <p:nvPr/>
        </p:nvSpPr>
        <p:spPr>
          <a:xfrm>
            <a:off x="8141562" y="1594126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1e6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44D2B9-66AD-5674-A750-2AAF7546DD57}"/>
              </a:ext>
            </a:extLst>
          </p:cNvPr>
          <p:cNvSpPr txBox="1"/>
          <p:nvPr/>
        </p:nvSpPr>
        <p:spPr>
          <a:xfrm>
            <a:off x="5011510" y="373539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6DAD6A-2185-5DB8-D5E4-247172186827}"/>
              </a:ext>
            </a:extLst>
          </p:cNvPr>
          <p:cNvSpPr txBox="1"/>
          <p:nvPr/>
        </p:nvSpPr>
        <p:spPr>
          <a:xfrm>
            <a:off x="4413653" y="374066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FA0013-1190-E4AE-50C6-E4FE8A89F6ED}"/>
              </a:ext>
            </a:extLst>
          </p:cNvPr>
          <p:cNvSpPr txBox="1"/>
          <p:nvPr/>
        </p:nvSpPr>
        <p:spPr>
          <a:xfrm>
            <a:off x="3789480" y="372980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5184A9-465B-5E9D-5143-2BACB9632838}"/>
              </a:ext>
            </a:extLst>
          </p:cNvPr>
          <p:cNvSpPr txBox="1"/>
          <p:nvPr/>
        </p:nvSpPr>
        <p:spPr>
          <a:xfrm>
            <a:off x="3158091" y="373012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DD680D-64F6-DD55-65AE-87571EF669D6}"/>
              </a:ext>
            </a:extLst>
          </p:cNvPr>
          <p:cNvSpPr txBox="1"/>
          <p:nvPr/>
        </p:nvSpPr>
        <p:spPr>
          <a:xfrm>
            <a:off x="7305035" y="3794709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1EBF83-0D45-008C-BB69-3BFB94D6C08E}"/>
              </a:ext>
            </a:extLst>
          </p:cNvPr>
          <p:cNvSpPr txBox="1"/>
          <p:nvPr/>
        </p:nvSpPr>
        <p:spPr>
          <a:xfrm>
            <a:off x="6791152" y="379997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4E2166-5189-2861-D43A-7FF9F94BB9E1}"/>
              </a:ext>
            </a:extLst>
          </p:cNvPr>
          <p:cNvSpPr txBox="1"/>
          <p:nvPr/>
        </p:nvSpPr>
        <p:spPr>
          <a:xfrm>
            <a:off x="6250957" y="378911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24795A-63C1-D119-7CD4-D92BEECE4374}"/>
              </a:ext>
            </a:extLst>
          </p:cNvPr>
          <p:cNvSpPr txBox="1"/>
          <p:nvPr/>
        </p:nvSpPr>
        <p:spPr>
          <a:xfrm>
            <a:off x="5722205" y="378944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F59830-9918-4F21-F00B-8D3D75C57119}"/>
              </a:ext>
            </a:extLst>
          </p:cNvPr>
          <p:cNvSpPr txBox="1"/>
          <p:nvPr/>
        </p:nvSpPr>
        <p:spPr>
          <a:xfrm>
            <a:off x="10145432" y="3789117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30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AAA943-2BBB-D2DA-82D7-BD5669337C1C}"/>
              </a:ext>
            </a:extLst>
          </p:cNvPr>
          <p:cNvSpPr txBox="1"/>
          <p:nvPr/>
        </p:nvSpPr>
        <p:spPr>
          <a:xfrm>
            <a:off x="9538245" y="3794383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A9E544-04C8-5C41-5884-174081E24EB9}"/>
              </a:ext>
            </a:extLst>
          </p:cNvPr>
          <p:cNvSpPr txBox="1"/>
          <p:nvPr/>
        </p:nvSpPr>
        <p:spPr>
          <a:xfrm>
            <a:off x="8904743" y="3783525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2BE1FA-B737-24AA-10D4-1C344D935D23}"/>
              </a:ext>
            </a:extLst>
          </p:cNvPr>
          <p:cNvSpPr txBox="1"/>
          <p:nvPr/>
        </p:nvSpPr>
        <p:spPr>
          <a:xfrm>
            <a:off x="8292015" y="3783851"/>
            <a:ext cx="464872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rgbClr val="151F39"/>
                </a:solidFill>
              </a:rPr>
              <a:t>0</a:t>
            </a:r>
          </a:p>
        </p:txBody>
      </p:sp>
      <p:pic>
        <p:nvPicPr>
          <p:cNvPr id="5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698DF6-567D-D4B7-63CD-171F6CCA4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048" y="135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40"/>
    </mc:Choice>
    <mc:Fallback xmlns="">
      <p:transition spd="slow" advTm="5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4A1F-20E4-D0D2-1244-109E3D7B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75382" y="337915"/>
            <a:ext cx="11212830" cy="1012031"/>
          </a:xfrm>
        </p:spPr>
        <p:txBody>
          <a:bodyPr>
            <a:normAutofit/>
          </a:bodyPr>
          <a:lstStyle/>
          <a:p>
            <a:pPr algn="r"/>
            <a:r>
              <a:rPr lang="en-US" sz="3500" b="1" dirty="0" err="1">
                <a:latin typeface="+mn-lt"/>
              </a:rPr>
              <a:t>Összefoglalás</a:t>
            </a:r>
            <a:endParaRPr lang="en-US" sz="3500" b="1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4DEA43-A744-1A3D-AE6F-384BA6B7EF72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10/10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BC1C9367-CB08-601B-CAD9-6714D15E250C}"/>
              </a:ext>
            </a:extLst>
          </p:cNvPr>
          <p:cNvSpPr txBox="1">
            <a:spLocks/>
          </p:cNvSpPr>
          <p:nvPr/>
        </p:nvSpPr>
        <p:spPr>
          <a:xfrm>
            <a:off x="307910" y="2922984"/>
            <a:ext cx="603574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AutoNum type="alphaUcParenR"/>
            </a:pPr>
            <a:r>
              <a:rPr lang="en-US" sz="1800" dirty="0" err="1">
                <a:latin typeface="+mn-lt"/>
              </a:rPr>
              <a:t>Tumortérfogatokat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tartalmazó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idősorok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zajmentesítése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és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kiugró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értékek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detekciója</a:t>
            </a:r>
            <a:r>
              <a:rPr lang="en-US" sz="1800" dirty="0">
                <a:latin typeface="+mn-lt"/>
              </a:rPr>
              <a:t>.</a:t>
            </a: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pPr marL="342900" indent="-342900">
              <a:lnSpc>
                <a:spcPct val="150000"/>
              </a:lnSpc>
              <a:buAutoNum type="alphaUcParenR"/>
            </a:pPr>
            <a:r>
              <a:rPr lang="en-US" sz="1800" dirty="0" err="1">
                <a:latin typeface="+mn-lt"/>
              </a:rPr>
              <a:t>Tumortérfogatokat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tartalmazó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idősorok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klaszterezése</a:t>
            </a:r>
            <a:r>
              <a:rPr lang="en-US" sz="1800" dirty="0">
                <a:latin typeface="+mn-lt"/>
              </a:rPr>
              <a:t>, </a:t>
            </a:r>
            <a:br>
              <a:rPr lang="en-US" sz="1800" dirty="0">
                <a:latin typeface="+mn-lt"/>
              </a:rPr>
            </a:br>
            <a:r>
              <a:rPr lang="en-US" sz="1800" i="1" dirty="0">
                <a:latin typeface="+mn-lt"/>
              </a:rPr>
              <a:t>in silico </a:t>
            </a:r>
            <a:r>
              <a:rPr lang="en-US" sz="1800" dirty="0" err="1">
                <a:latin typeface="+mn-lt"/>
              </a:rPr>
              <a:t>és</a:t>
            </a:r>
            <a:r>
              <a:rPr lang="en-US" sz="1800" dirty="0">
                <a:latin typeface="+mn-lt"/>
              </a:rPr>
              <a:t> </a:t>
            </a:r>
            <a:r>
              <a:rPr lang="en-US" sz="1800" i="1" dirty="0">
                <a:latin typeface="+mn-lt"/>
              </a:rPr>
              <a:t>in vivo </a:t>
            </a:r>
            <a:r>
              <a:rPr lang="en-US" sz="1800" dirty="0" err="1">
                <a:latin typeface="+mn-lt"/>
              </a:rPr>
              <a:t>adatokon</a:t>
            </a:r>
            <a:r>
              <a:rPr lang="en-US" sz="1800" dirty="0">
                <a:latin typeface="+mn-lt"/>
              </a:rPr>
              <a:t>.</a:t>
            </a: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  <a:p>
            <a:pPr marL="342900" indent="-342900">
              <a:lnSpc>
                <a:spcPct val="150000"/>
              </a:lnSpc>
              <a:buAutoNum type="alphaUcParenR"/>
            </a:pPr>
            <a:r>
              <a:rPr lang="en-US" sz="1800" dirty="0" err="1">
                <a:latin typeface="+mn-lt"/>
              </a:rPr>
              <a:t>Dózisokat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és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tumortérfogatokat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tartalmazó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bemenetekből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páciensek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paramétereinek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megállapítására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és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megtanulására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képes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algoritmus</a:t>
            </a:r>
            <a:r>
              <a:rPr lang="en-US" sz="1800" dirty="0">
                <a:latin typeface="+mn-lt"/>
              </a:rPr>
              <a:t> (</a:t>
            </a:r>
            <a:r>
              <a:rPr lang="en-US" sz="1800" dirty="0" err="1">
                <a:latin typeface="+mn-lt"/>
              </a:rPr>
              <a:t>autoenkóder</a:t>
            </a:r>
            <a:r>
              <a:rPr lang="en-US" sz="1800" dirty="0">
                <a:latin typeface="+mn-lt"/>
              </a:rPr>
              <a:t>) </a:t>
            </a:r>
            <a:r>
              <a:rPr lang="en-US" sz="1800" dirty="0" err="1">
                <a:latin typeface="+mn-lt"/>
              </a:rPr>
              <a:t>létrehozása</a:t>
            </a:r>
            <a:r>
              <a:rPr lang="en-US" sz="1800" dirty="0">
                <a:latin typeface="+mn-lt"/>
              </a:rPr>
              <a:t>.</a:t>
            </a:r>
            <a:endParaRPr lang="hu-HU" sz="18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99B53-32D3-56BC-3BAD-AA80622AD034}"/>
              </a:ext>
            </a:extLst>
          </p:cNvPr>
          <p:cNvSpPr/>
          <p:nvPr/>
        </p:nvSpPr>
        <p:spPr>
          <a:xfrm>
            <a:off x="6429376" y="0"/>
            <a:ext cx="5772150" cy="594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b="1" u="sng" dirty="0"/>
              <a:t>L. Kisbenedek</a:t>
            </a:r>
            <a:r>
              <a:rPr lang="en-US" sz="1300" dirty="0"/>
              <a:t>, M. Puskás, L. </a:t>
            </a:r>
            <a:r>
              <a:rPr lang="en-US" sz="1300" dirty="0" err="1"/>
              <a:t>Kovács</a:t>
            </a:r>
            <a:r>
              <a:rPr lang="en-US" sz="1300" dirty="0"/>
              <a:t>, D. A. Drexler. Noise reduction with wavelet transform for clustering time series of tumor volumes. In IEEE 18th International Symposium on Applied Computational Intelligence and Informatics (SACI 2024), </a:t>
            </a:r>
            <a:r>
              <a:rPr lang="en-US" sz="1300" dirty="0" err="1"/>
              <a:t>Megjelenés</a:t>
            </a:r>
            <a:r>
              <a:rPr lang="en-US" sz="1300" dirty="0"/>
              <a:t> </a:t>
            </a:r>
            <a:r>
              <a:rPr lang="en-US" sz="1300" dirty="0" err="1"/>
              <a:t>alatt</a:t>
            </a: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dirty="0"/>
              <a:t>D. A. Drexler, M.F. Dömény, T. Ferenci, B. Gergics,</a:t>
            </a:r>
            <a:r>
              <a:rPr lang="hu-HU" sz="1300" b="1" u="sng" dirty="0"/>
              <a:t> L. Kisbenedek</a:t>
            </a:r>
            <a:r>
              <a:rPr lang="hu-HU" sz="1300" dirty="0"/>
              <a:t>, M. Puskás, T. D. Szűcs, L. Kovács,</a:t>
            </a:r>
            <a:r>
              <a:rPr lang="en-US" sz="1300" dirty="0"/>
              <a:t> “Recent Advances in Intelligent Engineering</a:t>
            </a:r>
            <a:r>
              <a:rPr lang="hu-HU" sz="1300" dirty="0"/>
              <a:t>,” </a:t>
            </a:r>
            <a:r>
              <a:rPr lang="en-US" sz="1300" dirty="0"/>
              <a:t>Springer</a:t>
            </a:r>
            <a:r>
              <a:rPr lang="hu-HU" sz="1300" dirty="0"/>
              <a:t>, 2024, Megjelenés alatt</a:t>
            </a: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b="1" u="sng" dirty="0"/>
              <a:t>L. Kisbenedek</a:t>
            </a:r>
            <a:r>
              <a:rPr lang="en-US" sz="1300" dirty="0"/>
              <a:t>, M. Puskás, L. </a:t>
            </a:r>
            <a:r>
              <a:rPr lang="en-US" sz="1300" dirty="0" err="1"/>
              <a:t>Kovács</a:t>
            </a:r>
            <a:r>
              <a:rPr lang="en-US" sz="1300" dirty="0"/>
              <a:t>, D. A. Drexler. Anomaly detection of time series containing tumor volumes. IEEE 11th International Conference on Computational Cybernetics and Cyber-Medical Systems (ICCC 2024), </a:t>
            </a:r>
            <a:r>
              <a:rPr lang="en-US" sz="1300" dirty="0" err="1"/>
              <a:t>Megjelenés</a:t>
            </a:r>
            <a:r>
              <a:rPr lang="en-US" sz="1300" dirty="0"/>
              <a:t> </a:t>
            </a:r>
            <a:r>
              <a:rPr lang="en-US" sz="1300" dirty="0" err="1"/>
              <a:t>alatt</a:t>
            </a: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B. </a:t>
            </a:r>
            <a:r>
              <a:rPr lang="en-US" sz="1300" dirty="0" err="1"/>
              <a:t>Gergics</a:t>
            </a:r>
            <a:r>
              <a:rPr lang="en-US" sz="1300" dirty="0"/>
              <a:t>, M. Puskás, </a:t>
            </a:r>
            <a:r>
              <a:rPr lang="en-US" sz="1300" b="1" u="sng" dirty="0"/>
              <a:t>L. Kisbenedek</a:t>
            </a:r>
            <a:r>
              <a:rPr lang="en-US" sz="1300" dirty="0"/>
              <a:t>, M. F. </a:t>
            </a:r>
            <a:r>
              <a:rPr lang="en-US" sz="1300" dirty="0" err="1"/>
              <a:t>Dömény</a:t>
            </a:r>
            <a:r>
              <a:rPr lang="en-US" sz="1300" dirty="0"/>
              <a:t>, L. </a:t>
            </a:r>
            <a:r>
              <a:rPr lang="en-US" sz="1300" dirty="0" err="1"/>
              <a:t>Kovács</a:t>
            </a:r>
            <a:r>
              <a:rPr lang="en-US" sz="1300" dirty="0"/>
              <a:t>, and D. A. Drexler, Chemotherapy optimization and patient model parameter estimation based on noisy measurements, Acta </a:t>
            </a:r>
            <a:r>
              <a:rPr lang="en-US" sz="1300" dirty="0" err="1"/>
              <a:t>Polytechnica</a:t>
            </a:r>
            <a:r>
              <a:rPr lang="en-US" sz="1300" dirty="0"/>
              <a:t> </a:t>
            </a:r>
            <a:r>
              <a:rPr lang="en-US" sz="1300" dirty="0" err="1"/>
              <a:t>Hungarica</a:t>
            </a:r>
            <a:r>
              <a:rPr lang="en-US" sz="1300" dirty="0"/>
              <a:t>, 2024, </a:t>
            </a:r>
            <a:r>
              <a:rPr lang="en-US" sz="1300" dirty="0" err="1"/>
              <a:t>Megjelenés</a:t>
            </a:r>
            <a:r>
              <a:rPr lang="en-US" sz="1300" dirty="0"/>
              <a:t> </a:t>
            </a:r>
            <a:r>
              <a:rPr lang="en-US" sz="1300" dirty="0" err="1"/>
              <a:t>alatt</a:t>
            </a: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b="1" u="sng" dirty="0"/>
              <a:t>L. Kisbenedek</a:t>
            </a:r>
            <a:r>
              <a:rPr lang="en-US" sz="1300" dirty="0"/>
              <a:t>, M. Puskás, L. </a:t>
            </a:r>
            <a:r>
              <a:rPr lang="en-US" sz="1300" dirty="0" err="1"/>
              <a:t>Kovács</a:t>
            </a:r>
            <a:r>
              <a:rPr lang="en-US" sz="1300" dirty="0"/>
              <a:t>, D. A. Drexler. Clustering-based parameter estimation of a tumor model. SISY 2023 IEEE 21st International Symposium on Intelligent Systems and Informatics  (SISY 2023), </a:t>
            </a:r>
            <a:r>
              <a:rPr lang="en-US" sz="1300" dirty="0" err="1"/>
              <a:t>Megjelenés</a:t>
            </a:r>
            <a:r>
              <a:rPr lang="en-US" sz="1300" dirty="0"/>
              <a:t> </a:t>
            </a:r>
            <a:r>
              <a:rPr lang="en-US" sz="1300" dirty="0" err="1"/>
              <a:t>alatt</a:t>
            </a:r>
            <a:br>
              <a:rPr lang="en-US" sz="1400" dirty="0"/>
            </a:b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/>
              <a:t>TDK I. </a:t>
            </a:r>
            <a:r>
              <a:rPr lang="en-US" sz="2000" b="1" dirty="0" err="1"/>
              <a:t>helyezés</a:t>
            </a: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/>
              <a:t>1 </a:t>
            </a:r>
            <a:r>
              <a:rPr lang="en-US" sz="2000" b="1" dirty="0" err="1"/>
              <a:t>folyóiratcikk</a:t>
            </a: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/>
              <a:t>3 </a:t>
            </a:r>
            <a:r>
              <a:rPr lang="en-US" sz="2000" b="1" dirty="0" err="1"/>
              <a:t>konferenciacikk</a:t>
            </a: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/>
              <a:t>1 </a:t>
            </a:r>
            <a:r>
              <a:rPr lang="en-US" sz="2000" b="1" dirty="0" err="1"/>
              <a:t>könyvfejezet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9" name="Graphic 8" descr="Checklist with solid fill">
            <a:extLst>
              <a:ext uri="{FF2B5EF4-FFF2-40B4-BE49-F238E27FC236}">
                <a16:creationId xmlns:a16="http://schemas.microsoft.com/office/drawing/2014/main" id="{AF98F611-E9E1-7935-1E92-A222DB4E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8956" y="4270740"/>
            <a:ext cx="1239553" cy="1239553"/>
          </a:xfrm>
          <a:prstGeom prst="rect">
            <a:avLst/>
          </a:prstGeom>
        </p:spPr>
      </p:pic>
      <p:pic>
        <p:nvPicPr>
          <p:cNvPr id="13" name="Kép 4">
            <a:extLst>
              <a:ext uri="{FF2B5EF4-FFF2-40B4-BE49-F238E27FC236}">
                <a16:creationId xmlns:a16="http://schemas.microsoft.com/office/drawing/2014/main" id="{FB4C5718-8747-00BF-BF6D-0AAF3C952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BA9E14-47D6-662D-B30E-BDA631F32DB3}"/>
              </a:ext>
            </a:extLst>
          </p:cNvPr>
          <p:cNvSpPr txBox="1"/>
          <p:nvPr/>
        </p:nvSpPr>
        <p:spPr>
          <a:xfrm>
            <a:off x="11382824" y="6457890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10/10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ECE11-F8C5-9FFC-32CC-46A339D1C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200" y="94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8"/>
    </mc:Choice>
    <mc:Fallback xmlns="">
      <p:transition spd="slow" advTm="4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86111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Köszönöm</a:t>
            </a:r>
            <a:r>
              <a:rPr lang="en-US" b="1" dirty="0">
                <a:latin typeface="+mn-lt"/>
              </a:rPr>
              <a:t> a </a:t>
            </a:r>
            <a:r>
              <a:rPr lang="en-US" b="1" dirty="0" err="1">
                <a:latin typeface="+mn-lt"/>
              </a:rPr>
              <a:t>figyelmet</a:t>
            </a:r>
            <a:r>
              <a:rPr lang="en-US" b="1" dirty="0">
                <a:latin typeface="+mn-lt"/>
              </a:rPr>
              <a:t>!</a:t>
            </a:r>
            <a:endParaRPr lang="hu-HU" b="1" dirty="0">
              <a:latin typeface="+mn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08F32A-9C71-3F23-477F-56FA01D98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696" y="150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"/>
    </mc:Choice>
    <mc:Fallback xmlns="">
      <p:transition spd="slow" advTm="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48065" y="395114"/>
            <a:ext cx="7648368" cy="1012031"/>
          </a:xfrm>
        </p:spPr>
        <p:txBody>
          <a:bodyPr>
            <a:noAutofit/>
          </a:bodyPr>
          <a:lstStyle/>
          <a:p>
            <a:pPr algn="r"/>
            <a:r>
              <a:rPr lang="en-US" sz="3500" b="1" dirty="0" err="1">
                <a:latin typeface="+mn-lt"/>
              </a:rPr>
              <a:t>Daganatos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megbetegedések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száma</a:t>
            </a:r>
            <a:endParaRPr lang="hu-HU" sz="3500" b="1" dirty="0"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583808" y="2294628"/>
            <a:ext cx="2928958" cy="56504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millió</a:t>
            </a:r>
            <a:r>
              <a:rPr lang="en-US" sz="25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eset</a:t>
            </a:r>
            <a:endParaRPr lang="hu-HU" sz="25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B58DBBE-B0A7-B8BF-7864-1E76BAFDA602}"/>
              </a:ext>
            </a:extLst>
          </p:cNvPr>
          <p:cNvGrpSpPr/>
          <p:nvPr/>
        </p:nvGrpSpPr>
        <p:grpSpPr>
          <a:xfrm>
            <a:off x="367275" y="1736498"/>
            <a:ext cx="3079688" cy="1075594"/>
            <a:chOff x="8198964" y="2028487"/>
            <a:chExt cx="3079688" cy="1075594"/>
          </a:xfrm>
        </p:grpSpPr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E91F9508-8119-E79D-65B2-740A138D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2028487"/>
              <a:ext cx="535344" cy="535344"/>
            </a:xfrm>
            <a:prstGeom prst="rect">
              <a:avLst/>
            </a:prstGeom>
          </p:spPr>
        </p:pic>
        <p:pic>
          <p:nvPicPr>
            <p:cNvPr id="9" name="Graphic 8" descr="Man with solid fill">
              <a:extLst>
                <a:ext uri="{FF2B5EF4-FFF2-40B4-BE49-F238E27FC236}">
                  <a16:creationId xmlns:a16="http://schemas.microsoft.com/office/drawing/2014/main" id="{E0C818ED-747C-826F-B4C6-E9762B00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2028487"/>
              <a:ext cx="535344" cy="535344"/>
            </a:xfrm>
            <a:prstGeom prst="rect">
              <a:avLst/>
            </a:prstGeom>
          </p:spPr>
        </p:pic>
        <p:pic>
          <p:nvPicPr>
            <p:cNvPr id="10" name="Graphic 9" descr="Man with solid fill">
              <a:extLst>
                <a:ext uri="{FF2B5EF4-FFF2-40B4-BE49-F238E27FC236}">
                  <a16:creationId xmlns:a16="http://schemas.microsoft.com/office/drawing/2014/main" id="{59A53009-51CF-876C-2537-2F5702B0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2028487"/>
              <a:ext cx="535344" cy="535344"/>
            </a:xfrm>
            <a:prstGeom prst="rect">
              <a:avLst/>
            </a:prstGeom>
          </p:spPr>
        </p:pic>
        <p:pic>
          <p:nvPicPr>
            <p:cNvPr id="11" name="Graphic 10" descr="Man with solid fill">
              <a:extLst>
                <a:ext uri="{FF2B5EF4-FFF2-40B4-BE49-F238E27FC236}">
                  <a16:creationId xmlns:a16="http://schemas.microsoft.com/office/drawing/2014/main" id="{78AB9C2D-CBDD-3C50-AAD6-3B6C1CF3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2028487"/>
              <a:ext cx="535344" cy="535344"/>
            </a:xfrm>
            <a:prstGeom prst="rect">
              <a:avLst/>
            </a:prstGeom>
          </p:spPr>
        </p:pic>
        <p:pic>
          <p:nvPicPr>
            <p:cNvPr id="12" name="Graphic 11" descr="Man with solid fill">
              <a:extLst>
                <a:ext uri="{FF2B5EF4-FFF2-40B4-BE49-F238E27FC236}">
                  <a16:creationId xmlns:a16="http://schemas.microsoft.com/office/drawing/2014/main" id="{41B119F8-AA3E-3488-BFCB-FAD64C32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2563831"/>
              <a:ext cx="535344" cy="535344"/>
            </a:xfrm>
            <a:prstGeom prst="rect">
              <a:avLst/>
            </a:prstGeom>
          </p:spPr>
        </p:pic>
        <p:pic>
          <p:nvPicPr>
            <p:cNvPr id="13" name="Graphic 12" descr="Man with solid fill">
              <a:extLst>
                <a:ext uri="{FF2B5EF4-FFF2-40B4-BE49-F238E27FC236}">
                  <a16:creationId xmlns:a16="http://schemas.microsoft.com/office/drawing/2014/main" id="{0A9E0063-438F-783F-2829-9C6177D1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2563831"/>
              <a:ext cx="535344" cy="535344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BF1F0F70-2BF2-A6A9-15C1-0D69FEF9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2563831"/>
              <a:ext cx="535344" cy="535344"/>
            </a:xfrm>
            <a:prstGeom prst="rect">
              <a:avLst/>
            </a:prstGeom>
          </p:spPr>
        </p:pic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FE0B806B-73FE-BC58-8CA5-C6ECE0D4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2563831"/>
              <a:ext cx="535344" cy="535344"/>
            </a:xfrm>
            <a:prstGeom prst="rect">
              <a:avLst/>
            </a:prstGeom>
          </p:spPr>
        </p:pic>
        <p:pic>
          <p:nvPicPr>
            <p:cNvPr id="40" name="Graphic 39" descr="Man with solid fill">
              <a:extLst>
                <a:ext uri="{FF2B5EF4-FFF2-40B4-BE49-F238E27FC236}">
                  <a16:creationId xmlns:a16="http://schemas.microsoft.com/office/drawing/2014/main" id="{91289DBE-ADFF-9D05-8A64-5BE2E776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2030283"/>
              <a:ext cx="535344" cy="535344"/>
            </a:xfrm>
            <a:prstGeom prst="rect">
              <a:avLst/>
            </a:prstGeom>
          </p:spPr>
        </p:pic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81E4E699-16B6-A1AD-C414-FBD81341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2565627"/>
              <a:ext cx="535344" cy="535344"/>
            </a:xfrm>
            <a:prstGeom prst="rect">
              <a:avLst/>
            </a:prstGeom>
          </p:spPr>
        </p:pic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E950FF1E-ECA2-BFAE-9D9D-A71074ECC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2031597"/>
              <a:ext cx="535344" cy="535344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38FBF8CD-BA36-AED9-976F-5298723D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2031597"/>
              <a:ext cx="535344" cy="535344"/>
            </a:xfrm>
            <a:prstGeom prst="rect">
              <a:avLst/>
            </a:prstGeom>
          </p:spPr>
        </p:pic>
        <p:pic>
          <p:nvPicPr>
            <p:cNvPr id="44" name="Graphic 43" descr="Man with solid fill">
              <a:extLst>
                <a:ext uri="{FF2B5EF4-FFF2-40B4-BE49-F238E27FC236}">
                  <a16:creationId xmlns:a16="http://schemas.microsoft.com/office/drawing/2014/main" id="{101BEE6A-A534-E52B-BB74-0BBD3479A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2031597"/>
              <a:ext cx="535344" cy="535344"/>
            </a:xfrm>
            <a:prstGeom prst="rect">
              <a:avLst/>
            </a:prstGeom>
          </p:spPr>
        </p:pic>
        <p:pic>
          <p:nvPicPr>
            <p:cNvPr id="45" name="Graphic 44" descr="Man with solid fill">
              <a:extLst>
                <a:ext uri="{FF2B5EF4-FFF2-40B4-BE49-F238E27FC236}">
                  <a16:creationId xmlns:a16="http://schemas.microsoft.com/office/drawing/2014/main" id="{2118BDB6-857F-77F9-ADCB-3110A535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2031597"/>
              <a:ext cx="535344" cy="535344"/>
            </a:xfrm>
            <a:prstGeom prst="rect">
              <a:avLst/>
            </a:prstGeom>
          </p:spPr>
        </p:pic>
        <p:pic>
          <p:nvPicPr>
            <p:cNvPr id="46" name="Graphic 45" descr="Man with solid fill">
              <a:extLst>
                <a:ext uri="{FF2B5EF4-FFF2-40B4-BE49-F238E27FC236}">
                  <a16:creationId xmlns:a16="http://schemas.microsoft.com/office/drawing/2014/main" id="{EB57060A-06FC-E536-F401-8778C691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2566941"/>
              <a:ext cx="535344" cy="535344"/>
            </a:xfrm>
            <a:prstGeom prst="rect">
              <a:avLst/>
            </a:prstGeom>
          </p:spPr>
        </p:pic>
        <p:pic>
          <p:nvPicPr>
            <p:cNvPr id="47" name="Graphic 46" descr="Man with solid fill">
              <a:extLst>
                <a:ext uri="{FF2B5EF4-FFF2-40B4-BE49-F238E27FC236}">
                  <a16:creationId xmlns:a16="http://schemas.microsoft.com/office/drawing/2014/main" id="{1D953B01-F027-34F5-EE2B-CB4B652A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2566941"/>
              <a:ext cx="535344" cy="535344"/>
            </a:xfrm>
            <a:prstGeom prst="rect">
              <a:avLst/>
            </a:prstGeom>
          </p:spPr>
        </p:pic>
        <p:pic>
          <p:nvPicPr>
            <p:cNvPr id="48" name="Graphic 47" descr="Man with solid fill">
              <a:extLst>
                <a:ext uri="{FF2B5EF4-FFF2-40B4-BE49-F238E27FC236}">
                  <a16:creationId xmlns:a16="http://schemas.microsoft.com/office/drawing/2014/main" id="{8EF1F447-A4C2-0863-0B8D-2CA8167D7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2566941"/>
              <a:ext cx="535344" cy="535344"/>
            </a:xfrm>
            <a:prstGeom prst="rect">
              <a:avLst/>
            </a:prstGeom>
          </p:spPr>
        </p:pic>
        <p:pic>
          <p:nvPicPr>
            <p:cNvPr id="49" name="Graphic 48" descr="Man with solid fill">
              <a:extLst>
                <a:ext uri="{FF2B5EF4-FFF2-40B4-BE49-F238E27FC236}">
                  <a16:creationId xmlns:a16="http://schemas.microsoft.com/office/drawing/2014/main" id="{2E2EDAD1-8543-9C62-D08E-B276D7C7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2566941"/>
              <a:ext cx="535344" cy="535344"/>
            </a:xfrm>
            <a:prstGeom prst="rect">
              <a:avLst/>
            </a:prstGeom>
          </p:spPr>
        </p:pic>
        <p:pic>
          <p:nvPicPr>
            <p:cNvPr id="50" name="Graphic 49" descr="Man with solid fill">
              <a:extLst>
                <a:ext uri="{FF2B5EF4-FFF2-40B4-BE49-F238E27FC236}">
                  <a16:creationId xmlns:a16="http://schemas.microsoft.com/office/drawing/2014/main" id="{DBA4F4F9-DE31-112E-4BDB-A6E7BE9D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2033393"/>
              <a:ext cx="535344" cy="535344"/>
            </a:xfrm>
            <a:prstGeom prst="rect">
              <a:avLst/>
            </a:prstGeom>
          </p:spPr>
        </p:pic>
        <p:pic>
          <p:nvPicPr>
            <p:cNvPr id="51" name="Graphic 50" descr="Man with solid fill">
              <a:extLst>
                <a:ext uri="{FF2B5EF4-FFF2-40B4-BE49-F238E27FC236}">
                  <a16:creationId xmlns:a16="http://schemas.microsoft.com/office/drawing/2014/main" id="{D765A88C-AD5D-DE0D-050F-8627A8529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2568737"/>
              <a:ext cx="535344" cy="535344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050B0A6-FAC6-5000-28B0-85DE5F30DAB7}"/>
              </a:ext>
            </a:extLst>
          </p:cNvPr>
          <p:cNvGrpSpPr/>
          <p:nvPr/>
        </p:nvGrpSpPr>
        <p:grpSpPr>
          <a:xfrm>
            <a:off x="367275" y="3249748"/>
            <a:ext cx="3083617" cy="2160962"/>
            <a:chOff x="8198964" y="3424094"/>
            <a:chExt cx="3083617" cy="2160962"/>
          </a:xfrm>
        </p:grpSpPr>
        <p:pic>
          <p:nvPicPr>
            <p:cNvPr id="88" name="Graphic 87" descr="Man with solid fill">
              <a:extLst>
                <a:ext uri="{FF2B5EF4-FFF2-40B4-BE49-F238E27FC236}">
                  <a16:creationId xmlns:a16="http://schemas.microsoft.com/office/drawing/2014/main" id="{31E8F41F-3CBA-6BDD-B900-8D4B93E5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3424094"/>
              <a:ext cx="535344" cy="535344"/>
            </a:xfrm>
            <a:prstGeom prst="rect">
              <a:avLst/>
            </a:prstGeom>
          </p:spPr>
        </p:pic>
        <p:pic>
          <p:nvPicPr>
            <p:cNvPr id="89" name="Graphic 88" descr="Man with solid fill">
              <a:extLst>
                <a:ext uri="{FF2B5EF4-FFF2-40B4-BE49-F238E27FC236}">
                  <a16:creationId xmlns:a16="http://schemas.microsoft.com/office/drawing/2014/main" id="{C5376AC1-463D-3DF3-61A8-E8206659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3424094"/>
              <a:ext cx="535344" cy="535344"/>
            </a:xfrm>
            <a:prstGeom prst="rect">
              <a:avLst/>
            </a:prstGeom>
          </p:spPr>
        </p:pic>
        <p:pic>
          <p:nvPicPr>
            <p:cNvPr id="90" name="Graphic 89" descr="Man with solid fill">
              <a:extLst>
                <a:ext uri="{FF2B5EF4-FFF2-40B4-BE49-F238E27FC236}">
                  <a16:creationId xmlns:a16="http://schemas.microsoft.com/office/drawing/2014/main" id="{ADBB18B3-B0E7-4DE2-961A-4480B3E2E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3424094"/>
              <a:ext cx="535344" cy="535344"/>
            </a:xfrm>
            <a:prstGeom prst="rect">
              <a:avLst/>
            </a:prstGeom>
          </p:spPr>
        </p:pic>
        <p:pic>
          <p:nvPicPr>
            <p:cNvPr id="91" name="Graphic 90" descr="Man with solid fill">
              <a:extLst>
                <a:ext uri="{FF2B5EF4-FFF2-40B4-BE49-F238E27FC236}">
                  <a16:creationId xmlns:a16="http://schemas.microsoft.com/office/drawing/2014/main" id="{CBB5CCC1-E9F9-FD08-F34E-F26B87ECE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3424094"/>
              <a:ext cx="535344" cy="535344"/>
            </a:xfrm>
            <a:prstGeom prst="rect">
              <a:avLst/>
            </a:prstGeom>
          </p:spPr>
        </p:pic>
        <p:pic>
          <p:nvPicPr>
            <p:cNvPr id="92" name="Graphic 91" descr="Man with solid fill">
              <a:extLst>
                <a:ext uri="{FF2B5EF4-FFF2-40B4-BE49-F238E27FC236}">
                  <a16:creationId xmlns:a16="http://schemas.microsoft.com/office/drawing/2014/main" id="{14AED6F4-3200-2CFC-BFB2-05337722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3959438"/>
              <a:ext cx="535344" cy="535344"/>
            </a:xfrm>
            <a:prstGeom prst="rect">
              <a:avLst/>
            </a:prstGeom>
          </p:spPr>
        </p:pic>
        <p:pic>
          <p:nvPicPr>
            <p:cNvPr id="93" name="Graphic 92" descr="Man with solid fill">
              <a:extLst>
                <a:ext uri="{FF2B5EF4-FFF2-40B4-BE49-F238E27FC236}">
                  <a16:creationId xmlns:a16="http://schemas.microsoft.com/office/drawing/2014/main" id="{C7495523-E966-0184-2E47-3B1D23FF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3959438"/>
              <a:ext cx="535344" cy="535344"/>
            </a:xfrm>
            <a:prstGeom prst="rect">
              <a:avLst/>
            </a:prstGeom>
          </p:spPr>
        </p:pic>
        <p:pic>
          <p:nvPicPr>
            <p:cNvPr id="94" name="Graphic 93" descr="Man with solid fill">
              <a:extLst>
                <a:ext uri="{FF2B5EF4-FFF2-40B4-BE49-F238E27FC236}">
                  <a16:creationId xmlns:a16="http://schemas.microsoft.com/office/drawing/2014/main" id="{A1002470-2D95-3E7B-833C-2ED813B7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3959438"/>
              <a:ext cx="535344" cy="535344"/>
            </a:xfrm>
            <a:prstGeom prst="rect">
              <a:avLst/>
            </a:prstGeom>
          </p:spPr>
        </p:pic>
        <p:pic>
          <p:nvPicPr>
            <p:cNvPr id="95" name="Graphic 94" descr="Man with solid fill">
              <a:extLst>
                <a:ext uri="{FF2B5EF4-FFF2-40B4-BE49-F238E27FC236}">
                  <a16:creationId xmlns:a16="http://schemas.microsoft.com/office/drawing/2014/main" id="{8FE3AA9F-FEAC-19EE-38E2-1193B59A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3959438"/>
              <a:ext cx="535344" cy="535344"/>
            </a:xfrm>
            <a:prstGeom prst="rect">
              <a:avLst/>
            </a:prstGeom>
          </p:spPr>
        </p:pic>
        <p:pic>
          <p:nvPicPr>
            <p:cNvPr id="96" name="Graphic 95" descr="Man with solid fill">
              <a:extLst>
                <a:ext uri="{FF2B5EF4-FFF2-40B4-BE49-F238E27FC236}">
                  <a16:creationId xmlns:a16="http://schemas.microsoft.com/office/drawing/2014/main" id="{B5EADCC2-B47E-CF2C-D464-015461D8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3425890"/>
              <a:ext cx="535344" cy="535344"/>
            </a:xfrm>
            <a:prstGeom prst="rect">
              <a:avLst/>
            </a:prstGeom>
          </p:spPr>
        </p:pic>
        <p:pic>
          <p:nvPicPr>
            <p:cNvPr id="97" name="Graphic 96" descr="Man with solid fill">
              <a:extLst>
                <a:ext uri="{FF2B5EF4-FFF2-40B4-BE49-F238E27FC236}">
                  <a16:creationId xmlns:a16="http://schemas.microsoft.com/office/drawing/2014/main" id="{45B84CE4-8CBB-F951-8263-27A106CC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3961234"/>
              <a:ext cx="535344" cy="535344"/>
            </a:xfrm>
            <a:prstGeom prst="rect">
              <a:avLst/>
            </a:prstGeom>
          </p:spPr>
        </p:pic>
        <p:pic>
          <p:nvPicPr>
            <p:cNvPr id="98" name="Graphic 97" descr="Man with solid fill">
              <a:extLst>
                <a:ext uri="{FF2B5EF4-FFF2-40B4-BE49-F238E27FC236}">
                  <a16:creationId xmlns:a16="http://schemas.microsoft.com/office/drawing/2014/main" id="{1D608872-749B-DF88-3E64-1054227B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3427204"/>
              <a:ext cx="535344" cy="535344"/>
            </a:xfrm>
            <a:prstGeom prst="rect">
              <a:avLst/>
            </a:prstGeom>
          </p:spPr>
        </p:pic>
        <p:pic>
          <p:nvPicPr>
            <p:cNvPr id="99" name="Graphic 98" descr="Man with solid fill">
              <a:extLst>
                <a:ext uri="{FF2B5EF4-FFF2-40B4-BE49-F238E27FC236}">
                  <a16:creationId xmlns:a16="http://schemas.microsoft.com/office/drawing/2014/main" id="{BD840C61-9A82-3967-0D21-3EB17DC0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3427204"/>
              <a:ext cx="535344" cy="535344"/>
            </a:xfrm>
            <a:prstGeom prst="rect">
              <a:avLst/>
            </a:prstGeom>
          </p:spPr>
        </p:pic>
        <p:pic>
          <p:nvPicPr>
            <p:cNvPr id="100" name="Graphic 99" descr="Man with solid fill">
              <a:extLst>
                <a:ext uri="{FF2B5EF4-FFF2-40B4-BE49-F238E27FC236}">
                  <a16:creationId xmlns:a16="http://schemas.microsoft.com/office/drawing/2014/main" id="{6CC2FABC-57B3-4D7C-0BF6-97D806C5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3427204"/>
              <a:ext cx="535344" cy="535344"/>
            </a:xfrm>
            <a:prstGeom prst="rect">
              <a:avLst/>
            </a:prstGeom>
          </p:spPr>
        </p:pic>
        <p:pic>
          <p:nvPicPr>
            <p:cNvPr id="101" name="Graphic 100" descr="Man with solid fill">
              <a:extLst>
                <a:ext uri="{FF2B5EF4-FFF2-40B4-BE49-F238E27FC236}">
                  <a16:creationId xmlns:a16="http://schemas.microsoft.com/office/drawing/2014/main" id="{2ACD4046-7698-111F-B01A-A9B257497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3427204"/>
              <a:ext cx="535344" cy="535344"/>
            </a:xfrm>
            <a:prstGeom prst="rect">
              <a:avLst/>
            </a:prstGeom>
          </p:spPr>
        </p:pic>
        <p:pic>
          <p:nvPicPr>
            <p:cNvPr id="102" name="Graphic 101" descr="Man with solid fill">
              <a:extLst>
                <a:ext uri="{FF2B5EF4-FFF2-40B4-BE49-F238E27FC236}">
                  <a16:creationId xmlns:a16="http://schemas.microsoft.com/office/drawing/2014/main" id="{16AF5511-6B48-6DFB-89D2-41FE112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3962548"/>
              <a:ext cx="535344" cy="535344"/>
            </a:xfrm>
            <a:prstGeom prst="rect">
              <a:avLst/>
            </a:prstGeom>
          </p:spPr>
        </p:pic>
        <p:pic>
          <p:nvPicPr>
            <p:cNvPr id="103" name="Graphic 102" descr="Man with solid fill">
              <a:extLst>
                <a:ext uri="{FF2B5EF4-FFF2-40B4-BE49-F238E27FC236}">
                  <a16:creationId xmlns:a16="http://schemas.microsoft.com/office/drawing/2014/main" id="{5532F7D5-026D-7A87-582B-257F4391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3962548"/>
              <a:ext cx="535344" cy="535344"/>
            </a:xfrm>
            <a:prstGeom prst="rect">
              <a:avLst/>
            </a:prstGeom>
          </p:spPr>
        </p:pic>
        <p:pic>
          <p:nvPicPr>
            <p:cNvPr id="104" name="Graphic 103" descr="Man with solid fill">
              <a:extLst>
                <a:ext uri="{FF2B5EF4-FFF2-40B4-BE49-F238E27FC236}">
                  <a16:creationId xmlns:a16="http://schemas.microsoft.com/office/drawing/2014/main" id="{05C749E9-8EDB-88A7-1AF0-E81B869D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3962548"/>
              <a:ext cx="535344" cy="535344"/>
            </a:xfrm>
            <a:prstGeom prst="rect">
              <a:avLst/>
            </a:prstGeom>
          </p:spPr>
        </p:pic>
        <p:pic>
          <p:nvPicPr>
            <p:cNvPr id="105" name="Graphic 104" descr="Man with solid fill">
              <a:extLst>
                <a:ext uri="{FF2B5EF4-FFF2-40B4-BE49-F238E27FC236}">
                  <a16:creationId xmlns:a16="http://schemas.microsoft.com/office/drawing/2014/main" id="{CD271A07-728B-681D-88A6-D8600210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3962548"/>
              <a:ext cx="535344" cy="535344"/>
            </a:xfrm>
            <a:prstGeom prst="rect">
              <a:avLst/>
            </a:prstGeom>
          </p:spPr>
        </p:pic>
        <p:pic>
          <p:nvPicPr>
            <p:cNvPr id="106" name="Graphic 105" descr="Man with solid fill">
              <a:extLst>
                <a:ext uri="{FF2B5EF4-FFF2-40B4-BE49-F238E27FC236}">
                  <a16:creationId xmlns:a16="http://schemas.microsoft.com/office/drawing/2014/main" id="{C7659DDF-1745-0C53-732E-EDB7D1CC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3429000"/>
              <a:ext cx="535344" cy="535344"/>
            </a:xfrm>
            <a:prstGeom prst="rect">
              <a:avLst/>
            </a:prstGeom>
          </p:spPr>
        </p:pic>
        <p:pic>
          <p:nvPicPr>
            <p:cNvPr id="107" name="Graphic 106" descr="Man with solid fill">
              <a:extLst>
                <a:ext uri="{FF2B5EF4-FFF2-40B4-BE49-F238E27FC236}">
                  <a16:creationId xmlns:a16="http://schemas.microsoft.com/office/drawing/2014/main" id="{577D2DEB-A120-6491-33D0-F04F9D44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3964344"/>
              <a:ext cx="535344" cy="535344"/>
            </a:xfrm>
            <a:prstGeom prst="rect">
              <a:avLst/>
            </a:prstGeom>
          </p:spPr>
        </p:pic>
        <p:pic>
          <p:nvPicPr>
            <p:cNvPr id="108" name="Graphic 107" descr="Man with solid fill">
              <a:extLst>
                <a:ext uri="{FF2B5EF4-FFF2-40B4-BE49-F238E27FC236}">
                  <a16:creationId xmlns:a16="http://schemas.microsoft.com/office/drawing/2014/main" id="{D859AD56-E2F8-C12F-7E72-C5D2A1C5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2893" y="4511258"/>
              <a:ext cx="535344" cy="535344"/>
            </a:xfrm>
            <a:prstGeom prst="rect">
              <a:avLst/>
            </a:prstGeom>
          </p:spPr>
        </p:pic>
        <p:pic>
          <p:nvPicPr>
            <p:cNvPr id="109" name="Graphic 108" descr="Man with solid fill">
              <a:extLst>
                <a:ext uri="{FF2B5EF4-FFF2-40B4-BE49-F238E27FC236}">
                  <a16:creationId xmlns:a16="http://schemas.microsoft.com/office/drawing/2014/main" id="{DF725D3E-E42E-E92C-2324-238BB9BC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90080" y="4511258"/>
              <a:ext cx="535344" cy="535344"/>
            </a:xfrm>
            <a:prstGeom prst="rect">
              <a:avLst/>
            </a:prstGeom>
          </p:spPr>
        </p:pic>
        <p:pic>
          <p:nvPicPr>
            <p:cNvPr id="110" name="Graphic 109" descr="Man with solid fill">
              <a:extLst>
                <a:ext uri="{FF2B5EF4-FFF2-40B4-BE49-F238E27FC236}">
                  <a16:creationId xmlns:a16="http://schemas.microsoft.com/office/drawing/2014/main" id="{4AA49EB3-739F-F6BC-585F-E7FDC36A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76414" y="4511258"/>
              <a:ext cx="535344" cy="535344"/>
            </a:xfrm>
            <a:prstGeom prst="rect">
              <a:avLst/>
            </a:prstGeom>
          </p:spPr>
        </p:pic>
        <p:pic>
          <p:nvPicPr>
            <p:cNvPr id="111" name="Graphic 110" descr="Man with solid fill">
              <a:extLst>
                <a:ext uri="{FF2B5EF4-FFF2-40B4-BE49-F238E27FC236}">
                  <a16:creationId xmlns:a16="http://schemas.microsoft.com/office/drawing/2014/main" id="{0C65D64D-EFDF-AA23-1B0E-03C3241A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63601" y="4511258"/>
              <a:ext cx="535344" cy="535344"/>
            </a:xfrm>
            <a:prstGeom prst="rect">
              <a:avLst/>
            </a:prstGeom>
          </p:spPr>
        </p:pic>
        <p:pic>
          <p:nvPicPr>
            <p:cNvPr id="112" name="Graphic 111" descr="Man with solid fill">
              <a:extLst>
                <a:ext uri="{FF2B5EF4-FFF2-40B4-BE49-F238E27FC236}">
                  <a16:creationId xmlns:a16="http://schemas.microsoft.com/office/drawing/2014/main" id="{5DFBA514-4AA1-0698-0C6A-86F3542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2893" y="5046602"/>
              <a:ext cx="535344" cy="535344"/>
            </a:xfrm>
            <a:prstGeom prst="rect">
              <a:avLst/>
            </a:prstGeom>
          </p:spPr>
        </p:pic>
        <p:pic>
          <p:nvPicPr>
            <p:cNvPr id="113" name="Graphic 112" descr="Man with solid fill">
              <a:extLst>
                <a:ext uri="{FF2B5EF4-FFF2-40B4-BE49-F238E27FC236}">
                  <a16:creationId xmlns:a16="http://schemas.microsoft.com/office/drawing/2014/main" id="{30FBFFE0-5BD1-2514-EC0E-7F327003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90080" y="5046602"/>
              <a:ext cx="535344" cy="535344"/>
            </a:xfrm>
            <a:prstGeom prst="rect">
              <a:avLst/>
            </a:prstGeom>
          </p:spPr>
        </p:pic>
        <p:pic>
          <p:nvPicPr>
            <p:cNvPr id="114" name="Graphic 113" descr="Man with solid fill">
              <a:extLst>
                <a:ext uri="{FF2B5EF4-FFF2-40B4-BE49-F238E27FC236}">
                  <a16:creationId xmlns:a16="http://schemas.microsoft.com/office/drawing/2014/main" id="{060BAC08-33D7-E313-92C9-30DB8DD7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76414" y="5046602"/>
              <a:ext cx="535344" cy="535344"/>
            </a:xfrm>
            <a:prstGeom prst="rect">
              <a:avLst/>
            </a:prstGeom>
          </p:spPr>
        </p:pic>
        <p:pic>
          <p:nvPicPr>
            <p:cNvPr id="115" name="Graphic 114" descr="Man with solid fill">
              <a:extLst>
                <a:ext uri="{FF2B5EF4-FFF2-40B4-BE49-F238E27FC236}">
                  <a16:creationId xmlns:a16="http://schemas.microsoft.com/office/drawing/2014/main" id="{5D0CB21A-CFA9-AEB1-B149-C06EE616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63601" y="5046602"/>
              <a:ext cx="535344" cy="535344"/>
            </a:xfrm>
            <a:prstGeom prst="rect">
              <a:avLst/>
            </a:prstGeom>
          </p:spPr>
        </p:pic>
        <p:pic>
          <p:nvPicPr>
            <p:cNvPr id="116" name="Graphic 115" descr="Man with solid fill">
              <a:extLst>
                <a:ext uri="{FF2B5EF4-FFF2-40B4-BE49-F238E27FC236}">
                  <a16:creationId xmlns:a16="http://schemas.microsoft.com/office/drawing/2014/main" id="{96D78A68-60D6-A421-29ED-A30139479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5202" y="4513054"/>
              <a:ext cx="535344" cy="535344"/>
            </a:xfrm>
            <a:prstGeom prst="rect">
              <a:avLst/>
            </a:prstGeom>
          </p:spPr>
        </p:pic>
        <p:pic>
          <p:nvPicPr>
            <p:cNvPr id="118" name="Graphic 117" descr="Man with solid fill">
              <a:extLst>
                <a:ext uri="{FF2B5EF4-FFF2-40B4-BE49-F238E27FC236}">
                  <a16:creationId xmlns:a16="http://schemas.microsoft.com/office/drawing/2014/main" id="{01D01460-6F86-E63F-18C2-6A65E734D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14928" y="4514368"/>
              <a:ext cx="535344" cy="535344"/>
            </a:xfrm>
            <a:prstGeom prst="rect">
              <a:avLst/>
            </a:prstGeom>
          </p:spPr>
        </p:pic>
        <p:pic>
          <p:nvPicPr>
            <p:cNvPr id="119" name="Graphic 118" descr="Man with solid fill">
              <a:extLst>
                <a:ext uri="{FF2B5EF4-FFF2-40B4-BE49-F238E27FC236}">
                  <a16:creationId xmlns:a16="http://schemas.microsoft.com/office/drawing/2014/main" id="{C812E0D1-76C2-8EF5-A582-A279A8A6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02115" y="4514368"/>
              <a:ext cx="535344" cy="535344"/>
            </a:xfrm>
            <a:prstGeom prst="rect">
              <a:avLst/>
            </a:prstGeom>
          </p:spPr>
        </p:pic>
        <p:pic>
          <p:nvPicPr>
            <p:cNvPr id="120" name="Graphic 119" descr="Man with solid fill">
              <a:extLst>
                <a:ext uri="{FF2B5EF4-FFF2-40B4-BE49-F238E27FC236}">
                  <a16:creationId xmlns:a16="http://schemas.microsoft.com/office/drawing/2014/main" id="{4C9AE1ED-5A03-EC7D-1454-F7EBD110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8449" y="4514368"/>
              <a:ext cx="535344" cy="535344"/>
            </a:xfrm>
            <a:prstGeom prst="rect">
              <a:avLst/>
            </a:prstGeom>
          </p:spPr>
        </p:pic>
        <p:pic>
          <p:nvPicPr>
            <p:cNvPr id="121" name="Graphic 120" descr="Man with solid fill">
              <a:extLst>
                <a:ext uri="{FF2B5EF4-FFF2-40B4-BE49-F238E27FC236}">
                  <a16:creationId xmlns:a16="http://schemas.microsoft.com/office/drawing/2014/main" id="{50FB74B8-F008-5B6A-732F-BDBAC0AB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75636" y="4514368"/>
              <a:ext cx="535344" cy="535344"/>
            </a:xfrm>
            <a:prstGeom prst="rect">
              <a:avLst/>
            </a:prstGeom>
          </p:spPr>
        </p:pic>
        <p:pic>
          <p:nvPicPr>
            <p:cNvPr id="124" name="Graphic 123" descr="Man with solid fill">
              <a:extLst>
                <a:ext uri="{FF2B5EF4-FFF2-40B4-BE49-F238E27FC236}">
                  <a16:creationId xmlns:a16="http://schemas.microsoft.com/office/drawing/2014/main" id="{B4B375E2-B882-FCF5-A646-E85424778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365" y="5049712"/>
              <a:ext cx="535344" cy="535344"/>
            </a:xfrm>
            <a:prstGeom prst="rect">
              <a:avLst/>
            </a:prstGeom>
          </p:spPr>
        </p:pic>
        <p:pic>
          <p:nvPicPr>
            <p:cNvPr id="126" name="Graphic 125" descr="Man with solid fill">
              <a:extLst>
                <a:ext uri="{FF2B5EF4-FFF2-40B4-BE49-F238E27FC236}">
                  <a16:creationId xmlns:a16="http://schemas.microsoft.com/office/drawing/2014/main" id="{67D5171F-DA01-84BD-F5D5-92F16D1CF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47237" y="4516164"/>
              <a:ext cx="535344" cy="535344"/>
            </a:xfrm>
            <a:prstGeom prst="rect">
              <a:avLst/>
            </a:prstGeom>
          </p:spPr>
        </p:pic>
      </p:grpSp>
      <p:sp>
        <p:nvSpPr>
          <p:cNvPr id="130" name="Szöveg helye 2">
            <a:extLst>
              <a:ext uri="{FF2B5EF4-FFF2-40B4-BE49-F238E27FC236}">
                <a16:creationId xmlns:a16="http://schemas.microsoft.com/office/drawing/2014/main" id="{F4F4129B-6491-DBF6-E6C6-E8CD718FEEEC}"/>
              </a:ext>
            </a:extLst>
          </p:cNvPr>
          <p:cNvSpPr txBox="1">
            <a:spLocks/>
          </p:cNvSpPr>
          <p:nvPr/>
        </p:nvSpPr>
        <p:spPr>
          <a:xfrm>
            <a:off x="3583808" y="3879076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+mn-lt"/>
              </a:rPr>
              <a:t>35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millió</a:t>
            </a:r>
            <a:r>
              <a:rPr lang="en-US" sz="25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eset</a:t>
            </a:r>
            <a:endParaRPr lang="hu-HU" sz="2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19EB81-9347-1188-CB48-DB781F485E84}"/>
              </a:ext>
            </a:extLst>
          </p:cNvPr>
          <p:cNvSpPr txBox="1"/>
          <p:nvPr/>
        </p:nvSpPr>
        <p:spPr>
          <a:xfrm>
            <a:off x="3667784" y="5032990"/>
            <a:ext cx="9491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effectLst/>
              </a:rPr>
              <a:t>WHO: Global cancer burden growing,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b="0" i="0" dirty="0">
                <a:solidFill>
                  <a:srgbClr val="FFFFFF"/>
                </a:solidFill>
                <a:effectLst/>
              </a:rPr>
              <a:t>amidst mounting need for services</a:t>
            </a:r>
            <a:endParaRPr lang="en-US" sz="1400" dirty="0">
              <a:solidFill>
                <a:srgbClr val="FFFFFF"/>
              </a:solidFill>
              <a:effectLst/>
            </a:endParaRPr>
          </a:p>
          <a:p>
            <a:r>
              <a:rPr lang="en-US" sz="1400" b="0" i="0" dirty="0">
                <a:solidFill>
                  <a:srgbClr val="FFFFFF"/>
                </a:solidFill>
                <a:effectLst/>
              </a:rPr>
              <a:t>https://www.who.int/news/item/01-02-2024-global-cancer-burden-growing--amidst-mounting-need-for-services</a:t>
            </a:r>
            <a:endParaRPr lang="en-US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AA93534-751C-9C5D-EC85-06B0BB0023C4}"/>
              </a:ext>
            </a:extLst>
          </p:cNvPr>
          <p:cNvSpPr txBox="1"/>
          <p:nvPr/>
        </p:nvSpPr>
        <p:spPr>
          <a:xfrm>
            <a:off x="3551657" y="4663658"/>
            <a:ext cx="25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Minden </a:t>
            </a:r>
            <a:r>
              <a:rPr lang="en-US" sz="1400" dirty="0" err="1">
                <a:solidFill>
                  <a:schemeClr val="bg1"/>
                </a:solidFill>
              </a:rPr>
              <a:t>nemre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korra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153D3BD-F00E-153E-8308-53A36C269CF7}"/>
              </a:ext>
            </a:extLst>
          </p:cNvPr>
          <p:cNvSpPr txBox="1"/>
          <p:nvPr/>
        </p:nvSpPr>
        <p:spPr>
          <a:xfrm>
            <a:off x="3540506" y="4985645"/>
            <a:ext cx="23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D3C16FBD-C5DA-2B3D-562A-18E2731EB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112972"/>
            <a:ext cx="535344" cy="53534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EE432C60-E9CA-0695-FE34-FEFA658A4F3B}"/>
              </a:ext>
            </a:extLst>
          </p:cNvPr>
          <p:cNvSpPr txBox="1"/>
          <p:nvPr/>
        </p:nvSpPr>
        <p:spPr>
          <a:xfrm>
            <a:off x="5285705" y="4604348"/>
            <a:ext cx="23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4FB3189-C90B-DD4A-89D0-F43ED6697EC3}"/>
              </a:ext>
            </a:extLst>
          </p:cNvPr>
          <p:cNvSpPr txBox="1"/>
          <p:nvPr/>
        </p:nvSpPr>
        <p:spPr>
          <a:xfrm>
            <a:off x="6559037" y="2194230"/>
            <a:ext cx="182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= 1 </a:t>
            </a:r>
            <a:r>
              <a:rPr lang="en-US" sz="1800" dirty="0" err="1">
                <a:solidFill>
                  <a:schemeClr val="bg1"/>
                </a:solidFill>
              </a:rPr>
              <a:t>millió</a:t>
            </a:r>
            <a:r>
              <a:rPr lang="en-US" sz="1800" dirty="0">
                <a:solidFill>
                  <a:schemeClr val="bg1"/>
                </a:solidFill>
              </a:rPr>
              <a:t> ember</a:t>
            </a:r>
          </a:p>
        </p:txBody>
      </p:sp>
      <p:pic>
        <p:nvPicPr>
          <p:cNvPr id="156" name="Graphic 155" descr="Man with solid fill">
            <a:extLst>
              <a:ext uri="{FF2B5EF4-FFF2-40B4-BE49-F238E27FC236}">
                <a16:creationId xmlns:a16="http://schemas.microsoft.com/office/drawing/2014/main" id="{16CBB414-00AF-E231-706E-45D6EBC83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3699" y="2890638"/>
            <a:ext cx="535344" cy="535344"/>
          </a:xfrm>
          <a:prstGeom prst="rect">
            <a:avLst/>
          </a:prstGeom>
        </p:spPr>
      </p:pic>
      <p:sp>
        <p:nvSpPr>
          <p:cNvPr id="157" name="Szöveg helye 2">
            <a:extLst>
              <a:ext uri="{FF2B5EF4-FFF2-40B4-BE49-F238E27FC236}">
                <a16:creationId xmlns:a16="http://schemas.microsoft.com/office/drawing/2014/main" id="{0B89FE9B-E302-5B44-3384-1D031C6E7F27}"/>
              </a:ext>
            </a:extLst>
          </p:cNvPr>
          <p:cNvSpPr txBox="1">
            <a:spLocks/>
          </p:cNvSpPr>
          <p:nvPr/>
        </p:nvSpPr>
        <p:spPr>
          <a:xfrm>
            <a:off x="3586916" y="1784554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2022</a:t>
            </a:r>
            <a:endParaRPr lang="hu-HU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8" name="Szöveg helye 2">
            <a:extLst>
              <a:ext uri="{FF2B5EF4-FFF2-40B4-BE49-F238E27FC236}">
                <a16:creationId xmlns:a16="http://schemas.microsoft.com/office/drawing/2014/main" id="{82DB99D1-3689-CA56-8AB9-4BA76F94CFBA}"/>
              </a:ext>
            </a:extLst>
          </p:cNvPr>
          <p:cNvSpPr txBox="1">
            <a:spLocks/>
          </p:cNvSpPr>
          <p:nvPr/>
        </p:nvSpPr>
        <p:spPr>
          <a:xfrm>
            <a:off x="3579879" y="3314649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2035</a:t>
            </a:r>
            <a:endParaRPr lang="hu-HU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00A704E-70D4-BA4B-DDFF-C2183C1E5DBD}"/>
              </a:ext>
            </a:extLst>
          </p:cNvPr>
          <p:cNvSpPr txBox="1"/>
          <p:nvPr/>
        </p:nvSpPr>
        <p:spPr>
          <a:xfrm>
            <a:off x="6559036" y="2935169"/>
            <a:ext cx="2429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= </a:t>
            </a:r>
            <a:r>
              <a:rPr lang="en-US" sz="1800" dirty="0" err="1">
                <a:solidFill>
                  <a:schemeClr val="bg1"/>
                </a:solidFill>
              </a:rPr>
              <a:t>demográfiai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változás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F5854-CFE1-2BF0-69C1-50740B0439B0}"/>
              </a:ext>
            </a:extLst>
          </p:cNvPr>
          <p:cNvSpPr txBox="1"/>
          <p:nvPr/>
        </p:nvSpPr>
        <p:spPr>
          <a:xfrm>
            <a:off x="11306333" y="63148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73DF64-E419-FD11-9F36-81F3F7E02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0757" y="1166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3"/>
    </mc:Choice>
    <mc:Fallback xmlns="">
      <p:transition spd="slow" advTm="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48065" y="395114"/>
            <a:ext cx="7648368" cy="1012031"/>
          </a:xfrm>
        </p:spPr>
        <p:txBody>
          <a:bodyPr>
            <a:noAutofit/>
          </a:bodyPr>
          <a:lstStyle/>
          <a:p>
            <a:pPr algn="r"/>
            <a:r>
              <a:rPr lang="en-US" sz="3500" b="1" dirty="0" err="1">
                <a:latin typeface="+mn-lt"/>
              </a:rPr>
              <a:t>Daganatos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megbetegedések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száma</a:t>
            </a:r>
            <a:endParaRPr lang="hu-HU" sz="3500" b="1" dirty="0"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583808" y="2294628"/>
            <a:ext cx="2928958" cy="56504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millió</a:t>
            </a:r>
            <a:r>
              <a:rPr lang="en-US" sz="25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eset</a:t>
            </a:r>
            <a:endParaRPr lang="hu-HU" sz="25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B58DBBE-B0A7-B8BF-7864-1E76BAFDA602}"/>
              </a:ext>
            </a:extLst>
          </p:cNvPr>
          <p:cNvGrpSpPr/>
          <p:nvPr/>
        </p:nvGrpSpPr>
        <p:grpSpPr>
          <a:xfrm>
            <a:off x="367275" y="1736498"/>
            <a:ext cx="3079688" cy="1075594"/>
            <a:chOff x="8198964" y="2028487"/>
            <a:chExt cx="3079688" cy="1075594"/>
          </a:xfrm>
        </p:grpSpPr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E91F9508-8119-E79D-65B2-740A138D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2028487"/>
              <a:ext cx="535344" cy="535344"/>
            </a:xfrm>
            <a:prstGeom prst="rect">
              <a:avLst/>
            </a:prstGeom>
          </p:spPr>
        </p:pic>
        <p:pic>
          <p:nvPicPr>
            <p:cNvPr id="9" name="Graphic 8" descr="Man with solid fill">
              <a:extLst>
                <a:ext uri="{FF2B5EF4-FFF2-40B4-BE49-F238E27FC236}">
                  <a16:creationId xmlns:a16="http://schemas.microsoft.com/office/drawing/2014/main" id="{E0C818ED-747C-826F-B4C6-E9762B00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2028487"/>
              <a:ext cx="535344" cy="535344"/>
            </a:xfrm>
            <a:prstGeom prst="rect">
              <a:avLst/>
            </a:prstGeom>
          </p:spPr>
        </p:pic>
        <p:pic>
          <p:nvPicPr>
            <p:cNvPr id="10" name="Graphic 9" descr="Man with solid fill">
              <a:extLst>
                <a:ext uri="{FF2B5EF4-FFF2-40B4-BE49-F238E27FC236}">
                  <a16:creationId xmlns:a16="http://schemas.microsoft.com/office/drawing/2014/main" id="{59A53009-51CF-876C-2537-2F5702B0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2028487"/>
              <a:ext cx="535344" cy="535344"/>
            </a:xfrm>
            <a:prstGeom prst="rect">
              <a:avLst/>
            </a:prstGeom>
          </p:spPr>
        </p:pic>
        <p:pic>
          <p:nvPicPr>
            <p:cNvPr id="11" name="Graphic 10" descr="Man with solid fill">
              <a:extLst>
                <a:ext uri="{FF2B5EF4-FFF2-40B4-BE49-F238E27FC236}">
                  <a16:creationId xmlns:a16="http://schemas.microsoft.com/office/drawing/2014/main" id="{78AB9C2D-CBDD-3C50-AAD6-3B6C1CF3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2028487"/>
              <a:ext cx="535344" cy="535344"/>
            </a:xfrm>
            <a:prstGeom prst="rect">
              <a:avLst/>
            </a:prstGeom>
          </p:spPr>
        </p:pic>
        <p:pic>
          <p:nvPicPr>
            <p:cNvPr id="12" name="Graphic 11" descr="Man with solid fill">
              <a:extLst>
                <a:ext uri="{FF2B5EF4-FFF2-40B4-BE49-F238E27FC236}">
                  <a16:creationId xmlns:a16="http://schemas.microsoft.com/office/drawing/2014/main" id="{41B119F8-AA3E-3488-BFCB-FAD64C32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2563831"/>
              <a:ext cx="535344" cy="535344"/>
            </a:xfrm>
            <a:prstGeom prst="rect">
              <a:avLst/>
            </a:prstGeom>
          </p:spPr>
        </p:pic>
        <p:pic>
          <p:nvPicPr>
            <p:cNvPr id="13" name="Graphic 12" descr="Man with solid fill">
              <a:extLst>
                <a:ext uri="{FF2B5EF4-FFF2-40B4-BE49-F238E27FC236}">
                  <a16:creationId xmlns:a16="http://schemas.microsoft.com/office/drawing/2014/main" id="{0A9E0063-438F-783F-2829-9C6177D1F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2563831"/>
              <a:ext cx="535344" cy="535344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BF1F0F70-2BF2-A6A9-15C1-0D69FEF9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2563831"/>
              <a:ext cx="535344" cy="535344"/>
            </a:xfrm>
            <a:prstGeom prst="rect">
              <a:avLst/>
            </a:prstGeom>
          </p:spPr>
        </p:pic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FE0B806B-73FE-BC58-8CA5-C6ECE0D4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2563831"/>
              <a:ext cx="535344" cy="535344"/>
            </a:xfrm>
            <a:prstGeom prst="rect">
              <a:avLst/>
            </a:prstGeom>
          </p:spPr>
        </p:pic>
        <p:pic>
          <p:nvPicPr>
            <p:cNvPr id="40" name="Graphic 39" descr="Man with solid fill">
              <a:extLst>
                <a:ext uri="{FF2B5EF4-FFF2-40B4-BE49-F238E27FC236}">
                  <a16:creationId xmlns:a16="http://schemas.microsoft.com/office/drawing/2014/main" id="{91289DBE-ADFF-9D05-8A64-5BE2E776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2030283"/>
              <a:ext cx="535344" cy="535344"/>
            </a:xfrm>
            <a:prstGeom prst="rect">
              <a:avLst/>
            </a:prstGeom>
          </p:spPr>
        </p:pic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81E4E699-16B6-A1AD-C414-FBD813416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2565627"/>
              <a:ext cx="535344" cy="535344"/>
            </a:xfrm>
            <a:prstGeom prst="rect">
              <a:avLst/>
            </a:prstGeom>
          </p:spPr>
        </p:pic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E950FF1E-ECA2-BFAE-9D9D-A71074ECC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2031597"/>
              <a:ext cx="535344" cy="535344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38FBF8CD-BA36-AED9-976F-5298723D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2031597"/>
              <a:ext cx="535344" cy="535344"/>
            </a:xfrm>
            <a:prstGeom prst="rect">
              <a:avLst/>
            </a:prstGeom>
          </p:spPr>
        </p:pic>
        <p:pic>
          <p:nvPicPr>
            <p:cNvPr id="44" name="Graphic 43" descr="Man with solid fill">
              <a:extLst>
                <a:ext uri="{FF2B5EF4-FFF2-40B4-BE49-F238E27FC236}">
                  <a16:creationId xmlns:a16="http://schemas.microsoft.com/office/drawing/2014/main" id="{101BEE6A-A534-E52B-BB74-0BBD3479A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2031597"/>
              <a:ext cx="535344" cy="535344"/>
            </a:xfrm>
            <a:prstGeom prst="rect">
              <a:avLst/>
            </a:prstGeom>
          </p:spPr>
        </p:pic>
        <p:pic>
          <p:nvPicPr>
            <p:cNvPr id="45" name="Graphic 44" descr="Man with solid fill">
              <a:extLst>
                <a:ext uri="{FF2B5EF4-FFF2-40B4-BE49-F238E27FC236}">
                  <a16:creationId xmlns:a16="http://schemas.microsoft.com/office/drawing/2014/main" id="{2118BDB6-857F-77F9-ADCB-3110A535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2031597"/>
              <a:ext cx="535344" cy="535344"/>
            </a:xfrm>
            <a:prstGeom prst="rect">
              <a:avLst/>
            </a:prstGeom>
          </p:spPr>
        </p:pic>
        <p:pic>
          <p:nvPicPr>
            <p:cNvPr id="46" name="Graphic 45" descr="Man with solid fill">
              <a:extLst>
                <a:ext uri="{FF2B5EF4-FFF2-40B4-BE49-F238E27FC236}">
                  <a16:creationId xmlns:a16="http://schemas.microsoft.com/office/drawing/2014/main" id="{EB57060A-06FC-E536-F401-8778C691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2566941"/>
              <a:ext cx="535344" cy="535344"/>
            </a:xfrm>
            <a:prstGeom prst="rect">
              <a:avLst/>
            </a:prstGeom>
          </p:spPr>
        </p:pic>
        <p:pic>
          <p:nvPicPr>
            <p:cNvPr id="47" name="Graphic 46" descr="Man with solid fill">
              <a:extLst>
                <a:ext uri="{FF2B5EF4-FFF2-40B4-BE49-F238E27FC236}">
                  <a16:creationId xmlns:a16="http://schemas.microsoft.com/office/drawing/2014/main" id="{1D953B01-F027-34F5-EE2B-CB4B652A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2566941"/>
              <a:ext cx="535344" cy="535344"/>
            </a:xfrm>
            <a:prstGeom prst="rect">
              <a:avLst/>
            </a:prstGeom>
          </p:spPr>
        </p:pic>
        <p:pic>
          <p:nvPicPr>
            <p:cNvPr id="48" name="Graphic 47" descr="Man with solid fill">
              <a:extLst>
                <a:ext uri="{FF2B5EF4-FFF2-40B4-BE49-F238E27FC236}">
                  <a16:creationId xmlns:a16="http://schemas.microsoft.com/office/drawing/2014/main" id="{8EF1F447-A4C2-0863-0B8D-2CA8167D7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2566941"/>
              <a:ext cx="535344" cy="535344"/>
            </a:xfrm>
            <a:prstGeom prst="rect">
              <a:avLst/>
            </a:prstGeom>
          </p:spPr>
        </p:pic>
        <p:pic>
          <p:nvPicPr>
            <p:cNvPr id="49" name="Graphic 48" descr="Man with solid fill">
              <a:extLst>
                <a:ext uri="{FF2B5EF4-FFF2-40B4-BE49-F238E27FC236}">
                  <a16:creationId xmlns:a16="http://schemas.microsoft.com/office/drawing/2014/main" id="{2E2EDAD1-8543-9C62-D08E-B276D7C7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2566941"/>
              <a:ext cx="535344" cy="535344"/>
            </a:xfrm>
            <a:prstGeom prst="rect">
              <a:avLst/>
            </a:prstGeom>
          </p:spPr>
        </p:pic>
        <p:pic>
          <p:nvPicPr>
            <p:cNvPr id="50" name="Graphic 49" descr="Man with solid fill">
              <a:extLst>
                <a:ext uri="{FF2B5EF4-FFF2-40B4-BE49-F238E27FC236}">
                  <a16:creationId xmlns:a16="http://schemas.microsoft.com/office/drawing/2014/main" id="{DBA4F4F9-DE31-112E-4BDB-A6E7BE9D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2033393"/>
              <a:ext cx="535344" cy="535344"/>
            </a:xfrm>
            <a:prstGeom prst="rect">
              <a:avLst/>
            </a:prstGeom>
          </p:spPr>
        </p:pic>
        <p:pic>
          <p:nvPicPr>
            <p:cNvPr id="51" name="Graphic 50" descr="Man with solid fill">
              <a:extLst>
                <a:ext uri="{FF2B5EF4-FFF2-40B4-BE49-F238E27FC236}">
                  <a16:creationId xmlns:a16="http://schemas.microsoft.com/office/drawing/2014/main" id="{D765A88C-AD5D-DE0D-050F-8627A8529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2568737"/>
              <a:ext cx="535344" cy="535344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050B0A6-FAC6-5000-28B0-85DE5F30DAB7}"/>
              </a:ext>
            </a:extLst>
          </p:cNvPr>
          <p:cNvGrpSpPr/>
          <p:nvPr/>
        </p:nvGrpSpPr>
        <p:grpSpPr>
          <a:xfrm>
            <a:off x="367275" y="3249748"/>
            <a:ext cx="3083617" cy="2160962"/>
            <a:chOff x="8198964" y="3424094"/>
            <a:chExt cx="3083617" cy="2160962"/>
          </a:xfrm>
        </p:grpSpPr>
        <p:pic>
          <p:nvPicPr>
            <p:cNvPr id="88" name="Graphic 87" descr="Man with solid fill">
              <a:extLst>
                <a:ext uri="{FF2B5EF4-FFF2-40B4-BE49-F238E27FC236}">
                  <a16:creationId xmlns:a16="http://schemas.microsoft.com/office/drawing/2014/main" id="{31E8F41F-3CBA-6BDD-B900-8D4B93E5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3424094"/>
              <a:ext cx="535344" cy="535344"/>
            </a:xfrm>
            <a:prstGeom prst="rect">
              <a:avLst/>
            </a:prstGeom>
          </p:spPr>
        </p:pic>
        <p:pic>
          <p:nvPicPr>
            <p:cNvPr id="89" name="Graphic 88" descr="Man with solid fill">
              <a:extLst>
                <a:ext uri="{FF2B5EF4-FFF2-40B4-BE49-F238E27FC236}">
                  <a16:creationId xmlns:a16="http://schemas.microsoft.com/office/drawing/2014/main" id="{C5376AC1-463D-3DF3-61A8-E8206659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3424094"/>
              <a:ext cx="535344" cy="535344"/>
            </a:xfrm>
            <a:prstGeom prst="rect">
              <a:avLst/>
            </a:prstGeom>
          </p:spPr>
        </p:pic>
        <p:pic>
          <p:nvPicPr>
            <p:cNvPr id="90" name="Graphic 89" descr="Man with solid fill">
              <a:extLst>
                <a:ext uri="{FF2B5EF4-FFF2-40B4-BE49-F238E27FC236}">
                  <a16:creationId xmlns:a16="http://schemas.microsoft.com/office/drawing/2014/main" id="{ADBB18B3-B0E7-4DE2-961A-4480B3E2E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3424094"/>
              <a:ext cx="535344" cy="535344"/>
            </a:xfrm>
            <a:prstGeom prst="rect">
              <a:avLst/>
            </a:prstGeom>
          </p:spPr>
        </p:pic>
        <p:pic>
          <p:nvPicPr>
            <p:cNvPr id="91" name="Graphic 90" descr="Man with solid fill">
              <a:extLst>
                <a:ext uri="{FF2B5EF4-FFF2-40B4-BE49-F238E27FC236}">
                  <a16:creationId xmlns:a16="http://schemas.microsoft.com/office/drawing/2014/main" id="{CBB5CCC1-E9F9-FD08-F34E-F26B87ECE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3424094"/>
              <a:ext cx="535344" cy="535344"/>
            </a:xfrm>
            <a:prstGeom prst="rect">
              <a:avLst/>
            </a:prstGeom>
          </p:spPr>
        </p:pic>
        <p:pic>
          <p:nvPicPr>
            <p:cNvPr id="92" name="Graphic 91" descr="Man with solid fill">
              <a:extLst>
                <a:ext uri="{FF2B5EF4-FFF2-40B4-BE49-F238E27FC236}">
                  <a16:creationId xmlns:a16="http://schemas.microsoft.com/office/drawing/2014/main" id="{14AED6F4-3200-2CFC-BFB2-05337722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8964" y="3959438"/>
              <a:ext cx="535344" cy="535344"/>
            </a:xfrm>
            <a:prstGeom prst="rect">
              <a:avLst/>
            </a:prstGeom>
          </p:spPr>
        </p:pic>
        <p:pic>
          <p:nvPicPr>
            <p:cNvPr id="93" name="Graphic 92" descr="Man with solid fill">
              <a:extLst>
                <a:ext uri="{FF2B5EF4-FFF2-40B4-BE49-F238E27FC236}">
                  <a16:creationId xmlns:a16="http://schemas.microsoft.com/office/drawing/2014/main" id="{C7495523-E966-0184-2E47-3B1D23FF1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151" y="3959438"/>
              <a:ext cx="535344" cy="535344"/>
            </a:xfrm>
            <a:prstGeom prst="rect">
              <a:avLst/>
            </a:prstGeom>
          </p:spPr>
        </p:pic>
        <p:pic>
          <p:nvPicPr>
            <p:cNvPr id="94" name="Graphic 93" descr="Man with solid fill">
              <a:extLst>
                <a:ext uri="{FF2B5EF4-FFF2-40B4-BE49-F238E27FC236}">
                  <a16:creationId xmlns:a16="http://schemas.microsoft.com/office/drawing/2014/main" id="{A1002470-2D95-3E7B-833C-2ED813B7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2485" y="3959438"/>
              <a:ext cx="535344" cy="535344"/>
            </a:xfrm>
            <a:prstGeom prst="rect">
              <a:avLst/>
            </a:prstGeom>
          </p:spPr>
        </p:pic>
        <p:pic>
          <p:nvPicPr>
            <p:cNvPr id="95" name="Graphic 94" descr="Man with solid fill">
              <a:extLst>
                <a:ext uri="{FF2B5EF4-FFF2-40B4-BE49-F238E27FC236}">
                  <a16:creationId xmlns:a16="http://schemas.microsoft.com/office/drawing/2014/main" id="{8FE3AA9F-FEAC-19EE-38E2-1193B59A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9672" y="3959438"/>
              <a:ext cx="535344" cy="535344"/>
            </a:xfrm>
            <a:prstGeom prst="rect">
              <a:avLst/>
            </a:prstGeom>
          </p:spPr>
        </p:pic>
        <p:pic>
          <p:nvPicPr>
            <p:cNvPr id="96" name="Graphic 95" descr="Man with solid fill">
              <a:extLst>
                <a:ext uri="{FF2B5EF4-FFF2-40B4-BE49-F238E27FC236}">
                  <a16:creationId xmlns:a16="http://schemas.microsoft.com/office/drawing/2014/main" id="{B5EADCC2-B47E-CF2C-D464-015461D8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3425890"/>
              <a:ext cx="535344" cy="535344"/>
            </a:xfrm>
            <a:prstGeom prst="rect">
              <a:avLst/>
            </a:prstGeom>
          </p:spPr>
        </p:pic>
        <p:pic>
          <p:nvPicPr>
            <p:cNvPr id="97" name="Graphic 96" descr="Man with solid fill">
              <a:extLst>
                <a:ext uri="{FF2B5EF4-FFF2-40B4-BE49-F238E27FC236}">
                  <a16:creationId xmlns:a16="http://schemas.microsoft.com/office/drawing/2014/main" id="{45B84CE4-8CBB-F951-8263-27A106CC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31273" y="3961234"/>
              <a:ext cx="535344" cy="535344"/>
            </a:xfrm>
            <a:prstGeom prst="rect">
              <a:avLst/>
            </a:prstGeom>
          </p:spPr>
        </p:pic>
        <p:pic>
          <p:nvPicPr>
            <p:cNvPr id="98" name="Graphic 97" descr="Man with solid fill">
              <a:extLst>
                <a:ext uri="{FF2B5EF4-FFF2-40B4-BE49-F238E27FC236}">
                  <a16:creationId xmlns:a16="http://schemas.microsoft.com/office/drawing/2014/main" id="{1D608872-749B-DF88-3E64-1054227B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3427204"/>
              <a:ext cx="535344" cy="535344"/>
            </a:xfrm>
            <a:prstGeom prst="rect">
              <a:avLst/>
            </a:prstGeom>
          </p:spPr>
        </p:pic>
        <p:pic>
          <p:nvPicPr>
            <p:cNvPr id="99" name="Graphic 98" descr="Man with solid fill">
              <a:extLst>
                <a:ext uri="{FF2B5EF4-FFF2-40B4-BE49-F238E27FC236}">
                  <a16:creationId xmlns:a16="http://schemas.microsoft.com/office/drawing/2014/main" id="{BD840C61-9A82-3967-0D21-3EB17DC0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3427204"/>
              <a:ext cx="535344" cy="535344"/>
            </a:xfrm>
            <a:prstGeom prst="rect">
              <a:avLst/>
            </a:prstGeom>
          </p:spPr>
        </p:pic>
        <p:pic>
          <p:nvPicPr>
            <p:cNvPr id="100" name="Graphic 99" descr="Man with solid fill">
              <a:extLst>
                <a:ext uri="{FF2B5EF4-FFF2-40B4-BE49-F238E27FC236}">
                  <a16:creationId xmlns:a16="http://schemas.microsoft.com/office/drawing/2014/main" id="{6CC2FABC-57B3-4D7C-0BF6-97D806C5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3427204"/>
              <a:ext cx="535344" cy="535344"/>
            </a:xfrm>
            <a:prstGeom prst="rect">
              <a:avLst/>
            </a:prstGeom>
          </p:spPr>
        </p:pic>
        <p:pic>
          <p:nvPicPr>
            <p:cNvPr id="101" name="Graphic 100" descr="Man with solid fill">
              <a:extLst>
                <a:ext uri="{FF2B5EF4-FFF2-40B4-BE49-F238E27FC236}">
                  <a16:creationId xmlns:a16="http://schemas.microsoft.com/office/drawing/2014/main" id="{2ACD4046-7698-111F-B01A-A9B257497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3427204"/>
              <a:ext cx="535344" cy="535344"/>
            </a:xfrm>
            <a:prstGeom prst="rect">
              <a:avLst/>
            </a:prstGeom>
          </p:spPr>
        </p:pic>
        <p:pic>
          <p:nvPicPr>
            <p:cNvPr id="102" name="Graphic 101" descr="Man with solid fill">
              <a:extLst>
                <a:ext uri="{FF2B5EF4-FFF2-40B4-BE49-F238E27FC236}">
                  <a16:creationId xmlns:a16="http://schemas.microsoft.com/office/drawing/2014/main" id="{16AF5511-6B48-6DFB-89D2-41FE1128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10999" y="3962548"/>
              <a:ext cx="535344" cy="535344"/>
            </a:xfrm>
            <a:prstGeom prst="rect">
              <a:avLst/>
            </a:prstGeom>
          </p:spPr>
        </p:pic>
        <p:pic>
          <p:nvPicPr>
            <p:cNvPr id="103" name="Graphic 102" descr="Man with solid fill">
              <a:extLst>
                <a:ext uri="{FF2B5EF4-FFF2-40B4-BE49-F238E27FC236}">
                  <a16:creationId xmlns:a16="http://schemas.microsoft.com/office/drawing/2014/main" id="{5532F7D5-026D-7A87-582B-257F4391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98186" y="3962548"/>
              <a:ext cx="535344" cy="535344"/>
            </a:xfrm>
            <a:prstGeom prst="rect">
              <a:avLst/>
            </a:prstGeom>
          </p:spPr>
        </p:pic>
        <p:pic>
          <p:nvPicPr>
            <p:cNvPr id="104" name="Graphic 103" descr="Man with solid fill">
              <a:extLst>
                <a:ext uri="{FF2B5EF4-FFF2-40B4-BE49-F238E27FC236}">
                  <a16:creationId xmlns:a16="http://schemas.microsoft.com/office/drawing/2014/main" id="{05C749E9-8EDB-88A7-1AF0-E81B869D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4520" y="3962548"/>
              <a:ext cx="535344" cy="535344"/>
            </a:xfrm>
            <a:prstGeom prst="rect">
              <a:avLst/>
            </a:prstGeom>
          </p:spPr>
        </p:pic>
        <p:pic>
          <p:nvPicPr>
            <p:cNvPr id="105" name="Graphic 104" descr="Man with solid fill">
              <a:extLst>
                <a:ext uri="{FF2B5EF4-FFF2-40B4-BE49-F238E27FC236}">
                  <a16:creationId xmlns:a16="http://schemas.microsoft.com/office/drawing/2014/main" id="{CD271A07-728B-681D-88A6-D8600210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71707" y="3962548"/>
              <a:ext cx="535344" cy="535344"/>
            </a:xfrm>
            <a:prstGeom prst="rect">
              <a:avLst/>
            </a:prstGeom>
          </p:spPr>
        </p:pic>
        <p:pic>
          <p:nvPicPr>
            <p:cNvPr id="106" name="Graphic 105" descr="Man with solid fill">
              <a:extLst>
                <a:ext uri="{FF2B5EF4-FFF2-40B4-BE49-F238E27FC236}">
                  <a16:creationId xmlns:a16="http://schemas.microsoft.com/office/drawing/2014/main" id="{C7659DDF-1745-0C53-732E-EDB7D1CC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3429000"/>
              <a:ext cx="535344" cy="535344"/>
            </a:xfrm>
            <a:prstGeom prst="rect">
              <a:avLst/>
            </a:prstGeom>
          </p:spPr>
        </p:pic>
        <p:pic>
          <p:nvPicPr>
            <p:cNvPr id="107" name="Graphic 106" descr="Man with solid fill">
              <a:extLst>
                <a:ext uri="{FF2B5EF4-FFF2-40B4-BE49-F238E27FC236}">
                  <a16:creationId xmlns:a16="http://schemas.microsoft.com/office/drawing/2014/main" id="{577D2DEB-A120-6491-33D0-F04F9D446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3308" y="3964344"/>
              <a:ext cx="535344" cy="535344"/>
            </a:xfrm>
            <a:prstGeom prst="rect">
              <a:avLst/>
            </a:prstGeom>
          </p:spPr>
        </p:pic>
        <p:pic>
          <p:nvPicPr>
            <p:cNvPr id="108" name="Graphic 107" descr="Man with solid fill">
              <a:extLst>
                <a:ext uri="{FF2B5EF4-FFF2-40B4-BE49-F238E27FC236}">
                  <a16:creationId xmlns:a16="http://schemas.microsoft.com/office/drawing/2014/main" id="{D859AD56-E2F8-C12F-7E72-C5D2A1C5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2893" y="4511258"/>
              <a:ext cx="535344" cy="535344"/>
            </a:xfrm>
            <a:prstGeom prst="rect">
              <a:avLst/>
            </a:prstGeom>
          </p:spPr>
        </p:pic>
        <p:pic>
          <p:nvPicPr>
            <p:cNvPr id="109" name="Graphic 108" descr="Man with solid fill">
              <a:extLst>
                <a:ext uri="{FF2B5EF4-FFF2-40B4-BE49-F238E27FC236}">
                  <a16:creationId xmlns:a16="http://schemas.microsoft.com/office/drawing/2014/main" id="{DF725D3E-E42E-E92C-2324-238BB9BC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90080" y="4511258"/>
              <a:ext cx="535344" cy="535344"/>
            </a:xfrm>
            <a:prstGeom prst="rect">
              <a:avLst/>
            </a:prstGeom>
          </p:spPr>
        </p:pic>
        <p:pic>
          <p:nvPicPr>
            <p:cNvPr id="110" name="Graphic 109" descr="Man with solid fill">
              <a:extLst>
                <a:ext uri="{FF2B5EF4-FFF2-40B4-BE49-F238E27FC236}">
                  <a16:creationId xmlns:a16="http://schemas.microsoft.com/office/drawing/2014/main" id="{4AA49EB3-739F-F6BC-585F-E7FDC36A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76414" y="4511258"/>
              <a:ext cx="535344" cy="535344"/>
            </a:xfrm>
            <a:prstGeom prst="rect">
              <a:avLst/>
            </a:prstGeom>
          </p:spPr>
        </p:pic>
        <p:pic>
          <p:nvPicPr>
            <p:cNvPr id="111" name="Graphic 110" descr="Man with solid fill">
              <a:extLst>
                <a:ext uri="{FF2B5EF4-FFF2-40B4-BE49-F238E27FC236}">
                  <a16:creationId xmlns:a16="http://schemas.microsoft.com/office/drawing/2014/main" id="{0C65D64D-EFDF-AA23-1B0E-03C3241A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63601" y="4511258"/>
              <a:ext cx="535344" cy="535344"/>
            </a:xfrm>
            <a:prstGeom prst="rect">
              <a:avLst/>
            </a:prstGeom>
          </p:spPr>
        </p:pic>
        <p:pic>
          <p:nvPicPr>
            <p:cNvPr id="112" name="Graphic 111" descr="Man with solid fill">
              <a:extLst>
                <a:ext uri="{FF2B5EF4-FFF2-40B4-BE49-F238E27FC236}">
                  <a16:creationId xmlns:a16="http://schemas.microsoft.com/office/drawing/2014/main" id="{5DFBA514-4AA1-0698-0C6A-86F3542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2893" y="5046602"/>
              <a:ext cx="535344" cy="535344"/>
            </a:xfrm>
            <a:prstGeom prst="rect">
              <a:avLst/>
            </a:prstGeom>
          </p:spPr>
        </p:pic>
        <p:pic>
          <p:nvPicPr>
            <p:cNvPr id="113" name="Graphic 112" descr="Man with solid fill">
              <a:extLst>
                <a:ext uri="{FF2B5EF4-FFF2-40B4-BE49-F238E27FC236}">
                  <a16:creationId xmlns:a16="http://schemas.microsoft.com/office/drawing/2014/main" id="{30FBFFE0-5BD1-2514-EC0E-7F327003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90080" y="5046602"/>
              <a:ext cx="535344" cy="535344"/>
            </a:xfrm>
            <a:prstGeom prst="rect">
              <a:avLst/>
            </a:prstGeom>
          </p:spPr>
        </p:pic>
        <p:pic>
          <p:nvPicPr>
            <p:cNvPr id="114" name="Graphic 113" descr="Man with solid fill">
              <a:extLst>
                <a:ext uri="{FF2B5EF4-FFF2-40B4-BE49-F238E27FC236}">
                  <a16:creationId xmlns:a16="http://schemas.microsoft.com/office/drawing/2014/main" id="{060BAC08-33D7-E313-92C9-30DB8DD7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76414" y="5046602"/>
              <a:ext cx="535344" cy="535344"/>
            </a:xfrm>
            <a:prstGeom prst="rect">
              <a:avLst/>
            </a:prstGeom>
          </p:spPr>
        </p:pic>
        <p:pic>
          <p:nvPicPr>
            <p:cNvPr id="115" name="Graphic 114" descr="Man with solid fill">
              <a:extLst>
                <a:ext uri="{FF2B5EF4-FFF2-40B4-BE49-F238E27FC236}">
                  <a16:creationId xmlns:a16="http://schemas.microsoft.com/office/drawing/2014/main" id="{5D0CB21A-CFA9-AEB1-B149-C06EE616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63601" y="5046602"/>
              <a:ext cx="535344" cy="535344"/>
            </a:xfrm>
            <a:prstGeom prst="rect">
              <a:avLst/>
            </a:prstGeom>
          </p:spPr>
        </p:pic>
        <p:pic>
          <p:nvPicPr>
            <p:cNvPr id="116" name="Graphic 115" descr="Man with solid fill">
              <a:extLst>
                <a:ext uri="{FF2B5EF4-FFF2-40B4-BE49-F238E27FC236}">
                  <a16:creationId xmlns:a16="http://schemas.microsoft.com/office/drawing/2014/main" id="{96D78A68-60D6-A421-29ED-A30139479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35202" y="4513054"/>
              <a:ext cx="535344" cy="535344"/>
            </a:xfrm>
            <a:prstGeom prst="rect">
              <a:avLst/>
            </a:prstGeom>
          </p:spPr>
        </p:pic>
        <p:pic>
          <p:nvPicPr>
            <p:cNvPr id="118" name="Graphic 117" descr="Man with solid fill">
              <a:extLst>
                <a:ext uri="{FF2B5EF4-FFF2-40B4-BE49-F238E27FC236}">
                  <a16:creationId xmlns:a16="http://schemas.microsoft.com/office/drawing/2014/main" id="{01D01460-6F86-E63F-18C2-6A65E734D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14928" y="4514368"/>
              <a:ext cx="535344" cy="535344"/>
            </a:xfrm>
            <a:prstGeom prst="rect">
              <a:avLst/>
            </a:prstGeom>
          </p:spPr>
        </p:pic>
        <p:pic>
          <p:nvPicPr>
            <p:cNvPr id="119" name="Graphic 118" descr="Man with solid fill">
              <a:extLst>
                <a:ext uri="{FF2B5EF4-FFF2-40B4-BE49-F238E27FC236}">
                  <a16:creationId xmlns:a16="http://schemas.microsoft.com/office/drawing/2014/main" id="{C812E0D1-76C2-8EF5-A582-A279A8A6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02115" y="4514368"/>
              <a:ext cx="535344" cy="535344"/>
            </a:xfrm>
            <a:prstGeom prst="rect">
              <a:avLst/>
            </a:prstGeom>
          </p:spPr>
        </p:pic>
        <p:pic>
          <p:nvPicPr>
            <p:cNvPr id="120" name="Graphic 119" descr="Man with solid fill">
              <a:extLst>
                <a:ext uri="{FF2B5EF4-FFF2-40B4-BE49-F238E27FC236}">
                  <a16:creationId xmlns:a16="http://schemas.microsoft.com/office/drawing/2014/main" id="{4C9AE1ED-5A03-EC7D-1454-F7EBD110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88449" y="4514368"/>
              <a:ext cx="535344" cy="535344"/>
            </a:xfrm>
            <a:prstGeom prst="rect">
              <a:avLst/>
            </a:prstGeom>
          </p:spPr>
        </p:pic>
        <p:pic>
          <p:nvPicPr>
            <p:cNvPr id="121" name="Graphic 120" descr="Man with solid fill">
              <a:extLst>
                <a:ext uri="{FF2B5EF4-FFF2-40B4-BE49-F238E27FC236}">
                  <a16:creationId xmlns:a16="http://schemas.microsoft.com/office/drawing/2014/main" id="{50FB74B8-F008-5B6A-732F-BDBAC0AB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75636" y="4514368"/>
              <a:ext cx="535344" cy="535344"/>
            </a:xfrm>
            <a:prstGeom prst="rect">
              <a:avLst/>
            </a:prstGeom>
          </p:spPr>
        </p:pic>
        <p:pic>
          <p:nvPicPr>
            <p:cNvPr id="124" name="Graphic 123" descr="Man with solid fill">
              <a:extLst>
                <a:ext uri="{FF2B5EF4-FFF2-40B4-BE49-F238E27FC236}">
                  <a16:creationId xmlns:a16="http://schemas.microsoft.com/office/drawing/2014/main" id="{B4B375E2-B882-FCF5-A646-E85424778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365" y="5049712"/>
              <a:ext cx="535344" cy="535344"/>
            </a:xfrm>
            <a:prstGeom prst="rect">
              <a:avLst/>
            </a:prstGeom>
          </p:spPr>
        </p:pic>
        <p:pic>
          <p:nvPicPr>
            <p:cNvPr id="126" name="Graphic 125" descr="Man with solid fill">
              <a:extLst>
                <a:ext uri="{FF2B5EF4-FFF2-40B4-BE49-F238E27FC236}">
                  <a16:creationId xmlns:a16="http://schemas.microsoft.com/office/drawing/2014/main" id="{67D5171F-DA01-84BD-F5D5-92F16D1CF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47237" y="4516164"/>
              <a:ext cx="535344" cy="535344"/>
            </a:xfrm>
            <a:prstGeom prst="rect">
              <a:avLst/>
            </a:prstGeom>
          </p:spPr>
        </p:pic>
      </p:grpSp>
      <p:sp>
        <p:nvSpPr>
          <p:cNvPr id="130" name="Szöveg helye 2">
            <a:extLst>
              <a:ext uri="{FF2B5EF4-FFF2-40B4-BE49-F238E27FC236}">
                <a16:creationId xmlns:a16="http://schemas.microsoft.com/office/drawing/2014/main" id="{F4F4129B-6491-DBF6-E6C6-E8CD718FEEEC}"/>
              </a:ext>
            </a:extLst>
          </p:cNvPr>
          <p:cNvSpPr txBox="1">
            <a:spLocks/>
          </p:cNvSpPr>
          <p:nvPr/>
        </p:nvSpPr>
        <p:spPr>
          <a:xfrm>
            <a:off x="3583808" y="3879076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+mn-lt"/>
              </a:rPr>
              <a:t>35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millió</a:t>
            </a:r>
            <a:r>
              <a:rPr lang="en-US" sz="25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+mn-lt"/>
              </a:rPr>
              <a:t>eset</a:t>
            </a:r>
            <a:endParaRPr lang="hu-HU" sz="2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19EB81-9347-1188-CB48-DB781F485E84}"/>
              </a:ext>
            </a:extLst>
          </p:cNvPr>
          <p:cNvSpPr txBox="1"/>
          <p:nvPr/>
        </p:nvSpPr>
        <p:spPr>
          <a:xfrm>
            <a:off x="3667784" y="5032990"/>
            <a:ext cx="9491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effectLst/>
              </a:rPr>
              <a:t>WHO: Global cancer burden growing,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b="0" i="0" dirty="0">
                <a:solidFill>
                  <a:srgbClr val="FFFFFF"/>
                </a:solidFill>
                <a:effectLst/>
              </a:rPr>
              <a:t>amidst mounting need for services</a:t>
            </a:r>
            <a:endParaRPr lang="en-US" sz="1400" dirty="0">
              <a:solidFill>
                <a:srgbClr val="FFFFFF"/>
              </a:solidFill>
              <a:effectLst/>
            </a:endParaRPr>
          </a:p>
          <a:p>
            <a:r>
              <a:rPr lang="en-US" sz="1400" b="0" i="0" dirty="0">
                <a:solidFill>
                  <a:srgbClr val="FFFFFF"/>
                </a:solidFill>
                <a:effectLst/>
              </a:rPr>
              <a:t>https://www.who.int/news/item/01-02-2024-global-cancer-burden-growing--amidst-mounting-need-for-services</a:t>
            </a:r>
            <a:endParaRPr lang="en-US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AA93534-751C-9C5D-EC85-06B0BB0023C4}"/>
              </a:ext>
            </a:extLst>
          </p:cNvPr>
          <p:cNvSpPr txBox="1"/>
          <p:nvPr/>
        </p:nvSpPr>
        <p:spPr>
          <a:xfrm>
            <a:off x="3551657" y="4663658"/>
            <a:ext cx="25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Minden </a:t>
            </a:r>
            <a:r>
              <a:rPr lang="en-US" sz="1400" dirty="0" err="1">
                <a:solidFill>
                  <a:schemeClr val="bg1"/>
                </a:solidFill>
              </a:rPr>
              <a:t>nemre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korra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153D3BD-F00E-153E-8308-53A36C269CF7}"/>
              </a:ext>
            </a:extLst>
          </p:cNvPr>
          <p:cNvSpPr txBox="1"/>
          <p:nvPr/>
        </p:nvSpPr>
        <p:spPr>
          <a:xfrm>
            <a:off x="3540506" y="4985645"/>
            <a:ext cx="23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D3C16FBD-C5DA-2B3D-562A-18E2731EB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112972"/>
            <a:ext cx="535344" cy="53534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EE432C60-E9CA-0695-FE34-FEFA658A4F3B}"/>
              </a:ext>
            </a:extLst>
          </p:cNvPr>
          <p:cNvSpPr txBox="1"/>
          <p:nvPr/>
        </p:nvSpPr>
        <p:spPr>
          <a:xfrm>
            <a:off x="5285705" y="4604348"/>
            <a:ext cx="23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4FB3189-C90B-DD4A-89D0-F43ED6697EC3}"/>
              </a:ext>
            </a:extLst>
          </p:cNvPr>
          <p:cNvSpPr txBox="1"/>
          <p:nvPr/>
        </p:nvSpPr>
        <p:spPr>
          <a:xfrm>
            <a:off x="6559037" y="2194230"/>
            <a:ext cx="182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= 1 </a:t>
            </a:r>
            <a:r>
              <a:rPr lang="en-US" sz="1800" dirty="0" err="1">
                <a:solidFill>
                  <a:schemeClr val="bg1"/>
                </a:solidFill>
              </a:rPr>
              <a:t>millió</a:t>
            </a:r>
            <a:r>
              <a:rPr lang="en-US" sz="1800" dirty="0">
                <a:solidFill>
                  <a:schemeClr val="bg1"/>
                </a:solidFill>
              </a:rPr>
              <a:t> ember</a:t>
            </a:r>
          </a:p>
        </p:txBody>
      </p:sp>
      <p:pic>
        <p:nvPicPr>
          <p:cNvPr id="156" name="Graphic 155" descr="Man with solid fill">
            <a:extLst>
              <a:ext uri="{FF2B5EF4-FFF2-40B4-BE49-F238E27FC236}">
                <a16:creationId xmlns:a16="http://schemas.microsoft.com/office/drawing/2014/main" id="{16CBB414-00AF-E231-706E-45D6EBC83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3699" y="2890638"/>
            <a:ext cx="535344" cy="535344"/>
          </a:xfrm>
          <a:prstGeom prst="rect">
            <a:avLst/>
          </a:prstGeom>
        </p:spPr>
      </p:pic>
      <p:sp>
        <p:nvSpPr>
          <p:cNvPr id="157" name="Szöveg helye 2">
            <a:extLst>
              <a:ext uri="{FF2B5EF4-FFF2-40B4-BE49-F238E27FC236}">
                <a16:creationId xmlns:a16="http://schemas.microsoft.com/office/drawing/2014/main" id="{0B89FE9B-E302-5B44-3384-1D031C6E7F27}"/>
              </a:ext>
            </a:extLst>
          </p:cNvPr>
          <p:cNvSpPr txBox="1">
            <a:spLocks/>
          </p:cNvSpPr>
          <p:nvPr/>
        </p:nvSpPr>
        <p:spPr>
          <a:xfrm>
            <a:off x="3586916" y="1784554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2022</a:t>
            </a:r>
            <a:endParaRPr lang="hu-HU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8" name="Szöveg helye 2">
            <a:extLst>
              <a:ext uri="{FF2B5EF4-FFF2-40B4-BE49-F238E27FC236}">
                <a16:creationId xmlns:a16="http://schemas.microsoft.com/office/drawing/2014/main" id="{82DB99D1-3689-CA56-8AB9-4BA76F94CFBA}"/>
              </a:ext>
            </a:extLst>
          </p:cNvPr>
          <p:cNvSpPr txBox="1">
            <a:spLocks/>
          </p:cNvSpPr>
          <p:nvPr/>
        </p:nvSpPr>
        <p:spPr>
          <a:xfrm>
            <a:off x="3579879" y="3314649"/>
            <a:ext cx="2928958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2035</a:t>
            </a:r>
            <a:endParaRPr lang="hu-HU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00A704E-70D4-BA4B-DDFF-C2183C1E5DBD}"/>
              </a:ext>
            </a:extLst>
          </p:cNvPr>
          <p:cNvSpPr txBox="1"/>
          <p:nvPr/>
        </p:nvSpPr>
        <p:spPr>
          <a:xfrm>
            <a:off x="6559036" y="2935169"/>
            <a:ext cx="2429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= </a:t>
            </a:r>
            <a:r>
              <a:rPr lang="en-US" sz="1800" dirty="0" err="1">
                <a:solidFill>
                  <a:schemeClr val="bg1"/>
                </a:solidFill>
              </a:rPr>
              <a:t>demográfiai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változás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0" name="Szöveg helye 2">
            <a:extLst>
              <a:ext uri="{FF2B5EF4-FFF2-40B4-BE49-F238E27FC236}">
                <a16:creationId xmlns:a16="http://schemas.microsoft.com/office/drawing/2014/main" id="{B1DDB189-DA1F-AD83-3EE7-D9B965576F7D}"/>
              </a:ext>
            </a:extLst>
          </p:cNvPr>
          <p:cNvSpPr txBox="1">
            <a:spLocks/>
          </p:cNvSpPr>
          <p:nvPr/>
        </p:nvSpPr>
        <p:spPr>
          <a:xfrm>
            <a:off x="6096000" y="3891606"/>
            <a:ext cx="3355910" cy="565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75%-</a:t>
            </a:r>
            <a:r>
              <a:rPr lang="en-US" sz="25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os</a:t>
            </a:r>
            <a:r>
              <a:rPr lang="en-US" sz="25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növekedés</a:t>
            </a:r>
            <a:r>
              <a:rPr lang="en-US" sz="25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!</a:t>
            </a:r>
            <a:endParaRPr lang="hu-HU" sz="25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1" name="Arrow: Down 160">
            <a:extLst>
              <a:ext uri="{FF2B5EF4-FFF2-40B4-BE49-F238E27FC236}">
                <a16:creationId xmlns:a16="http://schemas.microsoft.com/office/drawing/2014/main" id="{F32FA568-9F31-ED62-97A7-8DF55ECE4779}"/>
              </a:ext>
            </a:extLst>
          </p:cNvPr>
          <p:cNvSpPr/>
          <p:nvPr/>
        </p:nvSpPr>
        <p:spPr>
          <a:xfrm rot="10800000">
            <a:off x="9078964" y="3582955"/>
            <a:ext cx="559558" cy="667294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DA71C-E8D3-5FF4-A9DC-DB0462E646BB}"/>
              </a:ext>
            </a:extLst>
          </p:cNvPr>
          <p:cNvSpPr txBox="1"/>
          <p:nvPr/>
        </p:nvSpPr>
        <p:spPr>
          <a:xfrm>
            <a:off x="11306333" y="63148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29F2D-0850-1CC4-6C12-205F2D6C7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1924" y="1165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0"/>
    </mc:Choice>
    <mc:Fallback xmlns="">
      <p:transition spd="slow" advTm="2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BEBDB9A2-9BE9-556B-3C4D-3F65694EB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015" y="1735058"/>
            <a:ext cx="914400" cy="914400"/>
          </a:xfrm>
          <a:prstGeom prst="rect">
            <a:avLst/>
          </a:prstGeom>
        </p:spPr>
      </p:pic>
      <p:pic>
        <p:nvPicPr>
          <p:cNvPr id="14" name="Graphic 13" descr="Badge with solid fill">
            <a:extLst>
              <a:ext uri="{FF2B5EF4-FFF2-40B4-BE49-F238E27FC236}">
                <a16:creationId xmlns:a16="http://schemas.microsoft.com/office/drawing/2014/main" id="{72B6E434-CE9E-0350-22B3-3306F3D19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015" y="2950503"/>
            <a:ext cx="914400" cy="914400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28DA2B9A-813B-5060-892A-24B7A0089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015" y="4143771"/>
            <a:ext cx="914400" cy="914400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9790C4E4-84D5-2950-5D7A-EF1CDA25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065" y="395114"/>
            <a:ext cx="7648368" cy="1012031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+mn-lt"/>
              </a:rPr>
              <a:t>A </a:t>
            </a:r>
            <a:r>
              <a:rPr lang="en-US" sz="3500" b="1" dirty="0" err="1">
                <a:latin typeface="+mn-lt"/>
              </a:rPr>
              <a:t>kutatás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lépései</a:t>
            </a:r>
            <a:endParaRPr lang="hu-HU" sz="3500" b="1" dirty="0">
              <a:latin typeface="+mn-lt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9E43353F-0090-CE61-D2E6-345DB6FBF4A6}"/>
              </a:ext>
            </a:extLst>
          </p:cNvPr>
          <p:cNvSpPr txBox="1">
            <a:spLocks/>
          </p:cNvSpPr>
          <p:nvPr/>
        </p:nvSpPr>
        <p:spPr>
          <a:xfrm>
            <a:off x="1528415" y="1825799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500" dirty="0" err="1">
                <a:latin typeface="+mn-lt"/>
              </a:rPr>
              <a:t>Matematikai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modell</a:t>
            </a:r>
            <a:r>
              <a:rPr lang="en-US" sz="2500" dirty="0">
                <a:latin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500" dirty="0" err="1">
                <a:latin typeface="+mn-lt"/>
              </a:rPr>
              <a:t>létrehozás</a:t>
            </a:r>
            <a:endParaRPr lang="hu-HU" sz="2500" dirty="0">
              <a:latin typeface="+mn-lt"/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708BBBA9-64D6-6E62-5CFE-3A8BA0823B15}"/>
              </a:ext>
            </a:extLst>
          </p:cNvPr>
          <p:cNvSpPr txBox="1">
            <a:spLocks/>
          </p:cNvSpPr>
          <p:nvPr/>
        </p:nvSpPr>
        <p:spPr>
          <a:xfrm>
            <a:off x="1528415" y="2944734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500" dirty="0" err="1">
                <a:latin typeface="+mn-lt"/>
              </a:rPr>
              <a:t>Egyedi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paraméterek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azonosítása</a:t>
            </a:r>
            <a:endParaRPr lang="hu-HU" sz="2500" dirty="0">
              <a:latin typeface="+mn-lt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5BA22286-E9CD-1BD6-98C0-79D98D2B76A8}"/>
              </a:ext>
            </a:extLst>
          </p:cNvPr>
          <p:cNvSpPr txBox="1">
            <a:spLocks/>
          </p:cNvSpPr>
          <p:nvPr/>
        </p:nvSpPr>
        <p:spPr>
          <a:xfrm>
            <a:off x="1519219" y="4325008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500" dirty="0" err="1">
                <a:latin typeface="+mn-lt"/>
              </a:rPr>
              <a:t>Terápia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megalkotása</a:t>
            </a:r>
            <a:endParaRPr lang="en-US" sz="2500" dirty="0">
              <a:latin typeface="+mn-lt"/>
            </a:endParaRPr>
          </a:p>
          <a:p>
            <a:endParaRPr lang="hu-HU" sz="2500" dirty="0">
              <a:latin typeface="+mn-lt"/>
            </a:endParaRP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17C5666E-2797-0BCE-3527-F8A961013889}"/>
              </a:ext>
            </a:extLst>
          </p:cNvPr>
          <p:cNvSpPr txBox="1">
            <a:spLocks/>
          </p:cNvSpPr>
          <p:nvPr/>
        </p:nvSpPr>
        <p:spPr>
          <a:xfrm>
            <a:off x="4925026" y="1801702"/>
            <a:ext cx="667450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b="0" i="0" dirty="0" err="1">
                <a:effectLst/>
                <a:latin typeface="+mn-lt"/>
              </a:rPr>
              <a:t>Korábbi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munkákban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létrehozásra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került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egy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négy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állapotváltozós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differenciálegyenlet-rendszer</a:t>
            </a:r>
            <a:r>
              <a:rPr lang="en-US" sz="1800" b="0" i="0" dirty="0">
                <a:effectLst/>
                <a:latin typeface="+mn-lt"/>
              </a:rPr>
              <a:t>.</a:t>
            </a:r>
            <a:endParaRPr lang="hu-HU" sz="1800" dirty="0">
              <a:latin typeface="+mn-lt"/>
            </a:endParaRP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B83AC8FD-59EE-8218-FE31-AAC2E6B4856C}"/>
              </a:ext>
            </a:extLst>
          </p:cNvPr>
          <p:cNvSpPr txBox="1">
            <a:spLocks/>
          </p:cNvSpPr>
          <p:nvPr/>
        </p:nvSpPr>
        <p:spPr>
          <a:xfrm>
            <a:off x="4925026" y="3066060"/>
            <a:ext cx="6113087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1800" dirty="0">
                <a:latin typeface="+mn-lt"/>
              </a:rPr>
              <a:t>Az egyenletekben szereplő paraméterek meghatározása által a betegek jellemezhetők.</a:t>
            </a: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D022BE1E-4580-5874-A3E8-E9F6F8F07EBE}"/>
              </a:ext>
            </a:extLst>
          </p:cNvPr>
          <p:cNvSpPr txBox="1">
            <a:spLocks/>
          </p:cNvSpPr>
          <p:nvPr/>
        </p:nvSpPr>
        <p:spPr>
          <a:xfrm>
            <a:off x="5007427" y="4325008"/>
            <a:ext cx="643864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b="0" i="0" dirty="0" err="1">
                <a:effectLst/>
                <a:latin typeface="+mn-lt"/>
              </a:rPr>
              <a:t>Kemoterápiás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gyógyszer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mennyiségének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és</a:t>
            </a:r>
            <a:r>
              <a:rPr lang="en-US" sz="1800" b="0" i="0" dirty="0">
                <a:effectLst/>
                <a:latin typeface="+mn-lt"/>
              </a:rPr>
              <a:t> a </a:t>
            </a:r>
            <a:r>
              <a:rPr lang="en-US" sz="1800" b="0" i="0" dirty="0" err="1">
                <a:effectLst/>
                <a:latin typeface="+mn-lt"/>
              </a:rPr>
              <a:t>beadás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időpontjának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meghatározása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egyénre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vagy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populációra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optimalizálva</a:t>
            </a:r>
            <a:r>
              <a:rPr lang="en-US" sz="1800" b="0" i="0" dirty="0">
                <a:effectLst/>
                <a:latin typeface="+mn-lt"/>
              </a:rPr>
              <a:t>.</a:t>
            </a:r>
            <a:endParaRPr lang="hu-HU" sz="18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E5693-E725-9BB3-0899-D4F5F76EF006}"/>
              </a:ext>
            </a:extLst>
          </p:cNvPr>
          <p:cNvSpPr txBox="1"/>
          <p:nvPr/>
        </p:nvSpPr>
        <p:spPr>
          <a:xfrm>
            <a:off x="11306333" y="63148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2/10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A137A7-0802-D28D-2B98-11A73D252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328" y="1279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1"/>
    </mc:Choice>
    <mc:Fallback xmlns="">
      <p:transition spd="slow" advTm="3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BEBDB9A2-9BE9-556B-3C4D-3F65694EB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015" y="1735058"/>
            <a:ext cx="914400" cy="914400"/>
          </a:xfrm>
          <a:prstGeom prst="rect">
            <a:avLst/>
          </a:prstGeom>
        </p:spPr>
      </p:pic>
      <p:pic>
        <p:nvPicPr>
          <p:cNvPr id="14" name="Graphic 13" descr="Badge with solid fill">
            <a:extLst>
              <a:ext uri="{FF2B5EF4-FFF2-40B4-BE49-F238E27FC236}">
                <a16:creationId xmlns:a16="http://schemas.microsoft.com/office/drawing/2014/main" id="{72B6E434-CE9E-0350-22B3-3306F3D19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015" y="2950503"/>
            <a:ext cx="914400" cy="914400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28DA2B9A-813B-5060-892A-24B7A0089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015" y="4143771"/>
            <a:ext cx="914400" cy="914400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9790C4E4-84D5-2950-5D7A-EF1CDA25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065" y="395114"/>
            <a:ext cx="7648368" cy="1012031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+mn-lt"/>
              </a:rPr>
              <a:t>A </a:t>
            </a:r>
            <a:r>
              <a:rPr lang="en-US" sz="3500" b="1" dirty="0" err="1">
                <a:latin typeface="+mn-lt"/>
              </a:rPr>
              <a:t>kutatás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lépései</a:t>
            </a:r>
            <a:endParaRPr lang="hu-HU" sz="3500" b="1" dirty="0">
              <a:latin typeface="+mn-lt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9E43353F-0090-CE61-D2E6-345DB6FBF4A6}"/>
              </a:ext>
            </a:extLst>
          </p:cNvPr>
          <p:cNvSpPr txBox="1">
            <a:spLocks/>
          </p:cNvSpPr>
          <p:nvPr/>
        </p:nvSpPr>
        <p:spPr>
          <a:xfrm>
            <a:off x="1528415" y="1825799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500" dirty="0" err="1">
                <a:latin typeface="+mn-lt"/>
              </a:rPr>
              <a:t>Matematikai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modell</a:t>
            </a:r>
            <a:r>
              <a:rPr lang="en-US" sz="2500" dirty="0">
                <a:latin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500" dirty="0" err="1">
                <a:latin typeface="+mn-lt"/>
              </a:rPr>
              <a:t>létrehozás</a:t>
            </a:r>
            <a:endParaRPr lang="hu-HU" sz="2500" dirty="0">
              <a:latin typeface="+mn-lt"/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708BBBA9-64D6-6E62-5CFE-3A8BA0823B15}"/>
              </a:ext>
            </a:extLst>
          </p:cNvPr>
          <p:cNvSpPr txBox="1">
            <a:spLocks/>
          </p:cNvSpPr>
          <p:nvPr/>
        </p:nvSpPr>
        <p:spPr>
          <a:xfrm>
            <a:off x="1528415" y="2944734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500" dirty="0" err="1">
                <a:latin typeface="+mn-lt"/>
              </a:rPr>
              <a:t>Egyedi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paraméterek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azonosítása</a:t>
            </a:r>
            <a:endParaRPr lang="hu-HU" sz="2500" dirty="0">
              <a:latin typeface="+mn-lt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5BA22286-E9CD-1BD6-98C0-79D98D2B76A8}"/>
              </a:ext>
            </a:extLst>
          </p:cNvPr>
          <p:cNvSpPr txBox="1">
            <a:spLocks/>
          </p:cNvSpPr>
          <p:nvPr/>
        </p:nvSpPr>
        <p:spPr>
          <a:xfrm>
            <a:off x="1519219" y="4325008"/>
            <a:ext cx="399039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500" dirty="0" err="1">
                <a:latin typeface="+mn-lt"/>
              </a:rPr>
              <a:t>Terápia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megalkotása</a:t>
            </a:r>
            <a:endParaRPr lang="en-US" sz="2500" dirty="0">
              <a:latin typeface="+mn-lt"/>
            </a:endParaRPr>
          </a:p>
          <a:p>
            <a:endParaRPr lang="hu-HU" sz="2500" dirty="0">
              <a:latin typeface="+mn-lt"/>
            </a:endParaRP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17C5666E-2797-0BCE-3527-F8A961013889}"/>
              </a:ext>
            </a:extLst>
          </p:cNvPr>
          <p:cNvSpPr txBox="1">
            <a:spLocks/>
          </p:cNvSpPr>
          <p:nvPr/>
        </p:nvSpPr>
        <p:spPr>
          <a:xfrm>
            <a:off x="4925026" y="1801702"/>
            <a:ext cx="667450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b="0" i="0" dirty="0" err="1">
                <a:effectLst/>
                <a:latin typeface="+mn-lt"/>
              </a:rPr>
              <a:t>Korábbi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munkákban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létrehozásra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került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egy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négy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állapotváltozós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differenciálegyenlet-rendszer</a:t>
            </a:r>
            <a:r>
              <a:rPr lang="en-US" sz="1800" b="0" i="0" dirty="0">
                <a:effectLst/>
                <a:latin typeface="+mn-lt"/>
              </a:rPr>
              <a:t>.</a:t>
            </a:r>
            <a:endParaRPr lang="hu-HU" sz="1800" dirty="0">
              <a:latin typeface="+mn-lt"/>
            </a:endParaRP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B83AC8FD-59EE-8218-FE31-AAC2E6B4856C}"/>
              </a:ext>
            </a:extLst>
          </p:cNvPr>
          <p:cNvSpPr txBox="1">
            <a:spLocks/>
          </p:cNvSpPr>
          <p:nvPr/>
        </p:nvSpPr>
        <p:spPr>
          <a:xfrm>
            <a:off x="4925026" y="3066060"/>
            <a:ext cx="6113087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1800" dirty="0">
                <a:latin typeface="+mn-lt"/>
              </a:rPr>
              <a:t>Az egyenletekben szereplő paraméterek meghatározása által a betegek jellemezhetők.</a:t>
            </a:r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id="{D022BE1E-4580-5874-A3E8-E9F6F8F07EBE}"/>
              </a:ext>
            </a:extLst>
          </p:cNvPr>
          <p:cNvSpPr txBox="1">
            <a:spLocks/>
          </p:cNvSpPr>
          <p:nvPr/>
        </p:nvSpPr>
        <p:spPr>
          <a:xfrm>
            <a:off x="5007427" y="4325008"/>
            <a:ext cx="643864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b="0" i="0" dirty="0" err="1">
                <a:effectLst/>
                <a:latin typeface="+mn-lt"/>
              </a:rPr>
              <a:t>Kemoterápiás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gyógyszer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mennyiségének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és</a:t>
            </a:r>
            <a:r>
              <a:rPr lang="en-US" sz="1800" b="0" i="0" dirty="0">
                <a:effectLst/>
                <a:latin typeface="+mn-lt"/>
              </a:rPr>
              <a:t> a </a:t>
            </a:r>
            <a:r>
              <a:rPr lang="en-US" sz="1800" b="0" i="0" dirty="0" err="1">
                <a:effectLst/>
                <a:latin typeface="+mn-lt"/>
              </a:rPr>
              <a:t>beadás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időpontjának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meghatározása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egyénre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vagy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populációra</a:t>
            </a:r>
            <a:r>
              <a:rPr lang="en-US" sz="1800" b="0" i="0" dirty="0">
                <a:effectLst/>
                <a:latin typeface="+mn-lt"/>
              </a:rPr>
              <a:t> </a:t>
            </a:r>
            <a:r>
              <a:rPr lang="en-US" sz="1800" b="0" i="0" dirty="0" err="1">
                <a:effectLst/>
                <a:latin typeface="+mn-lt"/>
              </a:rPr>
              <a:t>optimalizálva</a:t>
            </a:r>
            <a:r>
              <a:rPr lang="en-US" sz="1800" b="0" i="0" dirty="0">
                <a:effectLst/>
                <a:latin typeface="+mn-lt"/>
              </a:rPr>
              <a:t>.</a:t>
            </a:r>
            <a:endParaRPr lang="hu-HU" sz="18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E5693-E725-9BB3-0899-D4F5F76EF006}"/>
              </a:ext>
            </a:extLst>
          </p:cNvPr>
          <p:cNvSpPr txBox="1"/>
          <p:nvPr/>
        </p:nvSpPr>
        <p:spPr>
          <a:xfrm>
            <a:off x="11306333" y="63148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2/10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DDBAA4-1D60-F47C-6ADB-BDC8226E752F}"/>
              </a:ext>
            </a:extLst>
          </p:cNvPr>
          <p:cNvSpPr/>
          <p:nvPr/>
        </p:nvSpPr>
        <p:spPr>
          <a:xfrm>
            <a:off x="401216" y="2836464"/>
            <a:ext cx="11176769" cy="1324269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8A3AB7-F96D-BC6B-6F35-888029DCB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533" y="1287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7"/>
    </mc:Choice>
    <mc:Fallback xmlns="">
      <p:transition spd="slow" advTm="8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A3553B-FDB3-F97A-F8B4-094129719494}"/>
              </a:ext>
            </a:extLst>
          </p:cNvPr>
          <p:cNvSpPr/>
          <p:nvPr/>
        </p:nvSpPr>
        <p:spPr>
          <a:xfrm>
            <a:off x="0" y="1278655"/>
            <a:ext cx="12192000" cy="4571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D786D2-471E-BEF7-23E0-4C1FD8F5B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99" y="1930220"/>
            <a:ext cx="3365771" cy="2645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145E8-45E1-CBED-032B-4E396F7DA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250" y="4885165"/>
            <a:ext cx="1615032" cy="656221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1232C769-2759-D726-4AB1-467ABC5C211D}"/>
              </a:ext>
            </a:extLst>
          </p:cNvPr>
          <p:cNvSpPr txBox="1">
            <a:spLocks/>
          </p:cNvSpPr>
          <p:nvPr/>
        </p:nvSpPr>
        <p:spPr>
          <a:xfrm>
            <a:off x="2287398" y="399142"/>
            <a:ext cx="9904601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3500" b="1" dirty="0" err="1">
                <a:latin typeface="+mn-lt"/>
              </a:rPr>
              <a:t>Egyedi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paraméterek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azonosítása</a:t>
            </a:r>
            <a:endParaRPr lang="hu-HU" sz="3500" b="1" dirty="0">
              <a:latin typeface="+mn-lt"/>
            </a:endParaRP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449DCA7B-7217-0164-81B3-2D6F35F02A59}"/>
              </a:ext>
            </a:extLst>
          </p:cNvPr>
          <p:cNvSpPr txBox="1">
            <a:spLocks/>
          </p:cNvSpPr>
          <p:nvPr/>
        </p:nvSpPr>
        <p:spPr>
          <a:xfrm>
            <a:off x="252974" y="1278655"/>
            <a:ext cx="6466357" cy="571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chemeClr val="tx2"/>
                </a:solidFill>
                <a:latin typeface="+mn-lt"/>
              </a:rPr>
              <a:t>A)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Kiugró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értékek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detekciója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és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zajszűrés</a:t>
            </a:r>
            <a:endParaRPr lang="hu-HU" sz="25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06577-548B-400D-E9F6-92EB4EDA5EB2}"/>
              </a:ext>
            </a:extLst>
          </p:cNvPr>
          <p:cNvSpPr txBox="1"/>
          <p:nvPr/>
        </p:nvSpPr>
        <p:spPr>
          <a:xfrm>
            <a:off x="172241" y="2943218"/>
            <a:ext cx="7109926" cy="607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5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Tumordinamikák</a:t>
            </a:r>
            <a:r>
              <a:rPr lang="en-US" sz="25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klaszterezése</a:t>
            </a:r>
            <a:endParaRPr lang="hu-HU" sz="25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6DCB770D-6BC2-5BF2-C00C-BCFF0D102580}"/>
              </a:ext>
            </a:extLst>
          </p:cNvPr>
          <p:cNvSpPr txBox="1">
            <a:spLocks/>
          </p:cNvSpPr>
          <p:nvPr/>
        </p:nvSpPr>
        <p:spPr>
          <a:xfrm>
            <a:off x="200066" y="4153285"/>
            <a:ext cx="7030940" cy="760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chemeClr val="tx2"/>
                </a:solidFill>
                <a:latin typeface="+mn-lt"/>
              </a:rPr>
              <a:t>C)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Paraméterbecslő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autoenkóder</a:t>
            </a:r>
            <a:r>
              <a:rPr lang="en-US" sz="25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+mn-lt"/>
              </a:rPr>
              <a:t>létrehozása</a:t>
            </a:r>
            <a:endParaRPr lang="hu-HU" sz="25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A5BA8E-58E3-A122-166F-72049EA305D0}"/>
              </a:ext>
            </a:extLst>
          </p:cNvPr>
          <p:cNvSpPr txBox="1"/>
          <p:nvPr/>
        </p:nvSpPr>
        <p:spPr>
          <a:xfrm>
            <a:off x="200066" y="1732371"/>
            <a:ext cx="5388971" cy="1094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tumortérfogatokat tartalmazó idősorokban előforduló kiugró  értékek kiszűrésére alkalmas algoritmus létrehozása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500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továbbá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500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zaj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szűrése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50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942F5B-F5E1-8EB8-E946-B2E48CAA9B19}"/>
              </a:ext>
            </a:extLst>
          </p:cNvPr>
          <p:cNvSpPr txBox="1"/>
          <p:nvPr/>
        </p:nvSpPr>
        <p:spPr>
          <a:xfrm>
            <a:off x="154836" y="3488423"/>
            <a:ext cx="5434201" cy="74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tumortérfogatokat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tartalmazó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idősorok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csoportosítása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tumordinamika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alapján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azonos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kezelés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mellett</a:t>
            </a:r>
            <a:r>
              <a:rPr lang="en-US" sz="150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50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8E61F-8948-94AC-92FD-7FD78EAF6399}"/>
              </a:ext>
            </a:extLst>
          </p:cNvPr>
          <p:cNvSpPr txBox="1"/>
          <p:nvPr/>
        </p:nvSpPr>
        <p:spPr>
          <a:xfrm>
            <a:off x="252974" y="4913640"/>
            <a:ext cx="5336063" cy="74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Nem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felügyelt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gépi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tanulási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algoritmus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létrehozása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matematikai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modell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paramétereinek</a:t>
            </a:r>
            <a:r>
              <a:rPr lang="en-US" sz="1500" b="0" i="0" dirty="0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0" i="0" dirty="0" err="1">
                <a:solidFill>
                  <a:schemeClr val="tx2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meghatározására</a:t>
            </a:r>
            <a:r>
              <a:rPr lang="en-US" sz="1500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57A0A-D171-86B3-41EA-0C9CB9F02FE0}"/>
              </a:ext>
            </a:extLst>
          </p:cNvPr>
          <p:cNvSpPr txBox="1"/>
          <p:nvPr/>
        </p:nvSpPr>
        <p:spPr>
          <a:xfrm>
            <a:off x="11306333" y="63148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3/10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5F992EB-9267-03A1-DEC9-3192208F2143}"/>
              </a:ext>
            </a:extLst>
          </p:cNvPr>
          <p:cNvSpPr/>
          <p:nvPr/>
        </p:nvSpPr>
        <p:spPr>
          <a:xfrm>
            <a:off x="8232406" y="1389783"/>
            <a:ext cx="3804758" cy="4215086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5206"/>
            <a:ext cx="12192000" cy="12049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FC49A39-4494-60F8-C647-04771BB33700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3/10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50C1EE-2298-84A9-AF97-BB6052CD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142" y="75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3"/>
    </mc:Choice>
    <mc:Fallback xmlns="">
      <p:transition spd="slow" advTm="3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4672468-3EA0-58D9-681C-9A61749E9E5D}"/>
              </a:ext>
            </a:extLst>
          </p:cNvPr>
          <p:cNvSpPr/>
          <p:nvPr/>
        </p:nvSpPr>
        <p:spPr>
          <a:xfrm>
            <a:off x="0" y="1510618"/>
            <a:ext cx="12192000" cy="43116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65C91A-DA1F-09EA-C313-EDBF504B1119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5/10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E3F26-E8C3-8DCE-8EE5-2DE2E5DF2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980" y="2084408"/>
            <a:ext cx="9420808" cy="3442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ED0F1-4357-E2CA-133D-3FDF91010F83}"/>
              </a:ext>
            </a:extLst>
          </p:cNvPr>
          <p:cNvSpPr txBox="1"/>
          <p:nvPr/>
        </p:nvSpPr>
        <p:spPr>
          <a:xfrm>
            <a:off x="830617" y="1510618"/>
            <a:ext cx="10142184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151F39"/>
                </a:solidFill>
              </a:rPr>
              <a:t>Kiugró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értékek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detekciója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két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algoritmussal</a:t>
            </a:r>
            <a:endParaRPr lang="hu-HU" sz="2500" b="1" dirty="0">
              <a:solidFill>
                <a:srgbClr val="151F39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0249F2-3EE2-3B73-7F2C-A3BD32B7E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617" y="1800799"/>
            <a:ext cx="487363" cy="487363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26C1C646-C229-00A0-6EC6-10C9D6990C11}"/>
              </a:ext>
            </a:extLst>
          </p:cNvPr>
          <p:cNvSpPr txBox="1">
            <a:spLocks/>
          </p:cNvSpPr>
          <p:nvPr/>
        </p:nvSpPr>
        <p:spPr>
          <a:xfrm>
            <a:off x="2611045" y="459348"/>
            <a:ext cx="819380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500" b="1" dirty="0">
                <a:latin typeface="+mn-lt"/>
              </a:rPr>
              <a:t>C) </a:t>
            </a:r>
            <a:r>
              <a:rPr lang="en-US" sz="3500" b="1" dirty="0" err="1">
                <a:latin typeface="+mn-lt"/>
              </a:rPr>
              <a:t>Zajszűrés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és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kiugró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értékek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detekciója</a:t>
            </a:r>
            <a:endParaRPr lang="hu-HU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17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9"/>
    </mc:Choice>
    <mc:Fallback xmlns="">
      <p:transition spd="slow" advTm="5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C4BA803-3361-1698-30A5-ED5C491D8A05}"/>
              </a:ext>
            </a:extLst>
          </p:cNvPr>
          <p:cNvSpPr/>
          <p:nvPr/>
        </p:nvSpPr>
        <p:spPr>
          <a:xfrm>
            <a:off x="0" y="1520890"/>
            <a:ext cx="12192000" cy="42673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43A9AD4-FF55-21B1-4DC1-B8414607C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40" y="2037094"/>
            <a:ext cx="9662409" cy="3706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4F9C5A-D179-A0F5-3BAE-238AECA6B241}"/>
              </a:ext>
            </a:extLst>
          </p:cNvPr>
          <p:cNvSpPr txBox="1"/>
          <p:nvPr/>
        </p:nvSpPr>
        <p:spPr>
          <a:xfrm rot="16200000">
            <a:off x="-466387" y="3474559"/>
            <a:ext cx="3276578" cy="4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Teljes</a:t>
            </a:r>
            <a:r>
              <a:rPr lang="en-US" sz="1500" dirty="0">
                <a:solidFill>
                  <a:srgbClr val="151F3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rgbClr val="151F3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tumortérfogat</a:t>
            </a:r>
            <a:r>
              <a:rPr lang="en-US" sz="1500" dirty="0">
                <a:solidFill>
                  <a:srgbClr val="151F3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[mm  ]</a:t>
            </a:r>
            <a:endParaRPr lang="hu-HU" sz="1500" dirty="0">
              <a:solidFill>
                <a:srgbClr val="151F39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016218-919E-9AF0-9A88-05EBC07FE51F}"/>
              </a:ext>
            </a:extLst>
          </p:cNvPr>
          <p:cNvSpPr txBox="1"/>
          <p:nvPr/>
        </p:nvSpPr>
        <p:spPr>
          <a:xfrm>
            <a:off x="2691832" y="5376880"/>
            <a:ext cx="2843362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3F3BC-22F3-0B47-5E46-EE3F69EAA3FB}"/>
              </a:ext>
            </a:extLst>
          </p:cNvPr>
          <p:cNvSpPr txBox="1"/>
          <p:nvPr/>
        </p:nvSpPr>
        <p:spPr>
          <a:xfrm>
            <a:off x="7441916" y="5385392"/>
            <a:ext cx="2843362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83D53A-B754-DC5B-5D50-61056D4B474D}"/>
              </a:ext>
            </a:extLst>
          </p:cNvPr>
          <p:cNvSpPr txBox="1"/>
          <p:nvPr/>
        </p:nvSpPr>
        <p:spPr>
          <a:xfrm rot="16200000">
            <a:off x="1005002" y="2583415"/>
            <a:ext cx="249168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3</a:t>
            </a:r>
            <a:endParaRPr lang="hu-HU" sz="1000" dirty="0">
              <a:solidFill>
                <a:srgbClr val="151F39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FADC4A-38B3-D5C8-6A69-E4427AEDD64C}"/>
              </a:ext>
            </a:extLst>
          </p:cNvPr>
          <p:cNvSpPr txBox="1"/>
          <p:nvPr/>
        </p:nvSpPr>
        <p:spPr>
          <a:xfrm>
            <a:off x="2333813" y="2105920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Tumortérfogat</a:t>
            </a:r>
            <a:r>
              <a:rPr lang="en-US" sz="1200" dirty="0"/>
              <a:t> </a:t>
            </a:r>
            <a:r>
              <a:rPr lang="en-US" sz="1200" dirty="0" err="1"/>
              <a:t>mérések</a:t>
            </a:r>
            <a:endParaRPr lang="hu-H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F649C8-70C5-6760-EBCF-C4324D9A60BA}"/>
              </a:ext>
            </a:extLst>
          </p:cNvPr>
          <p:cNvSpPr txBox="1"/>
          <p:nvPr/>
        </p:nvSpPr>
        <p:spPr>
          <a:xfrm>
            <a:off x="2333812" y="2307891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1. </a:t>
            </a:r>
            <a:r>
              <a:rPr lang="en-US" sz="1200" dirty="0" err="1"/>
              <a:t>koefficiens</a:t>
            </a:r>
            <a:endParaRPr lang="hu-H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6A052-F146-657D-24BB-0A48A3503820}"/>
              </a:ext>
            </a:extLst>
          </p:cNvPr>
          <p:cNvSpPr txBox="1"/>
          <p:nvPr/>
        </p:nvSpPr>
        <p:spPr>
          <a:xfrm>
            <a:off x="2318256" y="3741888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Tumortérfogat</a:t>
            </a:r>
            <a:r>
              <a:rPr lang="en-US" sz="1200" dirty="0"/>
              <a:t> </a:t>
            </a:r>
            <a:r>
              <a:rPr lang="en-US" sz="1200" dirty="0" err="1"/>
              <a:t>mérések</a:t>
            </a:r>
            <a:endParaRPr lang="hu-H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03A893-D2C8-2CC7-0ABC-42329A7E64B8}"/>
              </a:ext>
            </a:extLst>
          </p:cNvPr>
          <p:cNvSpPr txBox="1"/>
          <p:nvPr/>
        </p:nvSpPr>
        <p:spPr>
          <a:xfrm>
            <a:off x="2318255" y="3943859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2. </a:t>
            </a:r>
            <a:r>
              <a:rPr lang="en-US" sz="1200" dirty="0" err="1"/>
              <a:t>koefficiens</a:t>
            </a:r>
            <a:endParaRPr lang="hu-H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C86C12-DC7E-D6C0-91E4-C7DBD7A6A557}"/>
              </a:ext>
            </a:extLst>
          </p:cNvPr>
          <p:cNvSpPr txBox="1"/>
          <p:nvPr/>
        </p:nvSpPr>
        <p:spPr>
          <a:xfrm>
            <a:off x="6968002" y="3744997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Tumortérfogat</a:t>
            </a:r>
            <a:r>
              <a:rPr lang="en-US" sz="1200" dirty="0"/>
              <a:t> </a:t>
            </a:r>
            <a:r>
              <a:rPr lang="en-US" sz="1200" dirty="0" err="1"/>
              <a:t>mérések</a:t>
            </a:r>
            <a:endParaRPr lang="hu-HU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DCF617-A6E3-F782-2A97-BA0B79A0DB30}"/>
              </a:ext>
            </a:extLst>
          </p:cNvPr>
          <p:cNvSpPr txBox="1"/>
          <p:nvPr/>
        </p:nvSpPr>
        <p:spPr>
          <a:xfrm>
            <a:off x="6968001" y="3946968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4. </a:t>
            </a:r>
            <a:r>
              <a:rPr lang="en-US" sz="1200" dirty="0" err="1"/>
              <a:t>koefficiens</a:t>
            </a:r>
            <a:endParaRPr lang="hu-H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EFEB40-3BD3-5BBC-4FD4-3CEDF813BB1E}"/>
              </a:ext>
            </a:extLst>
          </p:cNvPr>
          <p:cNvSpPr txBox="1"/>
          <p:nvPr/>
        </p:nvSpPr>
        <p:spPr>
          <a:xfrm>
            <a:off x="6971111" y="2096585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Tumortérfogat</a:t>
            </a:r>
            <a:r>
              <a:rPr lang="en-US" sz="1200" dirty="0"/>
              <a:t> </a:t>
            </a:r>
            <a:r>
              <a:rPr lang="en-US" sz="1200" dirty="0" err="1"/>
              <a:t>mérések</a:t>
            </a:r>
            <a:endParaRPr lang="hu-HU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AF9CCA-0BA9-079C-AA6C-7478080C9980}"/>
              </a:ext>
            </a:extLst>
          </p:cNvPr>
          <p:cNvSpPr txBox="1"/>
          <p:nvPr/>
        </p:nvSpPr>
        <p:spPr>
          <a:xfrm>
            <a:off x="6971110" y="2298556"/>
            <a:ext cx="174366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3. </a:t>
            </a:r>
            <a:r>
              <a:rPr lang="en-US" sz="1200" dirty="0" err="1"/>
              <a:t>koefficiens</a:t>
            </a:r>
            <a:endParaRPr lang="hu-HU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2B0F23-687D-8BC3-AF2C-FC37A47EA095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4/10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0F12E-FC2F-9F53-AE6B-BB8940BF7D6E}"/>
              </a:ext>
            </a:extLst>
          </p:cNvPr>
          <p:cNvSpPr txBox="1"/>
          <p:nvPr/>
        </p:nvSpPr>
        <p:spPr>
          <a:xfrm>
            <a:off x="3330717" y="1405597"/>
            <a:ext cx="5551522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151F39"/>
                </a:solidFill>
              </a:rPr>
              <a:t>Zajszűrés</a:t>
            </a:r>
            <a:r>
              <a:rPr lang="en-US" sz="2500" b="1" dirty="0">
                <a:solidFill>
                  <a:srgbClr val="151F39"/>
                </a:solidFill>
              </a:rPr>
              <a:t> Wavelet-</a:t>
            </a:r>
            <a:r>
              <a:rPr lang="en-US" sz="2500" b="1" dirty="0" err="1">
                <a:solidFill>
                  <a:srgbClr val="151F39"/>
                </a:solidFill>
              </a:rPr>
              <a:t>transzformációval</a:t>
            </a:r>
            <a:endParaRPr lang="hu-HU" sz="2500" b="1" dirty="0">
              <a:solidFill>
                <a:srgbClr val="151F39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14FDE-E827-0587-FCD2-D68986BB0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72" y="1840242"/>
            <a:ext cx="487363" cy="487363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9F6DA083-17E1-744A-4FA6-62F7D3979771}"/>
              </a:ext>
            </a:extLst>
          </p:cNvPr>
          <p:cNvSpPr txBox="1">
            <a:spLocks/>
          </p:cNvSpPr>
          <p:nvPr/>
        </p:nvSpPr>
        <p:spPr>
          <a:xfrm>
            <a:off x="2611045" y="459348"/>
            <a:ext cx="8193803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500" b="1" dirty="0">
                <a:latin typeface="+mn-lt"/>
              </a:rPr>
              <a:t>C) </a:t>
            </a:r>
            <a:r>
              <a:rPr lang="en-US" sz="3500" b="1" dirty="0" err="1">
                <a:latin typeface="+mn-lt"/>
              </a:rPr>
              <a:t>Zajszűrés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és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kiugró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értékek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detekciója</a:t>
            </a:r>
            <a:endParaRPr lang="hu-HU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2"/>
    </mc:Choice>
    <mc:Fallback xmlns="">
      <p:transition spd="slow" advTm="2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4672468-3EA0-58D9-681C-9A61749E9E5D}"/>
              </a:ext>
            </a:extLst>
          </p:cNvPr>
          <p:cNvSpPr/>
          <p:nvPr/>
        </p:nvSpPr>
        <p:spPr>
          <a:xfrm>
            <a:off x="1" y="1280160"/>
            <a:ext cx="12192000" cy="43728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465C91A-DA1F-09EA-C313-EDBF504B1119}"/>
              </a:ext>
            </a:extLst>
          </p:cNvPr>
          <p:cNvSpPr txBox="1"/>
          <p:nvPr/>
        </p:nvSpPr>
        <p:spPr>
          <a:xfrm>
            <a:off x="11458733" y="6467279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6/10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B3275F-9E0E-DCE7-AE7A-9F3A21054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20165"/>
              </p:ext>
            </p:extLst>
          </p:nvPr>
        </p:nvGraphicFramePr>
        <p:xfrm>
          <a:off x="7221895" y="2295107"/>
          <a:ext cx="4512931" cy="941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341">
                  <a:extLst>
                    <a:ext uri="{9D8B030D-6E8A-4147-A177-3AD203B41FA5}">
                      <a16:colId xmlns:a16="http://schemas.microsoft.com/office/drawing/2014/main" val="785371287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2453524962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502236209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1694330838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2731868130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3597298983"/>
                    </a:ext>
                  </a:extLst>
                </a:gridCol>
              </a:tblGrid>
              <a:tr h="392982">
                <a:tc>
                  <a:txBody>
                    <a:bodyPr/>
                    <a:lstStyle/>
                    <a:p>
                      <a:r>
                        <a:rPr lang="en-US" sz="1500" dirty="0" err="1"/>
                        <a:t>Paraméterek</a:t>
                      </a:r>
                      <a:endParaRPr lang="en-US" sz="1500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w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ED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74252"/>
                  </a:ext>
                </a:extLst>
              </a:tr>
              <a:tr h="392982">
                <a:tc>
                  <a:txBody>
                    <a:bodyPr/>
                    <a:lstStyle/>
                    <a:p>
                      <a:r>
                        <a:rPr lang="en-US" sz="1500" dirty="0" err="1"/>
                        <a:t>Hibák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mediánja</a:t>
                      </a:r>
                      <a:r>
                        <a:rPr lang="en-US" sz="1500" dirty="0"/>
                        <a:t> [%]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3,47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13,53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14,39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25,97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24,32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227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7D679C-0996-16BF-CD48-8CF34AE7B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76284"/>
              </p:ext>
            </p:extLst>
          </p:nvPr>
        </p:nvGraphicFramePr>
        <p:xfrm>
          <a:off x="7221894" y="3594811"/>
          <a:ext cx="4506684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341">
                  <a:extLst>
                    <a:ext uri="{9D8B030D-6E8A-4147-A177-3AD203B41FA5}">
                      <a16:colId xmlns:a16="http://schemas.microsoft.com/office/drawing/2014/main" val="785371287"/>
                    </a:ext>
                  </a:extLst>
                </a:gridCol>
                <a:gridCol w="1076658">
                  <a:extLst>
                    <a:ext uri="{9D8B030D-6E8A-4147-A177-3AD203B41FA5}">
                      <a16:colId xmlns:a16="http://schemas.microsoft.com/office/drawing/2014/main" val="2453524962"/>
                    </a:ext>
                  </a:extLst>
                </a:gridCol>
                <a:gridCol w="1091681">
                  <a:extLst>
                    <a:ext uri="{9D8B030D-6E8A-4147-A177-3AD203B41FA5}">
                      <a16:colId xmlns:a16="http://schemas.microsoft.com/office/drawing/2014/main" val="502236209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16943308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dirty="0" err="1"/>
                        <a:t>Paraméterek</a:t>
                      </a:r>
                      <a:endParaRPr lang="en-US" sz="1500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74252"/>
                  </a:ext>
                </a:extLst>
              </a:tr>
              <a:tr h="392982">
                <a:tc>
                  <a:txBody>
                    <a:bodyPr/>
                    <a:lstStyle/>
                    <a:p>
                      <a:r>
                        <a:rPr lang="en-US" sz="1500" dirty="0" err="1"/>
                        <a:t>Hibák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mediánja</a:t>
                      </a:r>
                      <a:r>
                        <a:rPr lang="en-US" sz="1500" dirty="0"/>
                        <a:t> [%]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2,60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12,31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16,96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227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42775E-C6D8-45CE-7833-4143D4DA8A7D}"/>
              </a:ext>
            </a:extLst>
          </p:cNvPr>
          <p:cNvSpPr txBox="1"/>
          <p:nvPr/>
        </p:nvSpPr>
        <p:spPr>
          <a:xfrm>
            <a:off x="8270420" y="1254004"/>
            <a:ext cx="2241680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151F39"/>
                </a:solidFill>
              </a:rPr>
              <a:t>Eredmények</a:t>
            </a:r>
            <a:endParaRPr lang="hu-HU" sz="2500" b="1" dirty="0">
              <a:solidFill>
                <a:srgbClr val="151F3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9E442-DFB0-EB62-D700-5C578BE73F78}"/>
              </a:ext>
            </a:extLst>
          </p:cNvPr>
          <p:cNvSpPr txBox="1"/>
          <p:nvPr/>
        </p:nvSpPr>
        <p:spPr>
          <a:xfrm>
            <a:off x="7167464" y="4557656"/>
            <a:ext cx="61722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a, b, n, w, ED    </a:t>
            </a:r>
            <a:r>
              <a:rPr lang="en-US" sz="1500" b="1" dirty="0" err="1"/>
              <a:t>különálló</a:t>
            </a:r>
            <a:r>
              <a:rPr lang="en-US" sz="1500" b="1" dirty="0"/>
              <a:t> </a:t>
            </a:r>
            <a:r>
              <a:rPr lang="en-US" sz="1500" b="1" dirty="0" err="1"/>
              <a:t>meghatározása</a:t>
            </a:r>
            <a:endParaRPr lang="en-US" sz="1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1FCAD-03E6-EDB3-FFF9-3CDABC476AEC}"/>
              </a:ext>
            </a:extLst>
          </p:cNvPr>
          <p:cNvSpPr txBox="1"/>
          <p:nvPr/>
        </p:nvSpPr>
        <p:spPr>
          <a:xfrm>
            <a:off x="7167464" y="3308103"/>
            <a:ext cx="61722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a, b, n </a:t>
            </a:r>
            <a:r>
              <a:rPr lang="en-US" sz="1500" b="1" dirty="0" err="1"/>
              <a:t>együttes</a:t>
            </a:r>
            <a:r>
              <a:rPr lang="en-US" sz="1500" b="1" dirty="0"/>
              <a:t> </a:t>
            </a:r>
            <a:r>
              <a:rPr lang="en-US" sz="1500" b="1" dirty="0" err="1"/>
              <a:t>meghatározása</a:t>
            </a:r>
            <a:endParaRPr lang="en-US" sz="15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3AC63-CEA1-1312-5A1F-6178463A6C43}"/>
              </a:ext>
            </a:extLst>
          </p:cNvPr>
          <p:cNvSpPr txBox="1"/>
          <p:nvPr/>
        </p:nvSpPr>
        <p:spPr>
          <a:xfrm>
            <a:off x="7226557" y="1988908"/>
            <a:ext cx="61722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a, b, n, w, ED     </a:t>
            </a:r>
            <a:r>
              <a:rPr lang="en-US" sz="1500" b="1" dirty="0" err="1"/>
              <a:t>együttes</a:t>
            </a:r>
            <a:r>
              <a:rPr lang="en-US" sz="1500" b="1" dirty="0"/>
              <a:t> </a:t>
            </a:r>
            <a:r>
              <a:rPr lang="en-US" sz="1500" b="1" dirty="0" err="1"/>
              <a:t>meghatározása</a:t>
            </a:r>
            <a:endParaRPr lang="en-US" sz="15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420965-5213-0272-C59E-9653D4C1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77" y="2138198"/>
            <a:ext cx="4978567" cy="2388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015242-5D3E-E8AB-7BE7-FC51291DB266}"/>
              </a:ext>
            </a:extLst>
          </p:cNvPr>
          <p:cNvSpPr txBox="1"/>
          <p:nvPr/>
        </p:nvSpPr>
        <p:spPr>
          <a:xfrm>
            <a:off x="678028" y="4885961"/>
            <a:ext cx="1132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151F39"/>
                </a:solidFill>
              </a:rPr>
              <a:t>Bemenet</a:t>
            </a:r>
            <a:r>
              <a:rPr lang="en-US" dirty="0">
                <a:solidFill>
                  <a:srgbClr val="151F39"/>
                </a:solidFill>
              </a:rPr>
              <a:t>:</a:t>
            </a:r>
          </a:p>
          <a:p>
            <a:r>
              <a:rPr lang="en-US" dirty="0" err="1">
                <a:solidFill>
                  <a:srgbClr val="151F39"/>
                </a:solidFill>
              </a:rPr>
              <a:t>Idősorok</a:t>
            </a:r>
            <a:endParaRPr lang="en-US" dirty="0">
              <a:solidFill>
                <a:srgbClr val="151F3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F54E0-E176-083B-3398-7806C557EEB3}"/>
              </a:ext>
            </a:extLst>
          </p:cNvPr>
          <p:cNvSpPr txBox="1"/>
          <p:nvPr/>
        </p:nvSpPr>
        <p:spPr>
          <a:xfrm>
            <a:off x="1887926" y="4893240"/>
            <a:ext cx="254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51F39"/>
                </a:solidFill>
              </a:rPr>
              <a:t>Klaszterező</a:t>
            </a:r>
            <a:r>
              <a:rPr lang="en-US" dirty="0">
                <a:solidFill>
                  <a:srgbClr val="151F39"/>
                </a:solidFill>
              </a:rPr>
              <a:t> </a:t>
            </a:r>
            <a:r>
              <a:rPr lang="en-US" b="1" dirty="0" err="1">
                <a:solidFill>
                  <a:srgbClr val="151F39"/>
                </a:solidFill>
              </a:rPr>
              <a:t>algoritmus</a:t>
            </a:r>
            <a:r>
              <a:rPr lang="en-US" b="1" dirty="0">
                <a:solidFill>
                  <a:srgbClr val="151F39"/>
                </a:solidFill>
              </a:rPr>
              <a:t>: </a:t>
            </a:r>
            <a:r>
              <a:rPr lang="en-US" dirty="0">
                <a:solidFill>
                  <a:srgbClr val="151F39"/>
                </a:solidFill>
              </a:rPr>
              <a:t>SOM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E3F616-7C94-35B3-F53D-8E8C9315C06F}"/>
              </a:ext>
            </a:extLst>
          </p:cNvPr>
          <p:cNvSpPr txBox="1"/>
          <p:nvPr/>
        </p:nvSpPr>
        <p:spPr>
          <a:xfrm>
            <a:off x="4077483" y="4897964"/>
            <a:ext cx="254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51F39"/>
                </a:solidFill>
              </a:rPr>
              <a:t>Kimenet</a:t>
            </a:r>
            <a:r>
              <a:rPr lang="en-US" b="1" dirty="0">
                <a:solidFill>
                  <a:srgbClr val="151F39"/>
                </a:solidFill>
              </a:rPr>
              <a:t>:</a:t>
            </a:r>
            <a:br>
              <a:rPr lang="en-US" dirty="0">
                <a:solidFill>
                  <a:srgbClr val="151F39"/>
                </a:solidFill>
              </a:rPr>
            </a:br>
            <a:r>
              <a:rPr lang="en-US" dirty="0" err="1">
                <a:solidFill>
                  <a:srgbClr val="151F39"/>
                </a:solidFill>
              </a:rPr>
              <a:t>Klaszterek</a:t>
            </a:r>
            <a:endParaRPr lang="en-US" dirty="0">
              <a:solidFill>
                <a:srgbClr val="151F3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55FD8-D8DF-0E96-14C4-304F8007DF90}"/>
              </a:ext>
            </a:extLst>
          </p:cNvPr>
          <p:cNvSpPr txBox="1"/>
          <p:nvPr/>
        </p:nvSpPr>
        <p:spPr>
          <a:xfrm>
            <a:off x="1287818" y="1329643"/>
            <a:ext cx="4299472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151F39"/>
                </a:solidFill>
              </a:rPr>
              <a:t>Idősorok</a:t>
            </a:r>
            <a:r>
              <a:rPr lang="en-US" sz="2500" b="1" dirty="0">
                <a:solidFill>
                  <a:srgbClr val="151F39"/>
                </a:solidFill>
              </a:rPr>
              <a:t> </a:t>
            </a:r>
            <a:r>
              <a:rPr lang="en-US" sz="2500" b="1" dirty="0" err="1">
                <a:solidFill>
                  <a:srgbClr val="151F39"/>
                </a:solidFill>
              </a:rPr>
              <a:t>klaszterezése</a:t>
            </a:r>
            <a:endParaRPr lang="hu-HU" sz="2500" b="1" dirty="0">
              <a:solidFill>
                <a:srgbClr val="151F39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EA7457-8FAB-A797-0486-2A5860602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9297"/>
              </p:ext>
            </p:extLst>
          </p:nvPr>
        </p:nvGraphicFramePr>
        <p:xfrm>
          <a:off x="7243664" y="4835658"/>
          <a:ext cx="4512931" cy="941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341">
                  <a:extLst>
                    <a:ext uri="{9D8B030D-6E8A-4147-A177-3AD203B41FA5}">
                      <a16:colId xmlns:a16="http://schemas.microsoft.com/office/drawing/2014/main" val="785371287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2453524962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502236209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1694330838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2731868130"/>
                    </a:ext>
                  </a:extLst>
                </a:gridCol>
                <a:gridCol w="660718">
                  <a:extLst>
                    <a:ext uri="{9D8B030D-6E8A-4147-A177-3AD203B41FA5}">
                      <a16:colId xmlns:a16="http://schemas.microsoft.com/office/drawing/2014/main" val="3597298983"/>
                    </a:ext>
                  </a:extLst>
                </a:gridCol>
              </a:tblGrid>
              <a:tr h="392982">
                <a:tc>
                  <a:txBody>
                    <a:bodyPr/>
                    <a:lstStyle/>
                    <a:p>
                      <a:r>
                        <a:rPr lang="en-US" sz="1500" dirty="0" err="1"/>
                        <a:t>Paraméterek</a:t>
                      </a:r>
                      <a:endParaRPr lang="en-US" sz="1500" dirty="0"/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w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ED</a:t>
                      </a:r>
                    </a:p>
                  </a:txBody>
                  <a:tcPr>
                    <a:solidFill>
                      <a:srgbClr val="151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74252"/>
                  </a:ext>
                </a:extLst>
              </a:tr>
              <a:tr h="392982">
                <a:tc>
                  <a:txBody>
                    <a:bodyPr/>
                    <a:lstStyle/>
                    <a:p>
                      <a:r>
                        <a:rPr lang="en-US" sz="1500" dirty="0" err="1"/>
                        <a:t>Hibák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mediánja</a:t>
                      </a:r>
                      <a:r>
                        <a:rPr lang="en-US" sz="1500" dirty="0"/>
                        <a:t> [%]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0,98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1,20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1,04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0,81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0,9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22721"/>
                  </a:ext>
                </a:extLst>
              </a:tr>
            </a:tbl>
          </a:graphicData>
        </a:graphic>
      </p:graphicFrame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D03DC8-95B5-6E2C-F096-AFFD3DDDA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930" y="1807744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27A007-826C-D908-7496-21E36D2788FA}"/>
              </a:ext>
            </a:extLst>
          </p:cNvPr>
          <p:cNvSpPr txBox="1"/>
          <p:nvPr/>
        </p:nvSpPr>
        <p:spPr>
          <a:xfrm>
            <a:off x="538405" y="4515504"/>
            <a:ext cx="1468939" cy="40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Idő</a:t>
            </a:r>
            <a:r>
              <a:rPr lang="en-US" sz="1500" dirty="0">
                <a:solidFill>
                  <a:srgbClr val="151F39"/>
                </a:solidFill>
              </a:rPr>
              <a:t> [nap]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BCDEB-8DBF-B804-B228-43493023B310}"/>
              </a:ext>
            </a:extLst>
          </p:cNvPr>
          <p:cNvSpPr txBox="1"/>
          <p:nvPr/>
        </p:nvSpPr>
        <p:spPr>
          <a:xfrm rot="16200000">
            <a:off x="-534142" y="3084105"/>
            <a:ext cx="1912033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rgbClr val="151F39"/>
                </a:solidFill>
              </a:rPr>
              <a:t>Teljes</a:t>
            </a:r>
            <a:endParaRPr lang="en-US" sz="1500" dirty="0">
              <a:solidFill>
                <a:srgbClr val="151F39"/>
              </a:solidFill>
            </a:endParaRPr>
          </a:p>
          <a:p>
            <a:pPr algn="ctr"/>
            <a:r>
              <a:rPr lang="en-US" sz="1500" dirty="0">
                <a:solidFill>
                  <a:srgbClr val="151F39"/>
                </a:solidFill>
              </a:rPr>
              <a:t> </a:t>
            </a:r>
            <a:r>
              <a:rPr lang="en-US" sz="1500" dirty="0" err="1">
                <a:solidFill>
                  <a:srgbClr val="151F39"/>
                </a:solidFill>
              </a:rPr>
              <a:t>tumortérfogat</a:t>
            </a:r>
            <a:r>
              <a:rPr lang="en-US" sz="1500" dirty="0">
                <a:solidFill>
                  <a:srgbClr val="151F39"/>
                </a:solidFill>
              </a:rPr>
              <a:t> [mm  ]</a:t>
            </a:r>
            <a:endParaRPr lang="hu-HU" sz="1500" dirty="0">
              <a:solidFill>
                <a:srgbClr val="151F3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970212-4CF1-C587-7F4D-C5AD9B917710}"/>
              </a:ext>
            </a:extLst>
          </p:cNvPr>
          <p:cNvSpPr txBox="1"/>
          <p:nvPr/>
        </p:nvSpPr>
        <p:spPr>
          <a:xfrm rot="16200000">
            <a:off x="363537" y="2555183"/>
            <a:ext cx="275821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151F39"/>
                </a:solidFill>
              </a:rPr>
              <a:t>3</a:t>
            </a:r>
            <a:endParaRPr lang="hu-HU" sz="1000" dirty="0">
              <a:solidFill>
                <a:srgbClr val="151F3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9CA1EC-4496-00B1-5ACD-8E5FB34D1D1F}"/>
              </a:ext>
            </a:extLst>
          </p:cNvPr>
          <p:cNvSpPr txBox="1"/>
          <p:nvPr/>
        </p:nvSpPr>
        <p:spPr>
          <a:xfrm>
            <a:off x="10710485" y="2377115"/>
            <a:ext cx="1468939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</a:rPr>
              <a:t>50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E312B-C2A1-BEBA-D896-BAF3A50B3372}"/>
              </a:ext>
            </a:extLst>
          </p:cNvPr>
          <p:cNvSpPr txBox="1"/>
          <p:nvPr/>
        </p:nvSpPr>
        <p:spPr>
          <a:xfrm>
            <a:off x="10732255" y="4908819"/>
            <a:ext cx="1468939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</a:rPr>
              <a:t>50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2F688-A4B0-0E15-477A-CB7DD7CC18E6}"/>
              </a:ext>
            </a:extLst>
          </p:cNvPr>
          <p:cNvSpPr txBox="1"/>
          <p:nvPr/>
        </p:nvSpPr>
        <p:spPr>
          <a:xfrm>
            <a:off x="7714487" y="2056447"/>
            <a:ext cx="1373123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dirty="0">
                <a:solidFill>
                  <a:srgbClr val="151F39"/>
                </a:solidFill>
              </a:rPr>
              <a:t>50</a:t>
            </a:r>
            <a:endParaRPr lang="hu-HU" sz="1000" b="1" dirty="0">
              <a:solidFill>
                <a:srgbClr val="151F3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484D2-0344-5135-72F9-487BFBB2CE3A}"/>
              </a:ext>
            </a:extLst>
          </p:cNvPr>
          <p:cNvSpPr txBox="1"/>
          <p:nvPr/>
        </p:nvSpPr>
        <p:spPr>
          <a:xfrm>
            <a:off x="7633498" y="4606003"/>
            <a:ext cx="1373123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dirty="0">
                <a:solidFill>
                  <a:srgbClr val="151F39"/>
                </a:solidFill>
              </a:rPr>
              <a:t>50</a:t>
            </a:r>
            <a:endParaRPr lang="hu-HU" sz="1000" b="1" dirty="0">
              <a:solidFill>
                <a:srgbClr val="151F39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AF3C21E-4A3D-58DA-5804-325225D74CDD}"/>
              </a:ext>
            </a:extLst>
          </p:cNvPr>
          <p:cNvSpPr txBox="1">
            <a:spLocks/>
          </p:cNvSpPr>
          <p:nvPr/>
        </p:nvSpPr>
        <p:spPr>
          <a:xfrm>
            <a:off x="-1584499" y="384365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en-US" sz="3500" b="1" dirty="0">
                <a:latin typeface="+mn-lt"/>
              </a:rPr>
              <a:t>C) </a:t>
            </a:r>
            <a:r>
              <a:rPr lang="en-US" sz="3500" b="1" dirty="0" err="1">
                <a:latin typeface="+mn-lt"/>
              </a:rPr>
              <a:t>Tumortérfogatok</a:t>
            </a:r>
            <a:r>
              <a:rPr lang="en-US" sz="3500" b="1" dirty="0">
                <a:latin typeface="+mn-lt"/>
              </a:rPr>
              <a:t> </a:t>
            </a:r>
            <a:r>
              <a:rPr lang="en-US" sz="3500" b="1" dirty="0" err="1">
                <a:latin typeface="+mn-lt"/>
              </a:rPr>
              <a:t>klaszterezése</a:t>
            </a:r>
            <a:endParaRPr lang="en-US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4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3"/>
    </mc:Choice>
    <mc:Fallback xmlns="">
      <p:transition spd="slow" advTm="4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794</TotalTime>
  <Words>938</Words>
  <Application>Microsoft Office PowerPoint</Application>
  <PresentationFormat>Widescreen</PresentationFormat>
  <Paragraphs>277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Élettani modell illesztés gépi tanulással</vt:lpstr>
      <vt:lpstr>Daganatos megbetegedések száma</vt:lpstr>
      <vt:lpstr>Daganatos megbetegedések száma</vt:lpstr>
      <vt:lpstr>A kutatás lépései</vt:lpstr>
      <vt:lpstr>A kutatás lépései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C) Paraméterbecslő autoenkóder</vt:lpstr>
      <vt:lpstr>Összefoglalás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Kisbenedek Lilla</cp:lastModifiedBy>
  <cp:revision>41</cp:revision>
  <dcterms:created xsi:type="dcterms:W3CDTF">2020-09-22T13:16:24Z</dcterms:created>
  <dcterms:modified xsi:type="dcterms:W3CDTF">2024-05-30T20:56:39Z</dcterms:modified>
</cp:coreProperties>
</file>