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11" r:id="rId3"/>
    <p:sldMasterId id="2147483726" r:id="rId4"/>
    <p:sldMasterId id="2147483743" r:id="rId5"/>
    <p:sldMasterId id="2147483762" r:id="rId6"/>
    <p:sldMasterId id="2147483778" r:id="rId7"/>
  </p:sldMasterIdLst>
  <p:notesMasterIdLst>
    <p:notesMasterId r:id="rId21"/>
  </p:notesMasterIdLst>
  <p:sldIdLst>
    <p:sldId id="256" r:id="rId8"/>
    <p:sldId id="264" r:id="rId9"/>
    <p:sldId id="265" r:id="rId10"/>
    <p:sldId id="273" r:id="rId11"/>
    <p:sldId id="276" r:id="rId12"/>
    <p:sldId id="271" r:id="rId13"/>
    <p:sldId id="272" r:id="rId14"/>
    <p:sldId id="277" r:id="rId15"/>
    <p:sldId id="274" r:id="rId16"/>
    <p:sldId id="267" r:id="rId17"/>
    <p:sldId id="278" r:id="rId18"/>
    <p:sldId id="27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3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Munka1!$H$24</c:f>
              <c:strCache>
                <c:ptCount val="1"/>
                <c:pt idx="0">
                  <c:v>Alig látó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Munka1!$G$25:$G$27</c:f>
              <c:strCache>
                <c:ptCount val="3"/>
                <c:pt idx="0">
                  <c:v>Önbizalom</c:v>
                </c:pt>
                <c:pt idx="1">
                  <c:v>Szocializáció</c:v>
                </c:pt>
                <c:pt idx="2">
                  <c:v>Biztonság</c:v>
                </c:pt>
              </c:strCache>
            </c:strRef>
          </c:cat>
          <c:val>
            <c:numRef>
              <c:f>Munka1!$H$25:$H$27</c:f>
              <c:numCache>
                <c:formatCode>0%</c:formatCode>
                <c:ptCount val="3"/>
                <c:pt idx="0">
                  <c:v>0.33</c:v>
                </c:pt>
                <c:pt idx="1">
                  <c:v>0.16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2-4B11-80FE-B4BA06D4C904}"/>
            </c:ext>
          </c:extLst>
        </c:ser>
        <c:ser>
          <c:idx val="1"/>
          <c:order val="1"/>
          <c:tx>
            <c:strRef>
              <c:f>Munka1!$I$24</c:f>
              <c:strCache>
                <c:ptCount val="1"/>
                <c:pt idx="0">
                  <c:v>Vak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Munka1!$G$25:$G$27</c:f>
              <c:strCache>
                <c:ptCount val="3"/>
                <c:pt idx="0">
                  <c:v>Önbizalom</c:v>
                </c:pt>
                <c:pt idx="1">
                  <c:v>Szocializáció</c:v>
                </c:pt>
                <c:pt idx="2">
                  <c:v>Biztonság</c:v>
                </c:pt>
              </c:strCache>
            </c:strRef>
          </c:cat>
          <c:val>
            <c:numRef>
              <c:f>Munka1!$I$25:$I$27</c:f>
              <c:numCache>
                <c:formatCode>0%</c:formatCode>
                <c:ptCount val="3"/>
                <c:pt idx="0">
                  <c:v>0.18</c:v>
                </c:pt>
                <c:pt idx="1">
                  <c:v>0.11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2-4B11-80FE-B4BA06D4C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0208"/>
        <c:axId val="167467152"/>
        <c:axId val="0"/>
      </c:bar3DChart>
      <c:catAx>
        <c:axId val="658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7467152"/>
        <c:crosses val="autoZero"/>
        <c:auto val="1"/>
        <c:lblAlgn val="ctr"/>
        <c:lblOffset val="100"/>
        <c:noMultiLvlLbl val="0"/>
      </c:catAx>
      <c:valAx>
        <c:axId val="16746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8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 b="1" i="0" baseline="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37969163300537"/>
          <c:y val="4.7875520630579663E-2"/>
          <c:w val="0.48815148313602702"/>
          <c:h val="0.7917956394253625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Munka1!$C$7:$C$11</c:f>
              <c:strCache>
                <c:ptCount val="5"/>
                <c:pt idx="0">
                  <c:v>Szabadidős tevékenységeim rendszeres végzése jelentősen hozzájárul az egészségem és fizikai jóllétem fenntartásához.</c:v>
                </c:pt>
                <c:pt idx="1">
                  <c:v>Részvételem szabadidős tevékenységekben pozitívan befolyásolja szociális kapcsolataimat és közösségi életemet.</c:v>
                </c:pt>
                <c:pt idx="2">
                  <c:v>Szabadidős tevékenységeim rendszerint szórakoztatóak és élvezetesek, különféle élményeket nyújtanak.</c:v>
                </c:pt>
                <c:pt idx="3">
                  <c:v>A részvételem szabadidős tevékenységekben hatékonyan hozzájárul az érzelmi kiegyensúlyozottságomhoz és stresszcsökkentésemhez.</c:v>
                </c:pt>
                <c:pt idx="4">
                  <c:v>Szabadidős tevékenységeim rendszeresen növelik az önbizalmamat és önértékelésemet.</c:v>
                </c:pt>
              </c:strCache>
            </c:strRef>
          </c:cat>
          <c:val>
            <c:numRef>
              <c:f>Munka1!$E$7:$E$11</c:f>
              <c:numCache>
                <c:formatCode>0%</c:formatCode>
                <c:ptCount val="5"/>
                <c:pt idx="0">
                  <c:v>0.53012048192771088</c:v>
                </c:pt>
                <c:pt idx="1">
                  <c:v>0.55421686746987953</c:v>
                </c:pt>
                <c:pt idx="2">
                  <c:v>0.5662650602409639</c:v>
                </c:pt>
                <c:pt idx="3">
                  <c:v>0.60240963855421692</c:v>
                </c:pt>
                <c:pt idx="4">
                  <c:v>0.46987951807228917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0-493F-828E-586A6701D2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7352304"/>
        <c:axId val="587347024"/>
      </c:barChart>
      <c:catAx>
        <c:axId val="58735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7347024"/>
        <c:crosses val="autoZero"/>
        <c:auto val="1"/>
        <c:lblAlgn val="ctr"/>
        <c:lblOffset val="100"/>
        <c:noMultiLvlLbl val="0"/>
      </c:catAx>
      <c:valAx>
        <c:axId val="58734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735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6F70-7E62-4472-B209-AC57B0F75A5B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3DBF-CB09-4847-ADCA-8E0E05826D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1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19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141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7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0473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525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432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4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1759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09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28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514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20247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426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58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7765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466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011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623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97904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28281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621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8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6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7441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4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16529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189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409370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69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42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996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7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258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F6CFDB0-C6A3-4642-9ABE-6AF9116CA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775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958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FEA123C-DA4F-C34C-89AC-82D083FCB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E42308-C415-BF4C-B9D2-0C85E64A8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461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A2910B-2D1C-7D45-8F95-5E9B3C868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8606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1143C3C-52B9-A947-8BCA-B29F0A072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75F3DFE-DFCB-1D4A-B094-B28023281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75156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44393-3C59-C441-887A-DAAB726EA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1260475"/>
            <a:ext cx="5437187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130D81-4595-FB40-8DF0-C67291BD7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5253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7CDFBE-C7DA-5D45-9470-443262647D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4923" y="1260475"/>
            <a:ext cx="542169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C20A9F-4B68-FB47-B6BA-A6EAA29FC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DFF3-BD6A-2746-BD0D-7303220D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36" y="1270648"/>
            <a:ext cx="5409069" cy="10248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57513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3F9E9D-3034-8345-837C-D9589E54C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4739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EC3EE40-8A73-1B41-9CC1-66E8FFC64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7123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595CA-2A3E-994F-B8BF-D3169A936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0BA7932-8483-2A43-81FA-5BB458D6A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604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2457450"/>
            <a:ext cx="54213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CCC7506-CF33-3747-B567-8E21C5598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792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886" y="1260475"/>
            <a:ext cx="5421312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059D531-7DBA-7C4E-8AE6-5481CF068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5820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55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2457450"/>
            <a:ext cx="5437188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75E847A-C026-4942-8745-18C8E58C7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388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3" y="1284128"/>
            <a:ext cx="5416551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1260475"/>
            <a:ext cx="5437188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C720B8B-49C2-1847-9D7B-781B1B4FA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676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43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253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0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630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890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5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8021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29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151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1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152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805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11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023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442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34956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2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7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40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3986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12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47930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4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51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4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9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91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2499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3985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1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513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8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8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909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3947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4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02359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005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4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4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671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0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39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998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057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D13265F-B3AB-F045-A99A-7F22CFB613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1906" y="15240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01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3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3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99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0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547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15898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7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42217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6791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6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4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59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907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408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832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87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2409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5585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8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6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9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42" r:id="rId18"/>
    <p:sldLayoutId id="214748379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41" r:id="rId15"/>
    <p:sldLayoutId id="21474837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303283"/>
            <a:ext cx="9144000" cy="1781502"/>
          </a:xfrm>
        </p:spPr>
        <p:txBody>
          <a:bodyPr>
            <a:normAutofit/>
          </a:bodyPr>
          <a:lstStyle/>
          <a:p>
            <a:r>
              <a:rPr lang="hu-HU" sz="4800" dirty="0">
                <a:effectLst/>
              </a:rPr>
              <a:t>A látássérültek pszichés és fizikai biztonságának vizsgálata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757453"/>
            <a:ext cx="9144000" cy="1376855"/>
          </a:xfrm>
        </p:spPr>
        <p:txBody>
          <a:bodyPr/>
          <a:lstStyle/>
          <a:p>
            <a:r>
              <a:rPr lang="hu-HU" dirty="0"/>
              <a:t>Kartali Gabriella</a:t>
            </a:r>
          </a:p>
          <a:p>
            <a:r>
              <a:rPr lang="hu-HU" dirty="0"/>
              <a:t>Témavezető: Dr. Kelemen-Erdős Anikó </a:t>
            </a:r>
          </a:p>
          <a:p>
            <a:r>
              <a:rPr lang="hu-HU" dirty="0"/>
              <a:t>2024. Június 04.</a:t>
            </a:r>
          </a:p>
          <a:p>
            <a:r>
              <a:rPr lang="hu-HU" sz="2000" dirty="0"/>
              <a:t>Támogatási időszak: 5 hónap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7CC02B7-1D19-EE8C-58D1-602964CF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4"/>
    </mc:Choice>
    <mc:Fallback>
      <p:transition spd="slow" advTm="63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Javaslattétel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2871295"/>
          </a:xfrm>
        </p:spPr>
        <p:txBody>
          <a:bodyPr/>
          <a:lstStyle/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Fókusz: Mélyebb elemzések az érintett közösségek igényeiről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Innovációk: Új technológiák és megoldások vizsgálata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Társadalmi hatások: A látássérült emberek aktívabb társadalmi részvételének elősegítése</a:t>
            </a:r>
          </a:p>
        </p:txBody>
      </p:sp>
    </p:spTree>
    <p:extLst>
      <p:ext uri="{BB962C8B-B14F-4D97-AF65-F5344CB8AC3E}">
        <p14:creationId xmlns:p14="http://schemas.microsoft.com/office/powerpoint/2010/main" val="265889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Publikáció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28712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800" dirty="0">
                <a:solidFill>
                  <a:schemeClr val="bg1"/>
                </a:solidFill>
                <a:effectLst/>
              </a:rPr>
              <a:t>Kartali Gabriella: A szisztematikus irodalmi áttekintés módszertana, Biztonságtudományi Szemle </a:t>
            </a:r>
            <a:r>
              <a:rPr lang="hu-HU" sz="1800" dirty="0">
                <a:solidFill>
                  <a:schemeClr val="bg1"/>
                </a:solidFill>
              </a:rPr>
              <a:t>5 : 4 pp. 1-11. , 11 p. (2023)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hu-HU" sz="1800" dirty="0">
                <a:solidFill>
                  <a:schemeClr val="bg1"/>
                </a:solidFill>
                <a:effectLst/>
              </a:rPr>
              <a:t>Kartali Gabriella: A biztonság és az altruizmus összefüggéseinek vizsgálata -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Examination</a:t>
            </a:r>
            <a:r>
              <a:rPr lang="hu-HU" sz="1800" dirty="0">
                <a:solidFill>
                  <a:schemeClr val="bg1"/>
                </a:solidFill>
                <a:effectLst/>
              </a:rPr>
              <a:t> of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the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relationship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between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security</a:t>
            </a:r>
            <a:r>
              <a:rPr lang="hu-HU" sz="1800" dirty="0">
                <a:solidFill>
                  <a:schemeClr val="bg1"/>
                </a:solidFill>
                <a:effectLst/>
              </a:rPr>
              <a:t> and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altruism</a:t>
            </a:r>
            <a:r>
              <a:rPr lang="hu-HU" sz="1800" dirty="0">
                <a:solidFill>
                  <a:schemeClr val="bg1"/>
                </a:solidFill>
                <a:effectLst/>
              </a:rPr>
              <a:t>, Bánki </a:t>
            </a:r>
            <a:r>
              <a:rPr lang="hu-HU" sz="1800" dirty="0">
                <a:solidFill>
                  <a:schemeClr val="bg1"/>
                </a:solidFill>
              </a:rPr>
              <a:t>Közlemények 2024 III. negyedévi szám, </a:t>
            </a:r>
            <a:r>
              <a:rPr lang="hu-HU" sz="1800" i="1" dirty="0">
                <a:solidFill>
                  <a:schemeClr val="bg1"/>
                </a:solidFill>
              </a:rPr>
              <a:t>megjelenés alatt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hu-HU" sz="1800" dirty="0">
                <a:solidFill>
                  <a:schemeClr val="bg1"/>
                </a:solidFill>
                <a:effectLst/>
              </a:rPr>
              <a:t>Kartali Gabriella: A látássérültek pszichés és fizikai biztonságát meghatározó tényezők feltárása -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Exploration</a:t>
            </a:r>
            <a:r>
              <a:rPr lang="hu-HU" sz="1800" dirty="0">
                <a:solidFill>
                  <a:schemeClr val="bg1"/>
                </a:solidFill>
                <a:effectLst/>
              </a:rPr>
              <a:t> of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the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factors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determining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the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psychological</a:t>
            </a:r>
            <a:r>
              <a:rPr lang="hu-HU" sz="1800" dirty="0">
                <a:solidFill>
                  <a:schemeClr val="bg1"/>
                </a:solidFill>
                <a:effectLst/>
              </a:rPr>
              <a:t> and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physical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safety</a:t>
            </a:r>
            <a:r>
              <a:rPr lang="hu-HU" sz="1800" dirty="0">
                <a:solidFill>
                  <a:schemeClr val="bg1"/>
                </a:solidFill>
                <a:effectLst/>
              </a:rPr>
              <a:t> of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the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visually</a:t>
            </a:r>
            <a:r>
              <a:rPr lang="hu-HU" sz="1800" dirty="0">
                <a:solidFill>
                  <a:schemeClr val="bg1"/>
                </a:solidFill>
                <a:effectLst/>
              </a:rPr>
              <a:t> 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impaired</a:t>
            </a:r>
            <a:r>
              <a:rPr lang="hu-HU" sz="1800" dirty="0">
                <a:solidFill>
                  <a:schemeClr val="bg1"/>
                </a:solidFill>
                <a:effectLst/>
              </a:rPr>
              <a:t> , Biztonságtudományi Szemle </a:t>
            </a:r>
            <a:r>
              <a:rPr lang="hu-HU" sz="1800" dirty="0">
                <a:solidFill>
                  <a:schemeClr val="bg1"/>
                </a:solidFill>
              </a:rPr>
              <a:t>2024 III. negyedévi szám, </a:t>
            </a:r>
            <a:r>
              <a:rPr lang="hu-HU" sz="1800" i="1" dirty="0">
                <a:solidFill>
                  <a:schemeClr val="bg1"/>
                </a:solidFill>
              </a:rPr>
              <a:t>megjelenés alatt</a:t>
            </a:r>
            <a:endParaRPr lang="hu-HU" sz="18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Konferencia-előadás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2871295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solidFill>
                  <a:schemeClr val="bg1"/>
                </a:solidFill>
                <a:effectLst/>
              </a:rPr>
              <a:t>A látássérülteket veszélyeztető körülmények vizsgálata - ESB (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Engineering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conference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at</a:t>
            </a:r>
            <a:r>
              <a:rPr lang="hu-HU" sz="1800" dirty="0">
                <a:solidFill>
                  <a:schemeClr val="bg1"/>
                </a:solidFill>
                <a:effectLst/>
              </a:rPr>
              <a:t> Banki) nemzetközi konferencia, </a:t>
            </a:r>
            <a:r>
              <a:rPr lang="hu-HU" sz="1800" i="1" dirty="0">
                <a:solidFill>
                  <a:schemeClr val="bg1"/>
                </a:solidFill>
                <a:effectLst/>
              </a:rPr>
              <a:t>megjelenés alatt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solidFill>
                  <a:schemeClr val="bg1"/>
                </a:solidFill>
                <a:effectLst/>
              </a:rPr>
              <a:t>A vakvezető kutya, mint a látássérültek biztonságérzetét és önértékelését növelő tényező - ESB (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Engineering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conference</a:t>
            </a:r>
            <a:r>
              <a:rPr lang="hu-HU" sz="1800" dirty="0">
                <a:solidFill>
                  <a:schemeClr val="bg1"/>
                </a:solidFill>
                <a:effectLst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</a:rPr>
              <a:t>at</a:t>
            </a:r>
            <a:r>
              <a:rPr lang="hu-HU" sz="1800" dirty="0">
                <a:solidFill>
                  <a:schemeClr val="bg1"/>
                </a:solidFill>
                <a:effectLst/>
              </a:rPr>
              <a:t> Banki) nemzetközi konferencia, </a:t>
            </a:r>
            <a:r>
              <a:rPr lang="hu-HU" sz="1800" i="1" dirty="0">
                <a:solidFill>
                  <a:schemeClr val="bg1"/>
                </a:solidFill>
                <a:effectLst/>
              </a:rPr>
              <a:t>megjelenés alatt</a:t>
            </a:r>
            <a:endParaRPr lang="hu-HU" sz="18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585" y="2416969"/>
            <a:ext cx="11212830" cy="1012031"/>
          </a:xfrm>
        </p:spPr>
        <p:txBody>
          <a:bodyPr>
            <a:normAutofit/>
          </a:bodyPr>
          <a:lstStyle/>
          <a:p>
            <a:pPr algn="ctr"/>
            <a:r>
              <a:rPr lang="hu-HU" sz="6000" dirty="0"/>
              <a:t>Köszönöm a figyelmet!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89744" y="2660626"/>
            <a:ext cx="11212512" cy="26279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solidFill>
                  <a:schemeClr val="bg1"/>
                </a:solidFill>
                <a:effectLst/>
              </a:rPr>
              <a:t>Feltárni a vakok- és gyengénlátók pszichés és fizikai biztonságának tényezőit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solidFill>
                  <a:schemeClr val="bg1"/>
                </a:solidFill>
              </a:rPr>
              <a:t>Képet kapni a csoportot veszélyeztető körülményekről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solidFill>
                  <a:schemeClr val="bg1"/>
                </a:solidFill>
              </a:rPr>
              <a:t>Javaslatot tenni a lehetséges megoldásokra, további kutatásokra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8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63" y="1044260"/>
            <a:ext cx="11212830" cy="1012031"/>
          </a:xfrm>
        </p:spPr>
        <p:txBody>
          <a:bodyPr/>
          <a:lstStyle/>
          <a:p>
            <a:r>
              <a:rPr lang="hu-HU" dirty="0"/>
              <a:t>Módszertan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1989740"/>
            <a:ext cx="11212512" cy="3317984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Szekunder Kutatás</a:t>
            </a:r>
          </a:p>
          <a:p>
            <a:r>
              <a:rPr lang="hu-HU" dirty="0">
                <a:solidFill>
                  <a:schemeClr val="bg1"/>
                </a:solidFill>
              </a:rPr>
              <a:t>Első Fázis: Szakirodalom feldolgozása és elemzése</a:t>
            </a:r>
          </a:p>
          <a:p>
            <a:r>
              <a:rPr lang="hu-HU" dirty="0">
                <a:solidFill>
                  <a:schemeClr val="bg1"/>
                </a:solidFill>
              </a:rPr>
              <a:t>Források: Korábbi kutatások és elméleti tanulmányok</a:t>
            </a:r>
          </a:p>
          <a:p>
            <a:r>
              <a:rPr lang="hu-HU" dirty="0">
                <a:solidFill>
                  <a:schemeClr val="bg1"/>
                </a:solidFill>
              </a:rPr>
              <a:t>Cél: Elméleti következtetések levonása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Primer Kutatás </a:t>
            </a:r>
          </a:p>
          <a:p>
            <a:r>
              <a:rPr lang="hu-HU" dirty="0">
                <a:solidFill>
                  <a:schemeClr val="bg1"/>
                </a:solidFill>
              </a:rPr>
              <a:t>Második Fázis: Kvantitatív kutatás (online megkérdezés)</a:t>
            </a:r>
          </a:p>
          <a:p>
            <a:r>
              <a:rPr lang="hu-HU" dirty="0">
                <a:solidFill>
                  <a:schemeClr val="bg1"/>
                </a:solidFill>
              </a:rPr>
              <a:t>Módszer: Kérdőíves megkérdezés a célcsoport körében</a:t>
            </a:r>
          </a:p>
          <a:p>
            <a:r>
              <a:rPr lang="hu-HU" dirty="0">
                <a:solidFill>
                  <a:schemeClr val="bg1"/>
                </a:solidFill>
              </a:rPr>
              <a:t>Cél: Adatgyűjtés és következtetések levonása a célkitűzések alapján</a:t>
            </a:r>
          </a:p>
        </p:txBody>
      </p:sp>
    </p:spTree>
    <p:extLst>
      <p:ext uri="{BB962C8B-B14F-4D97-AF65-F5344CB8AC3E}">
        <p14:creationId xmlns:p14="http://schemas.microsoft.com/office/powerpoint/2010/main" val="146713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3082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dirty="0"/>
              <a:t>Eredmények </a:t>
            </a:r>
            <a:br>
              <a:rPr lang="hu-HU" dirty="0"/>
            </a:br>
            <a:br>
              <a:rPr lang="hu-HU" sz="1400" dirty="0"/>
            </a:br>
            <a:r>
              <a:rPr lang="hu-HU" sz="2800" dirty="0">
                <a:effectLst/>
              </a:rPr>
              <a:t>A látássérültek biztonságérzetét veszélyeztető és növelő tényezők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23244C3C-0B26-16BE-24E0-637908E48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91005"/>
              </p:ext>
            </p:extLst>
          </p:nvPr>
        </p:nvGraphicFramePr>
        <p:xfrm>
          <a:off x="731783" y="2592423"/>
          <a:ext cx="10728434" cy="2602368"/>
        </p:xfrm>
        <a:graphic>
          <a:graphicData uri="http://schemas.openxmlformats.org/drawingml/2006/table">
            <a:tbl>
              <a:tblPr/>
              <a:tblGrid>
                <a:gridCol w="5364217">
                  <a:extLst>
                    <a:ext uri="{9D8B030D-6E8A-4147-A177-3AD203B41FA5}">
                      <a16:colId xmlns:a16="http://schemas.microsoft.com/office/drawing/2014/main" val="3674039029"/>
                    </a:ext>
                  </a:extLst>
                </a:gridCol>
                <a:gridCol w="5364217">
                  <a:extLst>
                    <a:ext uri="{9D8B030D-6E8A-4147-A177-3AD203B41FA5}">
                      <a16:colId xmlns:a16="http://schemas.microsoft.com/office/drawing/2014/main" val="1143307740"/>
                    </a:ext>
                  </a:extLst>
                </a:gridCol>
              </a:tblGrid>
              <a:tr h="433728">
                <a:tc>
                  <a:txBody>
                    <a:bodyPr/>
                    <a:lstStyle/>
                    <a:p>
                      <a:pPr fontAlgn="b"/>
                      <a:r>
                        <a:rPr lang="hu-HU" b="1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Veszélyeztető tényezők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u-HU" b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Biztonságérzetet növelő tényezők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67460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 fontAlgn="base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Fogyatékossággal kapcsolatos előítéletek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Inkluzív oktatási intézkedések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30041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 fontAlgn="base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Hozzáférhetőségi hiány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Jól tervezett közlekedési rendszerek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54129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 fontAlgn="base"/>
                      <a:r>
                        <a:rPr lang="hu-HU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Oktatási korlátok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Speciális oktatási lehetőségek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85757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 fontAlgn="base"/>
                      <a:r>
                        <a:rPr lang="hu-HU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Társadalmi elutasítás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Pozitív attitűdök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56182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 fontAlgn="base"/>
                      <a:r>
                        <a:rPr lang="hu-HU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Információhiány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Hatékony kommunikációs eszközök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7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4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585" y="983107"/>
            <a:ext cx="11212830" cy="1012031"/>
          </a:xfrm>
        </p:spPr>
        <p:txBody>
          <a:bodyPr/>
          <a:lstStyle/>
          <a:p>
            <a:r>
              <a:rPr lang="hu-HU" dirty="0"/>
              <a:t>A vakvezetőkutya előnyei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3F9AFF0-DA59-8572-2C6C-F52843519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46867"/>
              </p:ext>
            </p:extLst>
          </p:nvPr>
        </p:nvGraphicFramePr>
        <p:xfrm>
          <a:off x="5869641" y="1331259"/>
          <a:ext cx="6138583" cy="412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49222C3-AC47-66FE-DF6B-BD7D1DC2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1" y="2430966"/>
            <a:ext cx="4007224" cy="22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A3C0F7D7-3ACE-4E91-C7BA-50B1CE4D69A2}"/>
              </a:ext>
            </a:extLst>
          </p:cNvPr>
          <p:cNvSpPr txBox="1"/>
          <p:nvPr/>
        </p:nvSpPr>
        <p:spPr>
          <a:xfrm>
            <a:off x="84083" y="5216987"/>
            <a:ext cx="5623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Forrás: </a:t>
            </a:r>
            <a:r>
              <a:rPr lang="en-US" sz="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Whitmarsh, L. (200</a:t>
            </a:r>
            <a:r>
              <a:rPr lang="hu-HU" sz="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9</a:t>
            </a:r>
            <a:r>
              <a:rPr lang="en-US" sz="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). The Benefits of Guide Dog Ownership. </a:t>
            </a:r>
            <a:r>
              <a:rPr lang="en-US" sz="7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Visual Impairment Research</a:t>
            </a:r>
            <a:r>
              <a:rPr lang="en-US" sz="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7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7</a:t>
            </a:r>
            <a:r>
              <a:rPr lang="en-US" sz="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(1), 27–42. https://doi.org/10.1080/13882350590956439</a:t>
            </a:r>
            <a:endParaRPr lang="hu-HU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7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585" y="1044259"/>
            <a:ext cx="11212830" cy="1012031"/>
          </a:xfrm>
        </p:spPr>
        <p:txBody>
          <a:bodyPr/>
          <a:lstStyle/>
          <a:p>
            <a:r>
              <a:rPr lang="hu-HU" dirty="0"/>
              <a:t>Pszichológiai Biztonság és Társadalmi Helyzet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41CEFD70-B255-D4A4-73BE-8CAF0D51A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24810"/>
              </p:ext>
            </p:extLst>
          </p:nvPr>
        </p:nvGraphicFramePr>
        <p:xfrm>
          <a:off x="1803838" y="2128346"/>
          <a:ext cx="8584324" cy="3179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8228">
                  <a:extLst>
                    <a:ext uri="{9D8B030D-6E8A-4147-A177-3AD203B41FA5}">
                      <a16:colId xmlns:a16="http://schemas.microsoft.com/office/drawing/2014/main" val="1055941232"/>
                    </a:ext>
                  </a:extLst>
                </a:gridCol>
                <a:gridCol w="3110951">
                  <a:extLst>
                    <a:ext uri="{9D8B030D-6E8A-4147-A177-3AD203B41FA5}">
                      <a16:colId xmlns:a16="http://schemas.microsoft.com/office/drawing/2014/main" val="593265337"/>
                    </a:ext>
                  </a:extLst>
                </a:gridCol>
                <a:gridCol w="3195145">
                  <a:extLst>
                    <a:ext uri="{9D8B030D-6E8A-4147-A177-3AD203B41FA5}">
                      <a16:colId xmlns:a16="http://schemas.microsoft.com/office/drawing/2014/main" val="3327118956"/>
                    </a:ext>
                  </a:extLst>
                </a:gridCol>
              </a:tblGrid>
              <a:tr h="407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Tényező</a:t>
                      </a:r>
                      <a:endParaRPr lang="hu-H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kern="100">
                          <a:solidFill>
                            <a:schemeClr val="tx1"/>
                          </a:solidFill>
                          <a:effectLst/>
                        </a:rPr>
                        <a:t>Pszichológiai Biztonság</a:t>
                      </a:r>
                      <a:endParaRPr lang="hu-H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kern="100">
                          <a:solidFill>
                            <a:schemeClr val="tx1"/>
                          </a:solidFill>
                          <a:effectLst/>
                        </a:rPr>
                        <a:t>Társadalmi és Egyéni Szerepek</a:t>
                      </a:r>
                      <a:endParaRPr lang="hu-H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73796"/>
                  </a:ext>
                </a:extLst>
              </a:tr>
              <a:tr h="92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Pszichológiai biztonság</a:t>
                      </a:r>
                      <a:endParaRPr lang="hu-H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Az egyén képes kifejezni magát és kapcsolatteremtésre anélkül, hogy tartania kellene a negatív következményektől, elutasítástól vagy kedvezőtlen visszajelzésektől (</a:t>
                      </a:r>
                      <a:r>
                        <a:rPr lang="hu-HU" sz="1100" kern="100" dirty="0" err="1">
                          <a:solidFill>
                            <a:schemeClr val="tx1"/>
                          </a:solidFill>
                          <a:effectLst/>
                        </a:rPr>
                        <a:t>Lateef</a:t>
                      </a: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, 2020).</a:t>
                      </a:r>
                      <a:endParaRPr lang="hu-H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Az egyén és társadalom egyaránt felelős a pszichológiai biztonság megteremtéséért (</a:t>
                      </a:r>
                      <a:r>
                        <a:rPr lang="hu-HU" sz="1100" kern="100" dirty="0" err="1">
                          <a:solidFill>
                            <a:schemeClr val="tx1"/>
                          </a:solidFill>
                          <a:effectLst/>
                        </a:rPr>
                        <a:t>Lateef</a:t>
                      </a: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, 2020).</a:t>
                      </a:r>
                      <a:endParaRPr lang="hu-H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6107"/>
                  </a:ext>
                </a:extLst>
              </a:tr>
              <a:tr h="1044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hu-HU" sz="1100" kern="100">
                          <a:solidFill>
                            <a:schemeClr val="tx1"/>
                          </a:solidFill>
                          <a:effectLst/>
                        </a:rPr>
                        <a:t>Társadalmi hozzáállás</a:t>
                      </a:r>
                      <a:endParaRPr lang="hu-H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A fogyatékos emberek körében gyakori a pszichológiai biztonság hiánya a hátrányos megkülönböztetés és kirekesztés miatt, amely még mindig jelen van a társadalomban (</a:t>
                      </a:r>
                      <a:r>
                        <a:rPr lang="hu-HU" sz="1100" kern="100" dirty="0" err="1">
                          <a:solidFill>
                            <a:schemeClr val="tx1"/>
                          </a:solidFill>
                          <a:effectLst/>
                        </a:rPr>
                        <a:t>Lateef</a:t>
                      </a: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, 2020).</a:t>
                      </a:r>
                      <a:endParaRPr lang="hu-H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Az integráció hatékonyságának növelése és a diszkrimináció csökkentése elengedhetetlen a látássérült emberek életminőségének javításában.</a:t>
                      </a:r>
                      <a:endParaRPr lang="hu-H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89077"/>
                  </a:ext>
                </a:extLst>
              </a:tr>
              <a:tr h="79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hu-HU" sz="1100" kern="100">
                          <a:solidFill>
                            <a:schemeClr val="tx1"/>
                          </a:solidFill>
                          <a:effectLst/>
                        </a:rPr>
                        <a:t>Egyéni attitűdök</a:t>
                      </a:r>
                      <a:endParaRPr lang="hu-H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kern="100">
                          <a:solidFill>
                            <a:schemeClr val="tx1"/>
                          </a:solidFill>
                          <a:effectLst/>
                        </a:rPr>
                        <a:t>Az egyén attitűdjei nagymértékben befolyásolják a pszichológiai biztonság kialakulását vagy hiányát (Lateef, 2020).</a:t>
                      </a:r>
                      <a:endParaRPr lang="hu-H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kern="100" dirty="0">
                          <a:solidFill>
                            <a:schemeClr val="tx1"/>
                          </a:solidFill>
                          <a:effectLst/>
                        </a:rPr>
                        <a:t>Az egyéni hozzáállás fontos szerepet játszik a pszichológiai biztonság megteremtésében.</a:t>
                      </a:r>
                      <a:endParaRPr lang="hu-H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13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69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Fizikai Biztonság és Kockázati Tényezők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2908081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látássérült emberek száma folyamatosan növekszik a népesség és az átlagos életkor emelkedésével.</a:t>
            </a:r>
          </a:p>
          <a:p>
            <a:r>
              <a:rPr lang="hu-HU" dirty="0">
                <a:solidFill>
                  <a:schemeClr val="bg1"/>
                </a:solidFill>
              </a:rPr>
              <a:t>Fiatalok: Depresszió és szorongás kockázata (Kiss, 2021).</a:t>
            </a:r>
          </a:p>
          <a:p>
            <a:r>
              <a:rPr lang="hu-HU" dirty="0">
                <a:solidFill>
                  <a:schemeClr val="bg1"/>
                </a:solidFill>
              </a:rPr>
              <a:t>Idősek: Fizikai aktivitás hiánya miatti egészségromlás (Kiss, 2021).</a:t>
            </a:r>
          </a:p>
          <a:p>
            <a:r>
              <a:rPr lang="hu-HU" dirty="0">
                <a:solidFill>
                  <a:schemeClr val="bg1"/>
                </a:solidFill>
              </a:rPr>
              <a:t>Egészségügyi Ellátórendszerek: Felkészületlenség és prevenciós tevékenységek hiányosságai (Falvai, 2015).</a:t>
            </a:r>
          </a:p>
        </p:txBody>
      </p:sp>
    </p:spTree>
    <p:extLst>
      <p:ext uri="{BB962C8B-B14F-4D97-AF65-F5344CB8AC3E}">
        <p14:creationId xmlns:p14="http://schemas.microsoft.com/office/powerpoint/2010/main" val="32490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584" y="912880"/>
            <a:ext cx="11212830" cy="1012031"/>
          </a:xfrm>
        </p:spPr>
        <p:txBody>
          <a:bodyPr/>
          <a:lstStyle/>
          <a:p>
            <a:r>
              <a:rPr lang="hu-HU" dirty="0"/>
              <a:t>Fizikai aktivitás - Szabadidős tevékenység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61CBE8-598B-07AE-F6CB-7C071DC82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478644"/>
              </p:ext>
            </p:extLst>
          </p:nvPr>
        </p:nvGraphicFramePr>
        <p:xfrm>
          <a:off x="2520552" y="1692167"/>
          <a:ext cx="7327641" cy="388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460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Megoldási javaslatok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297114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Hang- vagy érintésalapú tájékoztatók, valamint akadálymentes kijelzők</a:t>
            </a:r>
          </a:p>
          <a:p>
            <a:r>
              <a:rPr lang="hu-HU" dirty="0">
                <a:solidFill>
                  <a:schemeClr val="bg1"/>
                </a:solidFill>
              </a:rPr>
              <a:t>Akadálymentesítés, a megfelelő tájékoztatás és a technológiai fejlesztések</a:t>
            </a:r>
          </a:p>
          <a:p>
            <a:r>
              <a:rPr lang="hu-HU" dirty="0">
                <a:solidFill>
                  <a:schemeClr val="bg1"/>
                </a:solidFill>
              </a:rPr>
              <a:t>Informatikai képzés és számítógépes segédeszközök</a:t>
            </a:r>
          </a:p>
          <a:p>
            <a:r>
              <a:rPr lang="hu-HU" dirty="0">
                <a:solidFill>
                  <a:schemeClr val="bg1"/>
                </a:solidFill>
              </a:rPr>
              <a:t>Esélyegyenlőség és az emberi jogok tiszteletben tartása </a:t>
            </a:r>
          </a:p>
          <a:p>
            <a:r>
              <a:rPr lang="hu-HU" dirty="0">
                <a:solidFill>
                  <a:schemeClr val="bg1"/>
                </a:solidFill>
              </a:rPr>
              <a:t>Hang-anyagok és speciális tanulási módok alkalmazása, tanulási környezet optimalizálása</a:t>
            </a:r>
          </a:p>
          <a:p>
            <a:r>
              <a:rPr lang="hu-HU" dirty="0">
                <a:solidFill>
                  <a:schemeClr val="bg1"/>
                </a:solidFill>
              </a:rPr>
              <a:t>Világítás, színkontraszt, és könnyen érzékelhető tárgyak 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9616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36539351-4D46-4694-BC24-42B9363BEA0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940E764-F440-4C5E-8054-4CE0E1C5DD79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0ED25D19-5FF4-4C7C-9137-63F975ADB607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C2C42726-3DB7-4CFE-AB0D-C6DE4A02E38E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BD3A8041-E8F0-4C65-A007-B6CD1F5A93B7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EF9538A1-77CD-4443-8823-CC438E4FBAA0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F12B141-C464-49A7-9392-F0F5F5553F2E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ÚNKP_dia_sablon_konferenciához</Template>
  <TotalTime>1981</TotalTime>
  <Words>579</Words>
  <PresentationFormat>Szélesvásznú</PresentationFormat>
  <Paragraphs>77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13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System Font Regular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A látássérültek pszichés és fizikai biztonságának vizsgálata</vt:lpstr>
      <vt:lpstr>Célok</vt:lpstr>
      <vt:lpstr>Módszertan</vt:lpstr>
      <vt:lpstr>Eredmények   A látássérültek biztonságérzetét veszélyeztető és növelő tényezők</vt:lpstr>
      <vt:lpstr>A vakvezetőkutya előnyei</vt:lpstr>
      <vt:lpstr>Pszichológiai Biztonság és Társadalmi Helyzet</vt:lpstr>
      <vt:lpstr>Fizikai Biztonság és Kockázati Tényezők</vt:lpstr>
      <vt:lpstr>Fizikai aktivitás - Szabadidős tevékenység</vt:lpstr>
      <vt:lpstr>Megoldási javaslatok</vt:lpstr>
      <vt:lpstr>Javaslattétel</vt:lpstr>
      <vt:lpstr>Publikáció</vt:lpstr>
      <vt:lpstr>Konferencia-előadás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2020-09-22T13:16:24Z</dcterms:created>
  <dcterms:modified xsi:type="dcterms:W3CDTF">2024-05-30T14:40:08Z</dcterms:modified>
</cp:coreProperties>
</file>