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5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6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  <p:sldMasterId id="2147483711" r:id="rId3"/>
    <p:sldMasterId id="2147483726" r:id="rId4"/>
    <p:sldMasterId id="2147483743" r:id="rId5"/>
    <p:sldMasterId id="2147483762" r:id="rId6"/>
    <p:sldMasterId id="2147483778" r:id="rId7"/>
  </p:sldMasterIdLst>
  <p:notesMasterIdLst>
    <p:notesMasterId r:id="rId16"/>
  </p:notesMasterIdLst>
  <p:sldIdLst>
    <p:sldId id="256" r:id="rId8"/>
    <p:sldId id="264" r:id="rId9"/>
    <p:sldId id="265" r:id="rId10"/>
    <p:sldId id="267" r:id="rId11"/>
    <p:sldId id="266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16F70-7E62-4472-B209-AC57B0F75A5B}" type="datetimeFigureOut">
              <a:rPr lang="hu-HU" smtClean="0"/>
              <a:t>2024. 05. 29.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13DBF-CB09-4847-ADCA-8E0E05826D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0618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351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E5F48-7E9E-3344-95A6-888280517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F70779-D3A3-3F42-B1A3-2A64CC15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DA728C8-7909-7349-AF65-927D93833B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51194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1141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371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104732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7525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343283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342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491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817593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609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95B7F-ECB4-6248-A0A2-F62D6AC5F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6428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30408-977E-D047-99A9-EF2FB6303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723265-71EE-1044-933D-610CE9DD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4E90D23-247A-EE46-8AC0-0876ABD703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68514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8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94202471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4263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0583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AAF8-81DF-4CAA-BF2F-0E25C3CDF8C1}" type="datetimeFigureOut">
              <a:rPr lang="hu-HU" smtClean="0"/>
              <a:t>2024. 05. 29.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277654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57450"/>
            <a:ext cx="11212512" cy="3708400"/>
          </a:xfrm>
          <a:prstGeom prst="rect">
            <a:avLst/>
          </a:prstGeom>
        </p:spPr>
        <p:txBody>
          <a:bodyPr/>
          <a:lstStyle>
            <a:lvl1pPr>
              <a:defRPr lang="en-GB" sz="20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GB" sz="18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GB" sz="16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marL="0" lvl="0" indent="0">
              <a:buFontTx/>
              <a:buNone/>
            </a:pPr>
            <a:r>
              <a:rPr lang="hu-HU"/>
              <a:t>Mintaszöveg szerkesztése</a:t>
            </a:r>
          </a:p>
          <a:p>
            <a:pPr marL="0" lvl="1" indent="0">
              <a:buFontTx/>
              <a:buNone/>
            </a:pPr>
            <a:r>
              <a:rPr lang="hu-HU"/>
              <a:t>Második szint</a:t>
            </a:r>
          </a:p>
          <a:p>
            <a:pPr marL="0" lvl="2" indent="0">
              <a:buFontTx/>
              <a:buNone/>
            </a:pPr>
            <a:r>
              <a:rPr lang="hu-HU"/>
              <a:t>Harmadik szint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4DF1382-D6FC-5044-98A9-B8B1C3193E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246695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9011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2623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5979047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74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B594C-28EC-D24F-B2E5-3A157560B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40FC90-3A93-CC4F-BDBD-612B4698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FCAAE3A-B1BE-E545-9E1E-1408EE6711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28281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86215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1884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4642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7474418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945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2B184-CC21-C745-A6DA-72AAACC9E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94165290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082688-62D6-444E-B064-323A5DC8C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01897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94093704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A8C6C6-6CC0-2949-B37A-1713BFD91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E61ECE-DD11-434A-BFC5-CC3EAAD56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4E56921-ED46-5D4F-AA8E-D9DFBBDB5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091BFEA-2E6F-3C48-B971-A2D405292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91696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14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C5EAA2-9B6A-E64A-8911-60ED04B4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4820C9-8081-0D4C-BC75-9F8EAD16AA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5425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69965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72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AAF8-81DF-4CAA-BF2F-0E25C3CDF8C1}" type="datetimeFigureOut">
              <a:rPr lang="hu-HU" smtClean="0"/>
              <a:t>2024. 05. 29.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563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57450"/>
            <a:ext cx="11212512" cy="3708400"/>
          </a:xfrm>
          <a:prstGeom prst="rect">
            <a:avLst/>
          </a:prstGeom>
        </p:spPr>
        <p:txBody>
          <a:bodyPr/>
          <a:lstStyle>
            <a:lvl1pPr>
              <a:defRPr lang="en-GB" sz="20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GB" sz="18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GB" sz="16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marL="0" lvl="0" indent="0">
              <a:buFontTx/>
              <a:buNone/>
            </a:pPr>
            <a:r>
              <a:rPr lang="hu-HU"/>
              <a:t>Mintaszöveg szerkesztése</a:t>
            </a:r>
          </a:p>
          <a:p>
            <a:pPr marL="0" lvl="1" indent="0">
              <a:buFontTx/>
              <a:buNone/>
            </a:pPr>
            <a:r>
              <a:rPr lang="hu-HU"/>
              <a:t>Második szint</a:t>
            </a:r>
          </a:p>
          <a:p>
            <a:pPr marL="0" lvl="2" indent="0">
              <a:buFontTx/>
              <a:buNone/>
            </a:pPr>
            <a:r>
              <a:rPr lang="hu-HU"/>
              <a:t>Harmadik szint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4DF1382-D6FC-5044-98A9-B8B1C3193E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22586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3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57450"/>
            <a:ext cx="11212512" cy="3708400"/>
          </a:xfrm>
          <a:prstGeom prst="rect">
            <a:avLst/>
          </a:prstGeom>
        </p:spPr>
        <p:txBody>
          <a:bodyPr/>
          <a:lstStyle>
            <a:lvl1pPr marL="227013" indent="-227013">
              <a:buFont typeface="Arial" panose="020B0604020202020204" pitchFamily="34" charset="0"/>
              <a:buChar char="•"/>
              <a:tabLst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06400" indent="-179388">
              <a:buFont typeface="System Font Regular"/>
              <a:buChar char="−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2F6CFDB0-C6A3-4642-9ABE-6AF9116CAA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977592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57450"/>
            <a:ext cx="5416550" cy="3708400"/>
          </a:xfrm>
          <a:prstGeom prst="rect">
            <a:avLst/>
          </a:prstGeom>
        </p:spPr>
        <p:txBody>
          <a:bodyPr/>
          <a:lstStyle>
            <a:lvl1pPr marL="227013" indent="-227013">
              <a:buFont typeface="Arial" panose="020B0604020202020204" pitchFamily="34" charset="0"/>
              <a:buChar char="•"/>
              <a:tabLst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06400" indent="-179388">
              <a:buFont typeface="System Font Regular"/>
              <a:buChar char="−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AACC7AA-CA6B-8844-B0B5-7A591F1AE0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6025" y="2457450"/>
            <a:ext cx="5416550" cy="3708400"/>
          </a:xfrm>
          <a:prstGeom prst="rect">
            <a:avLst/>
          </a:prstGeom>
        </p:spPr>
        <p:txBody>
          <a:bodyPr/>
          <a:lstStyle>
            <a:lvl1pPr marL="227013" indent="-227013">
              <a:buFont typeface="Arial" panose="020B0604020202020204" pitchFamily="34" charset="0"/>
              <a:buChar char="•"/>
              <a:tabLst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06400" indent="-179388">
              <a:buFont typeface="System Font Regular"/>
              <a:buChar char="−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B3649443-DE97-A345-9372-BFD55CF20F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29589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360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5416868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57450"/>
            <a:ext cx="5416550" cy="3708400"/>
          </a:xfrm>
          <a:prstGeom prst="rect">
            <a:avLst/>
          </a:prstGeom>
        </p:spPr>
        <p:txBody>
          <a:bodyPr/>
          <a:lstStyle>
            <a:lvl1pPr marL="227013" indent="-227013">
              <a:buFont typeface="Arial" panose="020B0604020202020204" pitchFamily="34" charset="0"/>
              <a:buChar char="•"/>
              <a:tabLst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06400" indent="-179388">
              <a:buFont typeface="System Font Regular"/>
              <a:buChar char="−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AACC7AA-CA6B-8844-B0B5-7A591F1AE0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6025" y="2457450"/>
            <a:ext cx="5416550" cy="3708400"/>
          </a:xfrm>
          <a:prstGeom prst="rect">
            <a:avLst/>
          </a:prstGeom>
        </p:spPr>
        <p:txBody>
          <a:bodyPr/>
          <a:lstStyle>
            <a:lvl1pPr marL="227013" indent="-227013">
              <a:buFont typeface="Arial" panose="020B0604020202020204" pitchFamily="34" charset="0"/>
              <a:buChar char="•"/>
              <a:tabLst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06400" indent="-179388">
              <a:buFont typeface="System Font Regular"/>
              <a:buChar char="−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FEA123C-DA4F-C34C-89AC-82D083FCB4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E42308-C415-BF4C-B9D2-0C85E64A8B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96025" y="1260475"/>
            <a:ext cx="5400675" cy="1035050"/>
          </a:xfrm>
          <a:prstGeom prst="rect">
            <a:avLst/>
          </a:prstGeom>
        </p:spPr>
        <p:txBody>
          <a:bodyPr/>
          <a:lstStyle>
            <a:lvl1pPr marL="1270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320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2pPr>
            <a:lvl3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3pPr>
            <a:lvl4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4pPr>
            <a:lvl5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44611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65839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C7E8FE4-121E-9546-B577-65BEB25FA3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7636" y="2458902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EEA2910B-2D1C-7D45-8F95-5E9B3C868C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68606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5416868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65839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C7E8FE4-121E-9546-B577-65BEB25FA3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7636" y="2458902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C1143C3C-52B9-A947-8BCA-B29F0A0725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75F3DFE-DFCB-1D4A-B094-B28023281E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96025" y="1260475"/>
            <a:ext cx="5400675" cy="1035050"/>
          </a:xfrm>
          <a:prstGeom prst="rect">
            <a:avLst/>
          </a:prstGeom>
        </p:spPr>
        <p:txBody>
          <a:bodyPr/>
          <a:lstStyle>
            <a:lvl1pPr marL="1270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320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2pPr>
            <a:lvl3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3pPr>
            <a:lvl4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4pPr>
            <a:lvl5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8751566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5416868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65839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F44393-3C59-C441-887A-DAAB726EA6D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75388" y="1260475"/>
            <a:ext cx="5437187" cy="4905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1130D81-4595-FB40-8DF0-C67291BD71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652532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C7E8FE4-121E-9546-B577-65BEB25FA3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7636" y="2458902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7CDFBE-C7DA-5D45-9470-443262647D1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4923" y="1260475"/>
            <a:ext cx="5421690" cy="4905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CC20A9F-4B68-FB47-B6BA-A6EAA29FC9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57DFF3-BD6A-2746-BD0D-7303220D1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636" y="1270648"/>
            <a:ext cx="5409069" cy="102487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575137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65839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C7E8FE4-121E-9546-B577-65BEB25FA3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7636" y="2458902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D63F9E9D-3034-8345-837C-D9589E54C8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54739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DEC3EE40-8A73-1B41-9CC1-66E8FFC64E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771236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E595CA-2A3E-994F-B8BF-D3169A936B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0063" y="2457450"/>
            <a:ext cx="11212512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D0BA7932-8483-2A43-81FA-5BB458D6AE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6760413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65839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8EC4AB-973D-1444-B4E7-831480B415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75388" y="2457450"/>
            <a:ext cx="5421312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7CCC7506-CF33-3747-B567-8E21C55980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747923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5416868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65839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8EC4AB-973D-1444-B4E7-831480B415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90886" y="1260475"/>
            <a:ext cx="5421312" cy="4905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059D531-7DBA-7C4E-8AE6-5481CF068B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582006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C7C1BC3-E15F-D34B-BD28-F312B456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79759E2-B98B-5C46-9D45-1A01AB96D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0553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C7E8FE4-121E-9546-B577-65BEB25FA3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7636" y="2458902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FDB1B5-E5C8-A443-B84F-11E62C7B764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79425" y="2457450"/>
            <a:ext cx="5437188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075E847A-C026-4942-8745-18C8E58C75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33880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023" y="1284128"/>
            <a:ext cx="5416551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C7E8FE4-121E-9546-B577-65BEB25FA3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7636" y="2458902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FDB1B5-E5C8-A443-B84F-11E62C7B764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79425" y="1260475"/>
            <a:ext cx="5437188" cy="4905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C720B8B-49C2-1847-9D7B-781B1B4FA7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067682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AAF8-81DF-4CAA-BF2F-0E25C3CDF8C1}" type="datetimeFigureOut">
              <a:rPr lang="hu-HU" smtClean="0"/>
              <a:t>2024. 05. 29.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5435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2536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208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1DBF87-7255-594B-B8D5-7346664AC2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4630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189024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3450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6780217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CDCE40-0EC3-1F4C-9FE1-6A8824F99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629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551512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1771B3-2B9D-8048-B51F-9405C1A5D1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4124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017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915295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44D521-68E2-C749-A9F2-60A3C260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C526D04-089F-244B-A268-711014C05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38059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836EB-766A-534F-BC98-A335FAD9B5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F10F20-35A6-ED40-9E2D-1BA07143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B11E014-B156-CD4D-B9F4-89FEC375B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81124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F7A55-9880-3C43-B0CB-B0B25AAE0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410C58-1586-BA41-83F6-2A9D940C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2C0782F-43EC-1642-8533-41A1B4084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40230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B22455-15EF-9F4A-8944-649986A0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78C12-7B56-EB47-8169-D4C23F005A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04424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6349567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8522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2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5573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AAF8-81DF-4CAA-BF2F-0E25C3CDF8C1}" type="datetimeFigureOut">
              <a:rPr lang="hu-HU" smtClean="0"/>
              <a:t>2024. 05. 29.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22407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57450"/>
            <a:ext cx="11212512" cy="3708400"/>
          </a:xfrm>
          <a:prstGeom prst="rect">
            <a:avLst/>
          </a:prstGeom>
        </p:spPr>
        <p:txBody>
          <a:bodyPr/>
          <a:lstStyle>
            <a:lvl1pPr>
              <a:defRPr lang="en-GB" sz="20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GB" sz="18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GB" sz="16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marL="0" lvl="0" indent="0">
              <a:buFontTx/>
              <a:buNone/>
            </a:pPr>
            <a:r>
              <a:rPr lang="hu-HU"/>
              <a:t>Mintaszöveg szerkesztése</a:t>
            </a:r>
          </a:p>
          <a:p>
            <a:pPr marL="0" lvl="1" indent="0">
              <a:buFontTx/>
              <a:buNone/>
            </a:pPr>
            <a:r>
              <a:rPr lang="hu-HU"/>
              <a:t>Második szint</a:t>
            </a:r>
          </a:p>
          <a:p>
            <a:pPr marL="0" lvl="2" indent="0">
              <a:buFontTx/>
              <a:buNone/>
            </a:pPr>
            <a:r>
              <a:rPr lang="hu-HU"/>
              <a:t>Harmadik szint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4DF1382-D6FC-5044-98A9-B8B1C3193E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03986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3125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925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8479306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448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9513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445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290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6913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824991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28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95B7F-ECB4-6248-A0A2-F62D6AC5F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439859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612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7851398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6389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382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AAF8-81DF-4CAA-BF2F-0E25C3CDF8C1}" type="datetimeFigureOut">
              <a:rPr lang="hu-HU" smtClean="0"/>
              <a:t>2024. 05. 29.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9094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57450"/>
            <a:ext cx="11212512" cy="3708400"/>
          </a:xfrm>
          <a:prstGeom prst="rect">
            <a:avLst/>
          </a:prstGeom>
        </p:spPr>
        <p:txBody>
          <a:bodyPr/>
          <a:lstStyle>
            <a:lvl1pPr>
              <a:defRPr lang="en-GB" sz="20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GB" sz="18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GB" sz="16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marL="0" lvl="0" indent="0">
              <a:buFontTx/>
              <a:buNone/>
            </a:pPr>
            <a:r>
              <a:rPr lang="hu-HU"/>
              <a:t>Mintaszöveg szerkesztése</a:t>
            </a:r>
          </a:p>
          <a:p>
            <a:pPr marL="0" lvl="1" indent="0">
              <a:buFontTx/>
              <a:buNone/>
            </a:pPr>
            <a:r>
              <a:rPr lang="hu-HU"/>
              <a:t>Második szint</a:t>
            </a:r>
          </a:p>
          <a:p>
            <a:pPr marL="0" lvl="2" indent="0">
              <a:buFontTx/>
              <a:buNone/>
            </a:pPr>
            <a:r>
              <a:rPr lang="hu-HU"/>
              <a:t>Harmadik szint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4DF1382-D6FC-5044-98A9-B8B1C3193E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394720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343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964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59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9023592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687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30052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548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442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9267190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001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2B184-CC21-C745-A6DA-72AAACC9E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839586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082688-62D6-444E-B064-323A5DC8C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49983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0575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ED13265F-B3AB-F045-A99A-7F22CFB613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41906" y="15240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101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A8C6C6-6CC0-2949-B37A-1713BFD91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E61ECE-DD11-434A-BFC5-CC3EAAD56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4E56921-ED46-5D4F-AA8E-D9DFBBDB5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091BFEA-2E6F-3C48-B971-A2D405292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6432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833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992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0405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1DBF87-7255-594B-B8D5-7346664AC2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85479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115898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0770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5542217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CDCE40-0EC3-1F4C-9FE1-6A8824F99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56791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1771B3-2B9D-8048-B51F-9405C1A5D1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666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747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259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59074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44D521-68E2-C749-A9F2-60A3C260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C526D04-089F-244B-A268-711014C05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64081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836EB-766A-534F-BC98-A335FAD9B5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F10F20-35A6-ED40-9E2D-1BA07143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B11E014-B156-CD4D-B9F4-89FEC375B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08320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F7A55-9880-3C43-B0CB-B0B25AAE0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410C58-1586-BA41-83F6-2A9D940C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2C0782F-43EC-1642-8533-41A1B4084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18799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B22455-15EF-9F4A-8944-649986A0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78C12-7B56-EB47-8169-D4C23F005A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22409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155858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9482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364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AAF8-81DF-4CAA-BF2F-0E25C3CDF8C1}" type="datetimeFigureOut">
              <a:rPr lang="hu-HU" smtClean="0"/>
              <a:t>2024. 05. 29.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1191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DDFAAF8-81DF-4CAA-BF2F-0E25C3CDF8C1}" type="datetimeFigureOut">
              <a:rPr lang="hu-HU" smtClean="0"/>
              <a:t>2024. 05. 29.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903C85-69BE-E743-BB5D-297DC90D373D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0155" y="219286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3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42" r:id="rId18"/>
    <p:sldLayoutId id="214748379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A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2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41" r:id="rId15"/>
    <p:sldLayoutId id="214748379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AD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E593CD-AD13-FC40-9134-AFE14BE8B96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7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1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A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3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9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AD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E593CD-AD13-FC40-9134-AFE14BE8B96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1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ztonsagosinternet.h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0.xml"/><Relationship Id="rId4" Type="http://schemas.openxmlformats.org/officeDocument/2006/relationships/hyperlink" Target="https://nmhh.hu/alkalmazaso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87141" y="323466"/>
            <a:ext cx="11309684" cy="2387600"/>
          </a:xfrm>
        </p:spPr>
        <p:txBody>
          <a:bodyPr>
            <a:normAutofit fontScale="90000"/>
          </a:bodyPr>
          <a:lstStyle/>
          <a:p>
            <a:r>
              <a:rPr lang="hu-HU" dirty="0"/>
              <a:t>Hazai és nemzetközi kiberbiztonsági kutatások </a:t>
            </a:r>
            <a:r>
              <a:rPr lang="hu-HU" sz="4900" dirty="0"/>
              <a:t>(gyermekbántalmazás az online térben)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Felsőoktatási Doktori Hallgatói Kutatói Ösztöndíj (ÚNKP-23-3)</a:t>
            </a:r>
          </a:p>
          <a:p>
            <a:br>
              <a:rPr lang="hu-HU" dirty="0"/>
            </a:br>
            <a:r>
              <a:rPr lang="hu-HU" dirty="0"/>
              <a:t>Horváth-Kiss Anikó JF9DT6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7CC02B7-1D19-EE8C-58D1-602964CFA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1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09C0802C-5D01-FEF7-FB46-C70E97B21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F21A9203-BE4B-DA3D-D6FD-B1FA446F4100}"/>
              </a:ext>
            </a:extLst>
          </p:cNvPr>
          <p:cNvSpPr txBox="1"/>
          <p:nvPr/>
        </p:nvSpPr>
        <p:spPr>
          <a:xfrm>
            <a:off x="129504" y="1758831"/>
            <a:ext cx="11671068" cy="3340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CYBERBULLYING</a:t>
            </a:r>
            <a:endParaRPr lang="hu-HU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u-H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elsősorban kamaszkorúak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u-H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iskolai kiközösítés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u-H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áldozathoz elektronikus úton eljutó üzenetek sorozata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u-H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egy vagy több felhasználó visz véghez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u-H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távközlési úton, többnyire az interneten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5C66E334-BCC3-EEE4-41A6-D81775EC8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438" y="129938"/>
            <a:ext cx="6700058" cy="306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83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09C0802C-5D01-FEF7-FB46-C70E97B21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951833DD-BA50-959F-84D7-EF1B35C1C695}"/>
              </a:ext>
            </a:extLst>
          </p:cNvPr>
          <p:cNvSpPr txBox="1"/>
          <p:nvPr/>
        </p:nvSpPr>
        <p:spPr>
          <a:xfrm>
            <a:off x="2925020" y="173255"/>
            <a:ext cx="8093089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zaklatás leggyakoribb megjelenési formái</a:t>
            </a:r>
            <a:endParaRPr lang="hu-HU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A1F2A569-CEA4-CDB8-7C9B-0F5C743B1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2" y="900946"/>
            <a:ext cx="2487315" cy="187268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4027C85C-1B70-94BB-39C8-BAB51ED3D5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605" y="900946"/>
            <a:ext cx="2958696" cy="1782613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CCF3B833-8AF9-A4D2-EAFA-BCE651A85A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768" y="900946"/>
            <a:ext cx="2958696" cy="1974929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C2FD8A0B-20FE-C420-2451-E1B700D6E11B}"/>
              </a:ext>
            </a:extLst>
          </p:cNvPr>
          <p:cNvSpPr txBox="1"/>
          <p:nvPr/>
        </p:nvSpPr>
        <p:spPr>
          <a:xfrm>
            <a:off x="8315768" y="3104387"/>
            <a:ext cx="3162905" cy="1959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Rosszindulatú pletykák terjesztése online eszközök segítségével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Kirekesztés, negligálás („levegőnek nézés”) online környezetben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36710163-20F1-69E4-3AA2-4739EE40226B}"/>
              </a:ext>
            </a:extLst>
          </p:cNvPr>
          <p:cNvSpPr txBox="1"/>
          <p:nvPr/>
        </p:nvSpPr>
        <p:spPr>
          <a:xfrm>
            <a:off x="39185" y="2989774"/>
            <a:ext cx="3630506" cy="2393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Felzaklató tartalmú anonim üzenetek (szöveg, kép, videó) e-mail, SMS, chat, közösségi oldalak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Bármilyen privát információ megszerzése és annak beleegyezés nélküli elterjesztése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Személyes kép vagy videó átszerkesztése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120A155B-E3EC-A050-E201-A9AEB3F7F72B}"/>
              </a:ext>
            </a:extLst>
          </p:cNvPr>
          <p:cNvSpPr txBox="1"/>
          <p:nvPr/>
        </p:nvSpPr>
        <p:spPr>
          <a:xfrm>
            <a:off x="4161393" y="3104387"/>
            <a:ext cx="3517120" cy="1959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Mobiltelefonra érkező anonim hívások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Honlap vagy blog létrehozása valakinek a lejáratása céljából, személyes honlap, blog feltörése és módosítása</a:t>
            </a:r>
          </a:p>
        </p:txBody>
      </p:sp>
    </p:spTree>
    <p:extLst>
      <p:ext uri="{BB962C8B-B14F-4D97-AF65-F5344CB8AC3E}">
        <p14:creationId xmlns:p14="http://schemas.microsoft.com/office/powerpoint/2010/main" val="1467130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09C0802C-5D01-FEF7-FB46-C70E97B21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FB7BD9DF-00BB-C0E6-28CE-CCA88564135B}"/>
              </a:ext>
            </a:extLst>
          </p:cNvPr>
          <p:cNvSpPr txBox="1"/>
          <p:nvPr/>
        </p:nvSpPr>
        <p:spPr>
          <a:xfrm>
            <a:off x="1319463" y="425844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Milyen</a:t>
            </a:r>
            <a:r>
              <a:rPr lang="en-US" sz="5400" b="1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400" b="1" kern="120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következményekkel</a:t>
            </a:r>
            <a:r>
              <a:rPr lang="en-US" sz="5400" b="1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400" b="1" kern="120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járhat</a:t>
            </a:r>
            <a:r>
              <a:rPr lang="en-US" sz="5400" b="1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A33D76C-DEE1-7E9F-79C5-BC139A658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147" y="1358532"/>
            <a:ext cx="5213956" cy="2387113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6596DF55-679D-8911-94CD-0A365C63FBB7}"/>
              </a:ext>
            </a:extLst>
          </p:cNvPr>
          <p:cNvSpPr txBox="1"/>
          <p:nvPr/>
        </p:nvSpPr>
        <p:spPr>
          <a:xfrm>
            <a:off x="-1604" y="1651602"/>
            <a:ext cx="609760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hu-H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rossz érzéseket kelt a gyerekekben, </a:t>
            </a:r>
          </a:p>
          <a:p>
            <a:pPr marL="285750" indent="-285750" algn="just">
              <a:buFontTx/>
              <a:buChar char="-"/>
            </a:pPr>
            <a:r>
              <a:rPr lang="hu-H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aláássa az önbizalmukat, az önértékelésüket, </a:t>
            </a:r>
          </a:p>
          <a:p>
            <a:pPr marL="285750" indent="-285750" algn="just">
              <a:buFontTx/>
              <a:buChar char="-"/>
            </a:pPr>
            <a:r>
              <a:rPr lang="hu-H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súlyos esetben meglévő barátaiktól is elszigeteli őket</a:t>
            </a:r>
          </a:p>
          <a:p>
            <a:pPr marL="285750" indent="-285750" algn="just">
              <a:buFontTx/>
              <a:buChar char="-"/>
            </a:pPr>
            <a:r>
              <a:rPr lang="hu-HU" sz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hu-H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zorongás, feszültté válás, folyamatos stresszhelyzet</a:t>
            </a:r>
          </a:p>
          <a:p>
            <a:pPr marL="285750" indent="-285750" algn="just">
              <a:buFontTx/>
              <a:buChar char="-"/>
            </a:pPr>
            <a:r>
              <a:rPr lang="hu-H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kihatással lehet a teljesítményükre</a:t>
            </a:r>
          </a:p>
          <a:p>
            <a:pPr marL="285750" indent="-285750" algn="just">
              <a:buFontTx/>
              <a:buChar char="-"/>
            </a:pPr>
            <a:r>
              <a:rPr lang="hu-HU" sz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hu-H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zétszórttá válnak, nem teljesítenek az iskolában</a:t>
            </a:r>
          </a:p>
          <a:p>
            <a:pPr marL="285750" indent="-285750" algn="just">
              <a:buFontTx/>
              <a:buChar char="-"/>
            </a:pPr>
            <a:r>
              <a:rPr lang="hu-H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elszakadnak korábbi kapcsolataiktól, </a:t>
            </a:r>
          </a:p>
          <a:p>
            <a:pPr marL="285750" indent="-285750" algn="just">
              <a:buFontTx/>
              <a:buChar char="-"/>
            </a:pPr>
            <a:r>
              <a:rPr lang="hu-HU" sz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akár</a:t>
            </a:r>
            <a:r>
              <a:rPr lang="hu-H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még a szülőkkel való bizalmi viszony is felbomlik </a:t>
            </a:r>
          </a:p>
          <a:p>
            <a:pPr marL="285750" indent="-285750" algn="just">
              <a:buFontTx/>
              <a:buChar char="-"/>
            </a:pPr>
            <a:r>
              <a:rPr lang="hu-HU" sz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hu-H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feszültség hosszú távon egészségkárosító hatású, mentális, pszichés betegségekkel és valódi fizikai tünetekkel is járhat</a:t>
            </a:r>
          </a:p>
          <a:p>
            <a:pPr marL="285750" indent="-285750" algn="just">
              <a:buFontTx/>
              <a:buChar char="-"/>
            </a:pPr>
            <a:r>
              <a:rPr lang="hu-H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kiskamaszok önkárosító magatartása</a:t>
            </a:r>
          </a:p>
          <a:p>
            <a:pPr marL="285750" indent="-285750" algn="just">
              <a:buFontTx/>
              <a:buChar char="-"/>
            </a:pPr>
            <a:r>
              <a:rPr lang="hu-H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étkezési zavarok </a:t>
            </a:r>
          </a:p>
          <a:p>
            <a:pPr marL="285750" indent="-285750" algn="just">
              <a:buFontTx/>
              <a:buChar char="-"/>
            </a:pPr>
            <a:r>
              <a:rPr lang="hu-HU" sz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hu-H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agy a legsúlyosabb esetben akár nagyon komolyan </a:t>
            </a:r>
            <a:r>
              <a:rPr lang="hu-HU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saját életük ellen</a:t>
            </a:r>
            <a:r>
              <a:rPr lang="hu-H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 fordulhatnak.</a:t>
            </a:r>
          </a:p>
          <a:p>
            <a:pPr marL="285750" indent="-285750" algn="just">
              <a:buFontTx/>
              <a:buChar char="-"/>
            </a:pPr>
            <a:endParaRPr lang="hu-HU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899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09C0802C-5D01-FEF7-FB46-C70E97B21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6CF4750D-ACA3-917C-6BCC-3CB74A10EE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8682" y="178858"/>
            <a:ext cx="112125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 tehetünk ellene?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F88AF0B-C7CB-431B-DAA1-ED6FED228E97}"/>
              </a:ext>
            </a:extLst>
          </p:cNvPr>
          <p:cNvSpPr txBox="1"/>
          <p:nvPr/>
        </p:nvSpPr>
        <p:spPr>
          <a:xfrm>
            <a:off x="278682" y="1120676"/>
            <a:ext cx="721939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hu-H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eszélgetni kell a gyerekekkel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 gyerekek mindig azt érezzék, támogatjuk őket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megelőzés, példamutatás (!)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szűrés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visszaélés – jelentés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szóljanak, ha valamit nem értenek, ha bántják őket</a:t>
            </a:r>
          </a:p>
        </p:txBody>
      </p:sp>
      <p:pic>
        <p:nvPicPr>
          <p:cNvPr id="7" name="Kép 6" descr="A képen számítógép látható&#10;&#10;Automatikusan generált leírás">
            <a:extLst>
              <a:ext uri="{FF2B5EF4-FFF2-40B4-BE49-F238E27FC236}">
                <a16:creationId xmlns:a16="http://schemas.microsoft.com/office/drawing/2014/main" id="{CE86B0A4-2A58-5C79-E4D4-02F746750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609" y="673769"/>
            <a:ext cx="3165231" cy="2106317"/>
          </a:xfrm>
          <a:prstGeom prst="rect">
            <a:avLst/>
          </a:prstGeom>
        </p:spPr>
      </p:pic>
      <p:pic>
        <p:nvPicPr>
          <p:cNvPr id="8" name="Kép 7" descr="A képen személy, modellt állás látható&#10;&#10;Automatikusan generált leírás">
            <a:extLst>
              <a:ext uri="{FF2B5EF4-FFF2-40B4-BE49-F238E27FC236}">
                <a16:creationId xmlns:a16="http://schemas.microsoft.com/office/drawing/2014/main" id="{26211603-EFEC-E732-B7AB-014F31A5DA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65"/>
          <a:stretch/>
        </p:blipFill>
        <p:spPr>
          <a:xfrm>
            <a:off x="278682" y="3560210"/>
            <a:ext cx="3903041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01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09C0802C-5D01-FEF7-FB46-C70E97B21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6CF4750D-ACA3-917C-6BCC-3CB74A10EE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8682" y="178858"/>
            <a:ext cx="112125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 tehetünk ellene?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30A214E0-8BE0-82D7-F6C5-14BCA7772A0D}"/>
              </a:ext>
            </a:extLst>
          </p:cNvPr>
          <p:cNvSpPr txBox="1"/>
          <p:nvPr/>
        </p:nvSpPr>
        <p:spPr>
          <a:xfrm>
            <a:off x="132072" y="1235709"/>
            <a:ext cx="7722144" cy="3945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tegyünk lépéseket hivatalos személyek felé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igyekezzünk figyelmen kívül hagyni a zaklatást!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merjünk segítséget kérni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minden az elfogadással és a megértéssel kezdődik!</a:t>
            </a:r>
            <a:r>
              <a:rPr lang="hu-H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u-HU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hu-H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ízzunk bennük, és készítsük fel őket mindenre!</a:t>
            </a:r>
            <a:r>
              <a:rPr lang="hu-H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u-HU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zaklató is lehet valakinek a gyereke!</a:t>
            </a:r>
            <a:r>
              <a:rPr lang="hu-H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 habozzunk pszichológushoz fordulni!</a:t>
            </a:r>
            <a:r>
              <a:rPr lang="hu-H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u-HU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 KELL FORDULJUNK A HATÓSÁGOKHOZ</a:t>
            </a:r>
          </a:p>
        </p:txBody>
      </p:sp>
      <p:pic>
        <p:nvPicPr>
          <p:cNvPr id="3" name="Kép 2" descr="A képen kanapé, beltéri, ülő, ablak látható&#10;&#10;Automatikusan generált leírás">
            <a:extLst>
              <a:ext uri="{FF2B5EF4-FFF2-40B4-BE49-F238E27FC236}">
                <a16:creationId xmlns:a16="http://schemas.microsoft.com/office/drawing/2014/main" id="{F8EF089D-48CF-CBA6-48EB-35B590901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54" y="1718791"/>
            <a:ext cx="3704940" cy="246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81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09C0802C-5D01-FEF7-FB46-C70E97B21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6CF4750D-ACA3-917C-6BCC-3CB74A10EE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8682" y="178858"/>
            <a:ext cx="112125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 tehetünk ellene?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F88AF0B-C7CB-431B-DAA1-ED6FED228E97}"/>
              </a:ext>
            </a:extLst>
          </p:cNvPr>
          <p:cNvSpPr txBox="1"/>
          <p:nvPr/>
        </p:nvSpPr>
        <p:spPr>
          <a:xfrm>
            <a:off x="278682" y="1120676"/>
            <a:ext cx="721939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hu-H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eszélgetni kell a gyerekekkel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 gyerekek mindig azt érezzék, támogatjuk őket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megelőzés, példamutatás (!)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szűrés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visszaélés – jelentés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szóljanak, ha valamit nem értenek, ha bántják őket</a:t>
            </a:r>
          </a:p>
        </p:txBody>
      </p:sp>
      <p:pic>
        <p:nvPicPr>
          <p:cNvPr id="7" name="Kép 6" descr="A képen számítógép látható&#10;&#10;Automatikusan generált leírás">
            <a:extLst>
              <a:ext uri="{FF2B5EF4-FFF2-40B4-BE49-F238E27FC236}">
                <a16:creationId xmlns:a16="http://schemas.microsoft.com/office/drawing/2014/main" id="{CE86B0A4-2A58-5C79-E4D4-02F746750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609" y="673769"/>
            <a:ext cx="3165231" cy="2106317"/>
          </a:xfrm>
          <a:prstGeom prst="rect">
            <a:avLst/>
          </a:prstGeom>
        </p:spPr>
      </p:pic>
      <p:pic>
        <p:nvPicPr>
          <p:cNvPr id="8" name="Kép 7" descr="A képen személy, modellt állás látható&#10;&#10;Automatikusan generált leírás">
            <a:extLst>
              <a:ext uri="{FF2B5EF4-FFF2-40B4-BE49-F238E27FC236}">
                <a16:creationId xmlns:a16="http://schemas.microsoft.com/office/drawing/2014/main" id="{26211603-EFEC-E732-B7AB-014F31A5DA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65"/>
          <a:stretch/>
        </p:blipFill>
        <p:spPr>
          <a:xfrm>
            <a:off x="278682" y="3560210"/>
            <a:ext cx="3903041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1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B7CC02B7-1D19-EE8C-58D1-602964CFA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2A167917-D34B-CD83-F7FE-9D032D5765B5}"/>
              </a:ext>
            </a:extLst>
          </p:cNvPr>
          <p:cNvSpPr txBox="1"/>
          <p:nvPr/>
        </p:nvSpPr>
        <p:spPr>
          <a:xfrm>
            <a:off x="511843" y="1072472"/>
            <a:ext cx="966647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hu-H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Nemzeti Média és Hírközlési Hatóság</a:t>
            </a:r>
          </a:p>
          <a:p>
            <a:pPr marL="285750" indent="-285750">
              <a:buFontTx/>
              <a:buChar char="-"/>
            </a:pPr>
            <a:r>
              <a:rPr lang="hu-H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Nemzeti Nyomozó Irod</a:t>
            </a:r>
            <a:r>
              <a:rPr lang="hu-HU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</a:p>
          <a:p>
            <a:pPr marL="285750" indent="-285750">
              <a:buFontTx/>
              <a:buChar char="-"/>
            </a:pPr>
            <a:r>
              <a:rPr lang="hu-H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Kék Vonal Gyermekkrízis Alapítványt (Tel.: 116-111) </a:t>
            </a:r>
          </a:p>
          <a:p>
            <a:pPr marL="285750" indent="-285750">
              <a:buFontTx/>
              <a:buChar char="-"/>
            </a:pPr>
            <a:r>
              <a:rPr lang="hu-HU" sz="3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www.biztonsagosinternet.hu</a:t>
            </a:r>
            <a:r>
              <a:rPr lang="hu-HU" sz="3200" dirty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CDEA8B9A-FFB2-16E7-C210-1BBEA41DE132}"/>
              </a:ext>
            </a:extLst>
          </p:cNvPr>
          <p:cNvSpPr txBox="1"/>
          <p:nvPr/>
        </p:nvSpPr>
        <p:spPr>
          <a:xfrm>
            <a:off x="3820401" y="145075"/>
            <a:ext cx="37947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SEGÍTŐ HATÓSÁGOK</a:t>
            </a:r>
            <a:endParaRPr lang="hu-HU" sz="2800" b="1" dirty="0">
              <a:solidFill>
                <a:schemeClr val="bg1"/>
              </a:solidFill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ED5655EE-8322-02F9-0EA4-A8D62091E6F6}"/>
              </a:ext>
            </a:extLst>
          </p:cNvPr>
          <p:cNvSpPr txBox="1"/>
          <p:nvPr/>
        </p:nvSpPr>
        <p:spPr>
          <a:xfrm>
            <a:off x="3178947" y="3461816"/>
            <a:ext cx="67176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MI MAGUNK IS TEHETÜNK ELLENE</a:t>
            </a:r>
            <a:endParaRPr lang="hu-H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95B01E8F-A6F1-4772-9912-6CADDF5233BE}"/>
              </a:ext>
            </a:extLst>
          </p:cNvPr>
          <p:cNvSpPr txBox="1"/>
          <p:nvPr/>
        </p:nvSpPr>
        <p:spPr>
          <a:xfrm>
            <a:off x="739200" y="3985036"/>
            <a:ext cx="113084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https://nmhh.hu/alkalmazasok</a:t>
            </a:r>
            <a:r>
              <a:rPr lang="hu-HU" sz="3200" dirty="0">
                <a:solidFill>
                  <a:srgbClr val="0070C0"/>
                </a:solidFill>
              </a:rPr>
              <a:t>  </a:t>
            </a:r>
            <a:r>
              <a:rPr lang="hu-HU" sz="3200" dirty="0">
                <a:solidFill>
                  <a:schemeClr val="bg1"/>
                </a:solidFill>
              </a:rPr>
              <a:t>- internetes gyermekvédelem, </a:t>
            </a:r>
            <a:br>
              <a:rPr lang="hu-HU" sz="3200" dirty="0">
                <a:solidFill>
                  <a:schemeClr val="bg1"/>
                </a:solidFill>
              </a:rPr>
            </a:br>
            <a:r>
              <a:rPr lang="hu-HU" sz="3200" dirty="0">
                <a:solidFill>
                  <a:schemeClr val="bg1"/>
                </a:solidFill>
              </a:rPr>
              <a:t>                                                              szűrőszoftverek </a:t>
            </a:r>
          </a:p>
        </p:txBody>
      </p:sp>
    </p:spTree>
    <p:extLst>
      <p:ext uri="{BB962C8B-B14F-4D97-AF65-F5344CB8AC3E}">
        <p14:creationId xmlns:p14="http://schemas.microsoft.com/office/powerpoint/2010/main" val="4122983687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NNG">
      <a:dk1>
        <a:srgbClr val="000000"/>
      </a:dk1>
      <a:lt1>
        <a:srgbClr val="FFFFFF"/>
      </a:lt1>
      <a:dk2>
        <a:srgbClr val="006EB6"/>
      </a:dk2>
      <a:lt2>
        <a:srgbClr val="E7E6E6"/>
      </a:lt2>
      <a:accent1>
        <a:srgbClr val="006CA9"/>
      </a:accent1>
      <a:accent2>
        <a:srgbClr val="009EE0"/>
      </a:accent2>
      <a:accent3>
        <a:srgbClr val="A5A5A5"/>
      </a:accent3>
      <a:accent4>
        <a:srgbClr val="00022A"/>
      </a:accent4>
      <a:accent5>
        <a:srgbClr val="D9D9D5"/>
      </a:accent5>
      <a:accent6>
        <a:srgbClr val="FF7548"/>
      </a:accent6>
      <a:hlink>
        <a:srgbClr val="009DDF"/>
      </a:hlink>
      <a:folHlink>
        <a:srgbClr val="006EB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únkp_kék [Írásvédett]" id="{84B5ADDC-B8C8-4739-80EA-D6050D9603D6}" vid="{36539351-4D46-4694-BC24-42B9363BEA03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únkp_kék [Írásvédett]" id="{84B5ADDC-B8C8-4739-80EA-D6050D9603D6}" vid="{F940E764-F440-4C5E-8054-4CE0E1C5DD79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únkp_kék [Írásvédett]" id="{84B5ADDC-B8C8-4739-80EA-D6050D9603D6}" vid="{0ED25D19-5FF4-4C7C-9137-63F975ADB607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únkp_kék [Írásvédett]" id="{84B5ADDC-B8C8-4739-80EA-D6050D9603D6}" vid="{C2C42726-3DB7-4CFE-AB0D-C6DE4A02E38E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únkp_kék [Írásvédett]" id="{84B5ADDC-B8C8-4739-80EA-D6050D9603D6}" vid="{BD3A8041-E8F0-4C65-A007-B6CD1F5A93B7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únkp_kék [Írásvédett]" id="{84B5ADDC-B8C8-4739-80EA-D6050D9603D6}" vid="{EF9538A1-77CD-4443-8823-CC438E4FBAA0}"/>
    </a:ext>
  </a:extLst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únkp_kék [Írásvédett]" id="{84B5ADDC-B8C8-4739-80EA-D6050D9603D6}" vid="{FF12B141-C464-49A7-9392-F0F5F5553F2E}"/>
    </a:ext>
  </a:extLst>
</a:theme>
</file>

<file path=ppt/theme/theme8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ÚNKP_dia_sablon_konferenciához</Template>
  <TotalTime>68</TotalTime>
  <Words>376</Words>
  <Application>Microsoft Office PowerPoint</Application>
  <PresentationFormat>Szélesvásznú</PresentationFormat>
  <Paragraphs>60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7</vt:i4>
      </vt:variant>
      <vt:variant>
        <vt:lpstr>Diacímek</vt:lpstr>
      </vt:variant>
      <vt:variant>
        <vt:i4>8</vt:i4>
      </vt:variant>
    </vt:vector>
  </HeadingPairs>
  <TitlesOfParts>
    <vt:vector size="15" baseType="lpstr">
      <vt:lpstr>3_Office Theme</vt:lpstr>
      <vt:lpstr>2_Office Theme</vt:lpstr>
      <vt:lpstr>4_Office Theme</vt:lpstr>
      <vt:lpstr>5_Office Theme</vt:lpstr>
      <vt:lpstr>6_Office Theme</vt:lpstr>
      <vt:lpstr>7_Office Theme</vt:lpstr>
      <vt:lpstr>8_Office Theme</vt:lpstr>
      <vt:lpstr>Hazai és nemzetközi kiberbiztonsági kutatások (gyermekbántalmazás az online térben)</vt:lpstr>
      <vt:lpstr>PowerPoint-bemutató</vt:lpstr>
      <vt:lpstr>PowerPoint-bemutató</vt:lpstr>
      <vt:lpstr>PowerPoint-bemutató</vt:lpstr>
      <vt:lpstr>Mit tehetünk ellene?</vt:lpstr>
      <vt:lpstr>Mit tehetünk ellene?</vt:lpstr>
      <vt:lpstr>Mit tehetünk ellene?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Anikó</dc:creator>
  <cp:lastModifiedBy>Prof. Dr. Rajnai Zoltán</cp:lastModifiedBy>
  <cp:revision>7</cp:revision>
  <dcterms:created xsi:type="dcterms:W3CDTF">2020-09-22T13:16:24Z</dcterms:created>
  <dcterms:modified xsi:type="dcterms:W3CDTF">2024-05-29T10:15:39Z</dcterms:modified>
</cp:coreProperties>
</file>