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11" r:id="rId3"/>
    <p:sldMasterId id="2147483726" r:id="rId4"/>
    <p:sldMasterId id="2147483743" r:id="rId5"/>
    <p:sldMasterId id="2147483762" r:id="rId6"/>
    <p:sldMasterId id="2147483778" r:id="rId7"/>
  </p:sldMasterIdLst>
  <p:notesMasterIdLst>
    <p:notesMasterId r:id="rId18"/>
  </p:notesMasterIdLst>
  <p:sldIdLst>
    <p:sldId id="256" r:id="rId8"/>
    <p:sldId id="267" r:id="rId9"/>
    <p:sldId id="264" r:id="rId10"/>
    <p:sldId id="265" r:id="rId11"/>
    <p:sldId id="278" r:id="rId12"/>
    <p:sldId id="277" r:id="rId13"/>
    <p:sldId id="271" r:id="rId14"/>
    <p:sldId id="273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08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16F70-7E62-4472-B209-AC57B0F75A5B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3DBF-CB09-4847-ADCA-8E0E05826D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61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19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1141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37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0473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525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4328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4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9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17593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09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28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8514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20247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426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58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7765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2466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011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623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97904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28281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621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88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46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74418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45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16529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189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409370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69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42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996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7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6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258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F6CFDB0-C6A3-4642-9ABE-6AF9116CA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7759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649443-DE97-A345-9372-BFD55CF20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2958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0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AACC7AA-CA6B-8844-B0B5-7A591F1AE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5" y="2457450"/>
            <a:ext cx="5416550" cy="3708400"/>
          </a:xfrm>
          <a:prstGeom prst="rect">
            <a:avLst/>
          </a:prstGeom>
        </p:spPr>
        <p:txBody>
          <a:bodyPr/>
          <a:lstStyle>
            <a:lvl1pPr marL="227013" indent="-227013">
              <a:buFont typeface="Arial" panose="020B0604020202020204" pitchFamily="34" charset="0"/>
              <a:buChar char="•"/>
              <a:tabLst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06400" indent="-179388">
              <a:buFont typeface="System Font Regular"/>
              <a:buChar char="−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FEA123C-DA4F-C34C-89AC-82D083FCB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E42308-C415-BF4C-B9D2-0C85E64A8B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461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EA2910B-2D1C-7D45-8F95-5E9B3C868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8606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1143C3C-52B9-A947-8BCA-B29F0A072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75F3DFE-DFCB-1D4A-B094-B28023281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6025" y="1260475"/>
            <a:ext cx="5400675" cy="1035050"/>
          </a:xfrm>
          <a:prstGeom prst="rect">
            <a:avLst/>
          </a:prstGeom>
        </p:spPr>
        <p:txBody>
          <a:bodyPr/>
          <a:lstStyle>
            <a:lvl1pPr marL="1270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2pPr>
            <a:lvl3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75156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F44393-3C59-C441-887A-DAAB726EA6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1260475"/>
            <a:ext cx="5437187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130D81-4595-FB40-8DF0-C67291BD7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5253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7CDFBE-C7DA-5D45-9470-443262647D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4923" y="1260475"/>
            <a:ext cx="542169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CC20A9F-4B68-FB47-B6BA-A6EAA29FC9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7DFF3-BD6A-2746-BD0D-7303220D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36" y="1270648"/>
            <a:ext cx="5409069" cy="10248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57513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63F9E9D-3034-8345-837C-D9589E54C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4739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EC3EE40-8A73-1B41-9CC1-66E8FFC64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7123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595CA-2A3E-994F-B8BF-D3169A936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0BA7932-8483-2A43-81FA-5BB458D6A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604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8" y="2457450"/>
            <a:ext cx="5421312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CCC7506-CF33-3747-B567-8E21C5598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4792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5416868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65839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8EC4AB-973D-1444-B4E7-831480B41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0886" y="1260475"/>
            <a:ext cx="5421312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059D531-7DBA-7C4E-8AE6-5481CF068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5820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55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2457450"/>
            <a:ext cx="5437188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75E847A-C026-4942-8745-18C8E58C7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388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3" y="1284128"/>
            <a:ext cx="5416551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7E8FE4-121E-9546-B577-65BEB25FA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36" y="2458902"/>
            <a:ext cx="5416550" cy="370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3838" indent="-215900">
              <a:buFont typeface="Arial" panose="020B0604020202020204" pitchFamily="34" charset="0"/>
              <a:buChar char="•"/>
              <a:tabLst/>
              <a:defRPr lang="en-GB" sz="18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74688" indent="-179388">
              <a:buFont typeface="System Font Regular"/>
              <a:buChar char="-"/>
              <a:tabLst/>
              <a:defRPr lang="en-GB" sz="16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FontTx/>
              <a:buNone/>
              <a:defRPr lang="en-GB" sz="2000" b="0" i="0" kern="120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hu-HU" sz="2000" b="0" i="0" kern="1200" dirty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FDB1B5-E5C8-A443-B84F-11E62C7B76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425" y="1260475"/>
            <a:ext cx="5437188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C720B8B-49C2-1847-9D7B-781B1B4FA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6768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435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253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08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630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8902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5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78021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29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1512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12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152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805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11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023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442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34956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52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7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40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03986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312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2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47930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44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51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44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9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913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2499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43985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1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513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38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8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909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B0C5-B805-F649-8645-35675803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101203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AD9CE-66F6-B248-B2BE-7BEC68C7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662" y="6356350"/>
            <a:ext cx="681043" cy="365125"/>
          </a:xfrm>
        </p:spPr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5E3F4-39E5-444C-879C-C3E675983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063" y="2457450"/>
            <a:ext cx="11212512" cy="3708400"/>
          </a:xfrm>
          <a:prstGeom prst="rect">
            <a:avLst/>
          </a:prstGeom>
        </p:spPr>
        <p:txBody>
          <a:bodyPr/>
          <a:lstStyle>
            <a:lvl1pPr>
              <a:defRPr lang="en-GB" sz="20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GB" sz="18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GB" sz="1600" b="0" i="0" dirty="0" smtClean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marL="0" lvl="0" indent="0">
              <a:buFontTx/>
              <a:buNone/>
            </a:pPr>
            <a:r>
              <a:rPr lang="hu-HU"/>
              <a:t>Mintaszöveg szerkesztése</a:t>
            </a:r>
          </a:p>
          <a:p>
            <a:pPr marL="0" lvl="1" indent="0">
              <a:buFontTx/>
              <a:buNone/>
            </a:pPr>
            <a:r>
              <a:rPr lang="hu-HU"/>
              <a:t>Második szint</a:t>
            </a:r>
          </a:p>
          <a:p>
            <a:pPr marL="0" lvl="2" indent="0">
              <a:buFontTx/>
              <a:buNone/>
            </a:pPr>
            <a:r>
              <a:rPr lang="hu-HU"/>
              <a:t>Harmadik szint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DF1382-D6FC-5044-98A9-B8B1C3193E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063" y="6356350"/>
            <a:ext cx="10348912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151F39"/>
                </a:solidFill>
              </a:defRPr>
            </a:lvl4pPr>
            <a:lvl5pPr marL="1828800" indent="0">
              <a:buFontTx/>
              <a:buNone/>
              <a:defRPr sz="1050">
                <a:solidFill>
                  <a:srgbClr val="151F39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39472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4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6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02359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8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005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4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4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2671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0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3958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998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057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D13265F-B3AB-F045-A99A-7F22CFB613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1906" y="15240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101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432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3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99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405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5479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15898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7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542217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6791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6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4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59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907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408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8320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87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22409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5585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48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64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9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DDFAAF8-81DF-4CAA-BF2F-0E25C3CDF8C1}" type="datetimeFigureOut">
              <a:rPr lang="hu-HU" smtClean="0"/>
              <a:t>2024. 05. 30.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A0D32D-A14F-42F2-B454-1C2D7F8DC866}" type="slidenum">
              <a:rPr lang="hu-HU" smtClean="0"/>
              <a:t>‹#›</a:t>
            </a:fld>
            <a:endParaRPr lang="hu-H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42" r:id="rId18"/>
    <p:sldLayoutId id="214748379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41" r:id="rId15"/>
    <p:sldLayoutId id="21474837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5/30/24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+mn-lt"/>
              </a:rPr>
              <a:t>Az idő és döntés kapcsolatának vizsgálata, lágyszámítási módszerekkel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Fuzzy rendszer alkalmazása a döntéshozatal során </a:t>
            </a:r>
          </a:p>
          <a:p>
            <a:endParaRPr lang="hu-HU" dirty="0"/>
          </a:p>
          <a:p>
            <a:r>
              <a:rPr lang="hu-HU" dirty="0"/>
              <a:t>Forgács Anett</a:t>
            </a:r>
          </a:p>
          <a:p>
            <a:r>
              <a:rPr lang="hu-HU" dirty="0"/>
              <a:t>Biztonságtudományi Doktori Iskola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7CC02B7-1D19-EE8C-58D1-602964CFA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pic>
        <p:nvPicPr>
          <p:cNvPr id="5" name="Audio Recording 2024. máj. 30. 11:34:31">
            <a:hlinkClick r:id="" action="ppaction://media"/>
            <a:extLst>
              <a:ext uri="{FF2B5EF4-FFF2-40B4-BE49-F238E27FC236}">
                <a16:creationId xmlns:a16="http://schemas.microsoft.com/office/drawing/2014/main" id="{59626A01-9407-8006-2EE8-E85497298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745" y="1284128"/>
            <a:ext cx="11212830" cy="2898989"/>
          </a:xfrm>
        </p:spPr>
        <p:txBody>
          <a:bodyPr/>
          <a:lstStyle/>
          <a:p>
            <a:pPr algn="ctr"/>
            <a:r>
              <a:rPr lang="hu-HU" dirty="0"/>
              <a:t>Köszönöm szépen a figyelmüket!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pic>
        <p:nvPicPr>
          <p:cNvPr id="3" name="Audio Recording 2024. máj. 30. 12:34:54">
            <a:hlinkClick r:id="" action="ppaction://media"/>
            <a:extLst>
              <a:ext uri="{FF2B5EF4-FFF2-40B4-BE49-F238E27FC236}">
                <a16:creationId xmlns:a16="http://schemas.microsoft.com/office/drawing/2014/main" id="{B90C0B22-9096-EE19-EC1B-5AD2B4D41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Tartalomjegyzék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499745" y="2123090"/>
            <a:ext cx="11212830" cy="3450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>
                <a:solidFill>
                  <a:schemeClr val="bg1"/>
                </a:solidFill>
                <a:latin typeface="+mn-lt"/>
              </a:rPr>
              <a:t>Bevezetés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bg1"/>
                </a:solidFill>
                <a:latin typeface="+mn-lt"/>
              </a:rPr>
              <a:t>Fuzzy logika áttekintése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bg1"/>
                </a:solidFill>
                <a:latin typeface="+mn-lt"/>
              </a:rPr>
              <a:t>Az online vásárlási szokások vizsgálata Fuzzy következtetési rendszerrel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bg1"/>
                </a:solidFill>
                <a:latin typeface="+mn-lt"/>
              </a:rPr>
              <a:t>Az idő és döntés kapcsolata: gazdasági-és </a:t>
            </a:r>
            <a:r>
              <a:rPr lang="hu-HU" dirty="0" err="1">
                <a:solidFill>
                  <a:schemeClr val="bg1"/>
                </a:solidFill>
                <a:latin typeface="+mn-lt"/>
              </a:rPr>
              <a:t>neurobilógiai</a:t>
            </a:r>
            <a:r>
              <a:rPr lang="hu-HU" dirty="0">
                <a:solidFill>
                  <a:schemeClr val="bg1"/>
                </a:solidFill>
                <a:latin typeface="+mn-lt"/>
              </a:rPr>
              <a:t> kutatások áttekintése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bg1"/>
                </a:solidFill>
                <a:latin typeface="+mn-lt"/>
              </a:rPr>
              <a:t>Idő és döntés kapcsolata vezetői döntéshozatalkor </a:t>
            </a:r>
            <a:br>
              <a:rPr lang="hu-HU" dirty="0">
                <a:solidFill>
                  <a:schemeClr val="bg1"/>
                </a:solidFill>
                <a:latin typeface="+mn-lt"/>
              </a:rPr>
            </a:br>
            <a:r>
              <a:rPr lang="hu-HU" dirty="0">
                <a:solidFill>
                  <a:schemeClr val="bg1"/>
                </a:solidFill>
                <a:latin typeface="+mn-lt"/>
              </a:rPr>
              <a:t>(Saját kérdőíves kutatás)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bg1"/>
                </a:solidFill>
                <a:latin typeface="+mn-lt"/>
              </a:rPr>
              <a:t>Eredmények</a:t>
            </a:r>
          </a:p>
          <a:p>
            <a:pPr>
              <a:lnSpc>
                <a:spcPct val="100000"/>
              </a:lnSpc>
            </a:pPr>
            <a:r>
              <a:rPr lang="hu-HU" dirty="0">
                <a:solidFill>
                  <a:schemeClr val="bg1"/>
                </a:solidFill>
                <a:latin typeface="+mn-lt"/>
              </a:rPr>
              <a:t>Publikációk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Audio Recording 2024. máj. 30. 11:39:31">
            <a:hlinkClick r:id="" action="ppaction://media"/>
            <a:extLst>
              <a:ext uri="{FF2B5EF4-FFF2-40B4-BE49-F238E27FC236}">
                <a16:creationId xmlns:a16="http://schemas.microsoft.com/office/drawing/2014/main" id="{EDB9D5DC-CF68-0F2C-4BBF-EB9F27FF5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Bevezetés - A téma jelentősége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2663190"/>
            <a:ext cx="9992677" cy="257175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+mn-lt"/>
              </a:rPr>
              <a:t>A döntéshozatal kulcsszerepe az üzleti és mindennapi életben.</a:t>
            </a:r>
          </a:p>
          <a:p>
            <a:r>
              <a:rPr lang="hu-HU" dirty="0">
                <a:solidFill>
                  <a:schemeClr val="bg1"/>
                </a:solidFill>
                <a:latin typeface="+mn-lt"/>
              </a:rPr>
              <a:t>Fuzzy logika módszerének használata gazdasági döntéshozatalkor.</a:t>
            </a:r>
          </a:p>
          <a:p>
            <a:r>
              <a:rPr lang="hu-HU" dirty="0">
                <a:solidFill>
                  <a:schemeClr val="bg1"/>
                </a:solidFill>
                <a:latin typeface="+mn-lt"/>
              </a:rPr>
              <a:t>Az idő tényezőjének hatása a döntések minőségére és gyorsaságára.</a:t>
            </a:r>
            <a:br>
              <a:rPr lang="hu-HU" dirty="0">
                <a:solidFill>
                  <a:schemeClr val="bg1"/>
                </a:solidFill>
                <a:latin typeface="+mn-lt"/>
              </a:rPr>
            </a:br>
            <a:r>
              <a:rPr lang="hu-HU" sz="1400" dirty="0">
                <a:solidFill>
                  <a:schemeClr val="bg1"/>
                </a:solidFill>
                <a:latin typeface="+mn-lt"/>
              </a:rPr>
              <a:t>/ Kahneman, D. (2011).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Fast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slow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thinking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 Allen Lane and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Penguin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Books, New York. /</a:t>
            </a:r>
          </a:p>
          <a:p>
            <a:endParaRPr lang="hu-HU" sz="14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Audio Recording 2024. máj. 30. 11:44:16">
            <a:hlinkClick r:id="" action="ppaction://media"/>
            <a:extLst>
              <a:ext uri="{FF2B5EF4-FFF2-40B4-BE49-F238E27FC236}">
                <a16:creationId xmlns:a16="http://schemas.microsoft.com/office/drawing/2014/main" id="{BFC76446-3FEE-677D-2DA1-D6B20ED0E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Fuzzy logika áttekintése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+mn-lt"/>
              </a:rPr>
              <a:t>A fuzzy logika egy matematikai keretrendszer, amely lehetővé teszi a bizonytalan vagy homályos információk kezelését.</a:t>
            </a:r>
            <a:br>
              <a:rPr lang="hu-HU" dirty="0">
                <a:solidFill>
                  <a:schemeClr val="bg1"/>
                </a:solidFill>
                <a:latin typeface="+mn-lt"/>
              </a:rPr>
            </a:br>
            <a:r>
              <a:rPr lang="hu-HU" sz="1400" dirty="0">
                <a:solidFill>
                  <a:schemeClr val="bg1"/>
                </a:solidFill>
                <a:latin typeface="+mn-lt"/>
              </a:rPr>
              <a:t>/Zadeh, L. A. (1965). Fuzzy sets.</a:t>
            </a:r>
            <a:br>
              <a:rPr lang="hu-HU" sz="1400" dirty="0">
                <a:solidFill>
                  <a:schemeClr val="bg1"/>
                </a:solidFill>
                <a:latin typeface="+mn-lt"/>
              </a:rPr>
            </a:br>
            <a:r>
              <a:rPr lang="hu-HU" sz="1400" dirty="0">
                <a:solidFill>
                  <a:schemeClr val="bg1"/>
                </a:solidFill>
                <a:latin typeface="+mn-lt"/>
              </a:rPr>
              <a:t>Information and control, 8(3), 338-353./</a:t>
            </a:r>
          </a:p>
          <a:p>
            <a:endParaRPr lang="hu-HU" dirty="0">
              <a:solidFill>
                <a:schemeClr val="bg1"/>
              </a:solidFill>
              <a:latin typeface="+mn-lt"/>
            </a:endParaRPr>
          </a:p>
          <a:p>
            <a:endParaRPr lang="hu-HU" dirty="0">
              <a:solidFill>
                <a:schemeClr val="bg1"/>
              </a:solidFill>
              <a:latin typeface="+mn-lt"/>
            </a:endParaRPr>
          </a:p>
          <a:p>
            <a:r>
              <a:rPr lang="hu-HU" dirty="0">
                <a:solidFill>
                  <a:schemeClr val="bg1"/>
                </a:solidFill>
                <a:latin typeface="+mn-lt"/>
              </a:rPr>
              <a:t>Alkalmazási területek: Ipar, orvostudomány, pénzügy, robotika,</a:t>
            </a:r>
          </a:p>
          <a:p>
            <a:r>
              <a:rPr lang="hu-HU" dirty="0">
                <a:solidFill>
                  <a:schemeClr val="bg1"/>
                </a:solidFill>
                <a:latin typeface="+mn-lt"/>
              </a:rPr>
              <a:t>gazdaság és döntéshozatal</a:t>
            </a:r>
            <a:br>
              <a:rPr lang="hu-HU" dirty="0">
                <a:solidFill>
                  <a:schemeClr val="bg1"/>
                </a:solidFill>
                <a:latin typeface="+mn-lt"/>
              </a:rPr>
            </a:br>
            <a:r>
              <a:rPr lang="hu-HU" sz="1400" dirty="0">
                <a:solidFill>
                  <a:schemeClr val="bg1"/>
                </a:solidFill>
                <a:latin typeface="+mn-lt"/>
              </a:rPr>
              <a:t>/ Zadeh, L. A. (1973). Outline of a new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approach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to the analysis of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complex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systems and decision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processes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 IEEE Transactions on systems, Man, and Cybernetics, (1), 28-44./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képernyőkép, diagram, sor, Betűtípus látható&#10;&#10;Automatikusan generált leírás">
            <a:extLst>
              <a:ext uri="{FF2B5EF4-FFF2-40B4-BE49-F238E27FC236}">
                <a16:creationId xmlns:a16="http://schemas.microsoft.com/office/drawing/2014/main" id="{6ADA5A4E-B79B-994B-FF66-FCD134FA8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8" y="2965886"/>
            <a:ext cx="4186183" cy="1180245"/>
          </a:xfrm>
          <a:prstGeom prst="rect">
            <a:avLst/>
          </a:prstGeom>
        </p:spPr>
      </p:pic>
      <p:pic>
        <p:nvPicPr>
          <p:cNvPr id="4" name="Audio Recording 2024. máj. 30. 11:57:05">
            <a:hlinkClick r:id="" action="ppaction://media"/>
            <a:extLst>
              <a:ext uri="{FF2B5EF4-FFF2-40B4-BE49-F238E27FC236}">
                <a16:creationId xmlns:a16="http://schemas.microsoft.com/office/drawing/2014/main" id="{5479D83B-1541-5E08-11C5-53794528D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DD972B-CF4E-E15D-2813-41AFBEAA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45" y="1284129"/>
            <a:ext cx="11212830" cy="923044"/>
          </a:xfrm>
        </p:spPr>
        <p:txBody>
          <a:bodyPr>
            <a:noAutofit/>
          </a:bodyPr>
          <a:lstStyle/>
          <a:p>
            <a:pPr algn="just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online vásárlási szokások vizsgálata Fuzzy következtetési rendszerrel – vásárlás, mint döntés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94EC73A-BC5F-86CB-F8F6-31A9B2A4B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745" y="2207173"/>
            <a:ext cx="11212830" cy="3366699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Cél: Az online vásárlás növekvő népszerűsége és a fogyasztói magatartás alapos megértése.</a:t>
            </a:r>
          </a:p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Saját kérdőíves kutatás, amiben több, mint 700 fő felsőoktatásban hallgató vett rész.</a:t>
            </a:r>
          </a:p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Sugeno típusú, több bemenettel rendelkező fuzzy következtetési rendszert hoztunk létre, amely három demográfiai változó (életkor, foglalkoztatási státusz, lakóhely) alapján </a:t>
            </a:r>
            <a:r>
              <a:rPr lang="hu-H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előrejelzi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az online vásárlási valószínűséget különböző termékkategóriákban.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1980 és 1990 között született diákok, különösen a kisvárosokban és a fővárosban élők, hajlamosabbak online rendezni pénzügyi kötelezettségeiket és élelmiszert rendelni,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generáció tagjai a fővárosban kiemelkedő hajlandóságot mutatnak a szórakozás és elektronikai eszközök online vásárlása iránt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lakberendezési termékek vásárlása a városi környezetben élő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és nagyvárosi X generációs résztvevők körében a legvalószínűbb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2062B71-4908-184E-5E84-09CD1B5AA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pic>
        <p:nvPicPr>
          <p:cNvPr id="4" name="Audio Recording 2024. máj. 30. 12:16:40">
            <a:hlinkClick r:id="" action="ppaction://media"/>
            <a:extLst>
              <a:ext uri="{FF2B5EF4-FFF2-40B4-BE49-F238E27FC236}">
                <a16:creationId xmlns:a16="http://schemas.microsoft.com/office/drawing/2014/main" id="{574A9E4D-7754-717D-D853-7F9B6A51A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8FB8A7-418E-9002-5FDB-47A56FD2B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71725"/>
            <a:ext cx="5180013" cy="3009572"/>
          </a:xfrm>
        </p:spPr>
        <p:txBody>
          <a:bodyPr/>
          <a:lstStyle/>
          <a:p>
            <a:pPr marL="0" indent="0" algn="just">
              <a:buNone/>
            </a:pPr>
            <a:r>
              <a:rPr lang="hu-HU" sz="1600" b="1" dirty="0">
                <a:solidFill>
                  <a:schemeClr val="bg1"/>
                </a:solidFill>
                <a:latin typeface="+mn-lt"/>
              </a:rPr>
              <a:t>Gazdasági kutatások</a:t>
            </a:r>
          </a:p>
          <a:p>
            <a:pPr marL="0" indent="0" algn="just">
              <a:buNone/>
            </a:pPr>
            <a:r>
              <a:rPr lang="hu-HU" sz="1400" dirty="0">
                <a:solidFill>
                  <a:schemeClr val="bg1"/>
                </a:solidFill>
                <a:latin typeface="+mn-lt"/>
              </a:rPr>
              <a:t>Idő szerepe a döntéshozatalban</a:t>
            </a:r>
          </a:p>
          <a:p>
            <a:pPr algn="just"/>
            <a:r>
              <a:rPr lang="hu-HU" sz="1400" dirty="0">
                <a:solidFill>
                  <a:schemeClr val="bg1"/>
                </a:solidFill>
                <a:latin typeface="+mn-lt"/>
              </a:rPr>
              <a:t>Időnyomás: Gyors döntések szükségessége.</a:t>
            </a:r>
          </a:p>
          <a:p>
            <a:pPr algn="just"/>
            <a:r>
              <a:rPr lang="hu-HU" sz="1400" dirty="0">
                <a:solidFill>
                  <a:schemeClr val="bg1"/>
                </a:solidFill>
                <a:latin typeface="+mn-lt"/>
              </a:rPr>
              <a:t>Időalapú preferenciák: Preferenciák változása az idő múlásával.</a:t>
            </a:r>
          </a:p>
          <a:p>
            <a:pPr algn="just"/>
            <a:r>
              <a:rPr lang="hu-HU" sz="1400" dirty="0">
                <a:solidFill>
                  <a:schemeClr val="bg1"/>
                </a:solidFill>
                <a:latin typeface="+mn-lt"/>
              </a:rPr>
              <a:t>Idő, mint költség: Az impulzív egyének magasabb költséggel élik meg az időt. Impulzív alanyok túlbecsülik az időintervallumokat, és erősebben diszkontálják a késleltetett jutalmak értékét 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/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O'donoghue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T., &amp; Rabin, M. (1999).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Doing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it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now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or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later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. American economic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review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89(1), 103/.</a:t>
            </a:r>
          </a:p>
          <a:p>
            <a:pPr algn="just"/>
            <a:r>
              <a:rPr lang="hu-HU" sz="1400" dirty="0">
                <a:solidFill>
                  <a:schemeClr val="bg1"/>
                </a:solidFill>
                <a:latin typeface="+mn-lt"/>
              </a:rPr>
              <a:t>Beruházási döntések: A szervezet mérete befolyásolja a döntési időt 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/Baker,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Gibbons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&amp; Murphy, 2002/.</a:t>
            </a:r>
          </a:p>
          <a:p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DB52F18-FFAB-00CC-AC7F-453942899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1725"/>
            <a:ext cx="5180012" cy="3009572"/>
          </a:xfrm>
        </p:spPr>
        <p:txBody>
          <a:bodyPr/>
          <a:lstStyle/>
          <a:p>
            <a:pPr marL="0" indent="0" algn="just">
              <a:buNone/>
            </a:pPr>
            <a:r>
              <a:rPr lang="hu-HU" sz="1600" b="1" dirty="0" err="1">
                <a:solidFill>
                  <a:schemeClr val="bg1"/>
                </a:solidFill>
                <a:latin typeface="+mn-lt"/>
              </a:rPr>
              <a:t>Neurobiológiai</a:t>
            </a:r>
            <a:r>
              <a:rPr lang="hu-HU" sz="1600" b="1" dirty="0">
                <a:solidFill>
                  <a:schemeClr val="bg1"/>
                </a:solidFill>
                <a:latin typeface="+mn-lt"/>
              </a:rPr>
              <a:t> kutatások</a:t>
            </a:r>
          </a:p>
          <a:p>
            <a:pPr marL="0" indent="0" algn="just">
              <a:buNone/>
            </a:pPr>
            <a:r>
              <a:rPr lang="hu-HU" sz="1400" dirty="0">
                <a:latin typeface="+mn-lt"/>
              </a:rPr>
              <a:t>Idő szerepe a döntéshozatalban</a:t>
            </a:r>
            <a:endParaRPr lang="hu-HU" sz="1400" dirty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  <a:latin typeface="+mn-lt"/>
              </a:rPr>
              <a:t>Az ingerre való reagáláshoz szükséges idő elemzése.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  <a:latin typeface="+mn-lt"/>
              </a:rPr>
              <a:t>Kisagy sérülései: Megnövekedett időbeli változékonyságot okoznak 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/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Ivry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R. B., &amp;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Keele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S.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W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. (1989). Timing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functions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of the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cerebellum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. Journal of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cognitive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neuroscience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1(2), 136-152./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</a:t>
            </a:r>
            <a:endParaRPr lang="hu-HU" sz="1200" dirty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  <a:latin typeface="+mn-lt"/>
              </a:rPr>
              <a:t>Sürgősség mértéke: Befolyásolja azt a kritériumszintet, amelyen a döntési jel kiváltja a választ.</a:t>
            </a:r>
            <a:br>
              <a:rPr lang="hu-HU" sz="1400" dirty="0">
                <a:solidFill>
                  <a:schemeClr val="bg1"/>
                </a:solidFill>
                <a:latin typeface="+mn-lt"/>
              </a:rPr>
            </a:br>
            <a:r>
              <a:rPr lang="hu-HU" sz="1200" dirty="0">
                <a:solidFill>
                  <a:schemeClr val="bg1"/>
                </a:solidFill>
                <a:latin typeface="+mn-lt"/>
              </a:rPr>
              <a:t>/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Bogacz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R.,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Wagenmakers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E.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J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.,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Forstmann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B. U., &amp;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Nieuwenhuis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S. (2010). The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neural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basis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of the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speed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–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accuracy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tradeoff.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Trends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 in </a:t>
            </a:r>
            <a:r>
              <a:rPr lang="hu-HU" sz="1200" dirty="0" err="1">
                <a:solidFill>
                  <a:schemeClr val="bg1"/>
                </a:solidFill>
                <a:latin typeface="+mn-lt"/>
              </a:rPr>
              <a:t>neurosciences</a:t>
            </a:r>
            <a:r>
              <a:rPr lang="hu-HU" sz="1200" dirty="0">
                <a:solidFill>
                  <a:schemeClr val="bg1"/>
                </a:solidFill>
                <a:latin typeface="+mn-lt"/>
              </a:rPr>
              <a:t>, 33(1), 10-16./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</a:t>
            </a:r>
            <a:endParaRPr lang="hu-HU" sz="1200" dirty="0">
              <a:solidFill>
                <a:schemeClr val="bg1"/>
              </a:solidFill>
              <a:latin typeface="+mn-lt"/>
            </a:endParaRPr>
          </a:p>
          <a:p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811A0CA-08A0-8519-8FA7-ADBA81D36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11" name="Szöveg helye 10">
            <a:extLst>
              <a:ext uri="{FF2B5EF4-FFF2-40B4-BE49-F238E27FC236}">
                <a16:creationId xmlns:a16="http://schemas.microsoft.com/office/drawing/2014/main" id="{3BC3EE7D-5D52-4A0B-14C1-ABBBBE01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29710"/>
            <a:ext cx="10512424" cy="693683"/>
          </a:xfrm>
        </p:spPr>
        <p:txBody>
          <a:bodyPr/>
          <a:lstStyle/>
          <a:p>
            <a:r>
              <a:rPr lang="hu-HU" dirty="0"/>
              <a:t>Az idő és döntés kapcsolata</a:t>
            </a:r>
          </a:p>
        </p:txBody>
      </p:sp>
      <p:pic>
        <p:nvPicPr>
          <p:cNvPr id="2" name="Audio Recording 2024. máj. 30. 12:27:14">
            <a:hlinkClick r:id="" action="ppaction://media"/>
            <a:extLst>
              <a:ext uri="{FF2B5EF4-FFF2-40B4-BE49-F238E27FC236}">
                <a16:creationId xmlns:a16="http://schemas.microsoft.com/office/drawing/2014/main" id="{E41FE7BC-FA6C-0B60-D2A0-B07AE43DF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Idő és döntés kapcsolata vezetői döntéshozatalkor </a:t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(Saját kérdőíves kutatás)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Célcsoport: magyarországi KKV.</a:t>
            </a:r>
            <a:b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/2004. évi XXXIV. KKV tv./</a:t>
            </a:r>
          </a:p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Elérés: VOSZ, MKIK, Saját ügyféladatbázis 650+, OHE.</a:t>
            </a:r>
          </a:p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kérdésből álló, a stratégiai és vállalatvezetési döntésekkel kapcsolatos kérdéssor, jól definiált bemeneti és kimeneti paraméterekkel.</a:t>
            </a:r>
          </a:p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Elemzés: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időnyomás hatása a döntések pontosságára és minőségére.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fuzzy logika hatékonysága a döntéshozatali folyamat modellezésében.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Audio Recording 2024. máj. 30. 12:32:28">
            <a:hlinkClick r:id="" action="ppaction://media"/>
            <a:extLst>
              <a:ext uri="{FF2B5EF4-FFF2-40B4-BE49-F238E27FC236}">
                <a16:creationId xmlns:a16="http://schemas.microsoft.com/office/drawing/2014/main" id="{A1A8C6E1-8A11-E74A-3036-3D40D7EB3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9745" y="840828"/>
            <a:ext cx="11212830" cy="1455331"/>
          </a:xfrm>
        </p:spPr>
        <p:txBody>
          <a:bodyPr/>
          <a:lstStyle/>
          <a:p>
            <a:r>
              <a:rPr lang="hu-HU" dirty="0">
                <a:latin typeface="+mn-lt"/>
              </a:rPr>
              <a:t>Eredmények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1912883"/>
            <a:ext cx="11212512" cy="4252967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Következtetések</a:t>
            </a:r>
          </a:p>
          <a:p>
            <a:r>
              <a:rPr lang="hu-HU" sz="1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rendelkezésre álló idő befolyásolja a döntéshozatalt, amit </a:t>
            </a:r>
            <a:r>
              <a:rPr lang="hu-HU" sz="19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neurobiológiai</a:t>
            </a:r>
            <a:r>
              <a:rPr lang="hu-HU" sz="1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és közgazdasági kutatások is alátámasztanak.</a:t>
            </a:r>
          </a:p>
          <a:p>
            <a:r>
              <a:rPr lang="hu-HU" sz="1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időértelmezések tudatosítása elősegíti a szervezet jövő tudatos működését.</a:t>
            </a:r>
          </a:p>
          <a:p>
            <a:r>
              <a:rPr lang="hu-HU" sz="1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fuzzy logika hatékony eszköz lehet a döntési folyamatok modellezésére és javítására.</a:t>
            </a:r>
          </a:p>
          <a:p>
            <a:r>
              <a:rPr lang="hu-HU" sz="1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Döntéstámogató rendszerek fejlesztésére lehet alkalmas.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Jövőbeli kutatási irányok</a:t>
            </a:r>
          </a:p>
          <a:p>
            <a:r>
              <a:rPr lang="hu-HU" sz="1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Nagyobb és változatosabb minta bevonása.</a:t>
            </a:r>
          </a:p>
          <a:p>
            <a:r>
              <a:rPr lang="hu-HU" sz="1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fuzzy logika kombinálása más mesterséges intelligencia módszerekkel</a:t>
            </a:r>
          </a:p>
        </p:txBody>
      </p:sp>
      <p:pic>
        <p:nvPicPr>
          <p:cNvPr id="4" name="Audio Recording 2024. máj. 30. 12:34:01">
            <a:hlinkClick r:id="" action="ppaction://media"/>
            <a:extLst>
              <a:ext uri="{FF2B5EF4-FFF2-40B4-BE49-F238E27FC236}">
                <a16:creationId xmlns:a16="http://schemas.microsoft.com/office/drawing/2014/main" id="{49C39356-3B99-F558-A710-CC65DB2872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63" y="998484"/>
            <a:ext cx="11212512" cy="1036056"/>
          </a:xfrm>
        </p:spPr>
        <p:txBody>
          <a:bodyPr/>
          <a:lstStyle/>
          <a:p>
            <a:r>
              <a:rPr lang="hu-HU" dirty="0">
                <a:latin typeface="+mn-lt"/>
              </a:rPr>
              <a:t>Publikációk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C0802C-5D01-FEF7-FB46-C70E97B21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00063" y="1668780"/>
            <a:ext cx="11212512" cy="4497070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chemeClr val="bg1"/>
                </a:solidFill>
                <a:latin typeface="+mn-lt"/>
              </a:rPr>
              <a:t>Idegen nyelvű folyóirat cikkek:</a:t>
            </a:r>
          </a:p>
          <a:p>
            <a:r>
              <a:rPr lang="hu-HU" sz="1400" dirty="0">
                <a:solidFill>
                  <a:schemeClr val="bg1"/>
                </a:solidFill>
                <a:latin typeface="+mn-lt"/>
              </a:rPr>
              <a:t>Forgács, A., Lukács,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J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.,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Csiszárik-Kocsir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, Á., &amp; Horváth, R. (2024).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Towards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the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Investigation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of Online Shopping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Behaviours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Using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a Fuzzy Inference System. Decision Making: Applications in Management and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Engineering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, 7(2), 337-354.</a:t>
            </a:r>
          </a:p>
          <a:p>
            <a:r>
              <a:rPr lang="hu-HU" sz="1400" dirty="0">
                <a:solidFill>
                  <a:schemeClr val="bg1"/>
                </a:solidFill>
                <a:latin typeface="+mn-lt"/>
              </a:rPr>
              <a:t>Forgács, A., Lukács,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J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., &amp; Horváth, R. (2021). The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investigation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of the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applicability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of fuzzy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rule-based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systems to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predict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economic decision-making. 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Acta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Polytechnica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Hungarica, 18(11), 97-115.</a:t>
            </a:r>
          </a:p>
          <a:p>
            <a:pPr marL="0" indent="0">
              <a:buNone/>
            </a:pPr>
            <a:r>
              <a:rPr lang="hu-HU" sz="1800" dirty="0">
                <a:solidFill>
                  <a:schemeClr val="bg1"/>
                </a:solidFill>
                <a:latin typeface="+mn-lt"/>
              </a:rPr>
              <a:t>Magyar nyelvű folyóirat cikk:</a:t>
            </a:r>
          </a:p>
          <a:p>
            <a:r>
              <a:rPr lang="hu-HU" sz="1400" dirty="0">
                <a:solidFill>
                  <a:schemeClr val="bg1"/>
                </a:solidFill>
                <a:latin typeface="+mn-lt"/>
              </a:rPr>
              <a:t>Forgács, A., Lukács,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J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., &amp; Horváth, R. (2024): Fuzzy rendszerek alkalmazhatóságának vizsgálata a gazdasági döntéshozatal előrejelzésében /benyújtva: Szigma Matematikai-Közgazdaságtani Folyóirat/</a:t>
            </a:r>
          </a:p>
          <a:p>
            <a:pPr marL="0" indent="0">
              <a:buNone/>
            </a:pPr>
            <a:r>
              <a:rPr lang="hu-HU" sz="1800" dirty="0">
                <a:solidFill>
                  <a:schemeClr val="bg1"/>
                </a:solidFill>
                <a:latin typeface="+mn-lt"/>
              </a:rPr>
              <a:t>Konferencia cikkek:</a:t>
            </a:r>
          </a:p>
          <a:p>
            <a:r>
              <a:rPr lang="hu-HU" sz="1400" dirty="0">
                <a:solidFill>
                  <a:schemeClr val="bg1"/>
                </a:solidFill>
                <a:latin typeface="+mn-lt"/>
              </a:rPr>
              <a:t>Forgács, A., Horváth, R., &amp; Lukács,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J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 (2023).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Examining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online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purchasing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patterns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through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the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utilization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of a fuzzy inference system.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Engineering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Symposium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at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Bánki (ESB2023)</a:t>
            </a:r>
          </a:p>
          <a:p>
            <a:r>
              <a:rPr lang="hu-HU" sz="1400" dirty="0">
                <a:solidFill>
                  <a:schemeClr val="bg1"/>
                </a:solidFill>
                <a:latin typeface="+mn-lt"/>
              </a:rPr>
              <a:t>Forgács, A., Horváth, R., &amp; Lukács,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J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 (2022). The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relationship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between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time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and decision.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Engineering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Symposium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at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Bánki (ESB2022)</a:t>
            </a:r>
          </a:p>
          <a:p>
            <a:r>
              <a:rPr lang="hu-HU" sz="1400" dirty="0">
                <a:solidFill>
                  <a:schemeClr val="bg1"/>
                </a:solidFill>
                <a:latin typeface="+mn-lt"/>
              </a:rPr>
              <a:t>Forgács, A., Horváth, R., &amp; Lukács,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J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 (2021).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Safety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and risk analysis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from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the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behavioral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economics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paradigm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use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of the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possibilities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of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soft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computing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methods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.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Engineering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Symposium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+mn-lt"/>
              </a:rPr>
              <a:t>at</a:t>
            </a:r>
            <a:r>
              <a:rPr lang="hu-HU" sz="1400" dirty="0">
                <a:solidFill>
                  <a:schemeClr val="bg1"/>
                </a:solidFill>
                <a:latin typeface="+mn-lt"/>
              </a:rPr>
              <a:t> Bánki (ESB2021)</a:t>
            </a:r>
          </a:p>
        </p:txBody>
      </p:sp>
      <p:pic>
        <p:nvPicPr>
          <p:cNvPr id="4" name="Audio Recording 2024. máj. 30. 12:34:46">
            <a:hlinkClick r:id="" action="ppaction://media"/>
            <a:extLst>
              <a:ext uri="{FF2B5EF4-FFF2-40B4-BE49-F238E27FC236}">
                <a16:creationId xmlns:a16="http://schemas.microsoft.com/office/drawing/2014/main" id="{38B5F66D-2928-FB96-8AE4-39B808E53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36539351-4D46-4694-BC24-42B9363BEA0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940E764-F440-4C5E-8054-4CE0E1C5DD79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0ED25D19-5FF4-4C7C-9137-63F975ADB607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C2C42726-3DB7-4CFE-AB0D-C6DE4A02E38E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BD3A8041-E8F0-4C65-A007-B6CD1F5A93B7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EF9538A1-77CD-4443-8823-CC438E4FBAA0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únkp_kék [Írásvédett]" id="{84B5ADDC-B8C8-4739-80EA-D6050D9603D6}" vid="{FF12B141-C464-49A7-9392-F0F5F5553F2E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ÚNKP_dia_sablon_konferenciához</Template>
  <TotalTime>401</TotalTime>
  <Words>941</Words>
  <Application>Microsoft Macintosh PowerPoint</Application>
  <PresentationFormat>Szélesvásznú</PresentationFormat>
  <Paragraphs>71</Paragraphs>
  <Slides>10</Slides>
  <Notes>0</Notes>
  <HiddenSlides>0</HiddenSlides>
  <MMClips>10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10</vt:i4>
      </vt:variant>
    </vt:vector>
  </HeadingPairs>
  <TitlesOfParts>
    <vt:vector size="23" baseType="lpstr">
      <vt:lpstr>Arial</vt:lpstr>
      <vt:lpstr>Calibri</vt:lpstr>
      <vt:lpstr>Courier New</vt:lpstr>
      <vt:lpstr>Open Sans</vt:lpstr>
      <vt:lpstr>Open Sans Light</vt:lpstr>
      <vt:lpstr>System Font Regular</vt:lpstr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Az idő és döntés kapcsolatának vizsgálata, lágyszámítási módszerekkel</vt:lpstr>
      <vt:lpstr>Tartalomjegyzék</vt:lpstr>
      <vt:lpstr>Bevezetés - A téma jelentősége</vt:lpstr>
      <vt:lpstr>Fuzzy logika áttekintése</vt:lpstr>
      <vt:lpstr>Az online vásárlási szokások vizsgálata Fuzzy következtetési rendszerrel – vásárlás, mint döntés</vt:lpstr>
      <vt:lpstr>PowerPoint-bemutató</vt:lpstr>
      <vt:lpstr>Idő és döntés kapcsolata vezetői döntéshozatalkor  (Saját kérdőíves kutatás)</vt:lpstr>
      <vt:lpstr>Eredmények</vt:lpstr>
      <vt:lpstr>Publikációk</vt:lpstr>
      <vt:lpstr>Köszönöm szépen a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Anikó</dc:creator>
  <cp:lastModifiedBy>Anett Forgacs</cp:lastModifiedBy>
  <cp:revision>13</cp:revision>
  <dcterms:created xsi:type="dcterms:W3CDTF">2020-09-22T13:16:24Z</dcterms:created>
  <dcterms:modified xsi:type="dcterms:W3CDTF">2024-05-30T10:35:48Z</dcterms:modified>
</cp:coreProperties>
</file>