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4"/>
  </p:notesMasterIdLst>
  <p:sldIdLst>
    <p:sldId id="256" r:id="rId8"/>
    <p:sldId id="264" r:id="rId9"/>
    <p:sldId id="265" r:id="rId10"/>
    <p:sldId id="267" r:id="rId11"/>
    <p:sldId id="26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057" autoAdjust="0"/>
  </p:normalViewPr>
  <p:slideViewPr>
    <p:cSldViewPr snapToGrid="0" showGuides="1">
      <p:cViewPr>
        <p:scale>
          <a:sx n="100" d="100"/>
          <a:sy n="100" d="100"/>
        </p:scale>
        <p:origin x="846" y="7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Üdvözlök</a:t>
            </a:r>
            <a:r>
              <a:rPr lang="hu-HU" dirty="0"/>
              <a:t> mindenkit, én Fodor Attila vagyok, a második féléves kutatási témám címe „Szenzorfúzió alkalmazása a GNSS helymeghatározás pontosságának javítására”, konzulensem Sándor Tamás tanárúr.</a:t>
            </a:r>
          </a:p>
          <a:p>
            <a:r>
              <a:rPr lang="hu-HU" dirty="0"/>
              <a:t>A „Fit </a:t>
            </a:r>
            <a:r>
              <a:rPr lang="hu-HU" dirty="0" err="1"/>
              <a:t>for</a:t>
            </a:r>
            <a:r>
              <a:rPr lang="hu-HU" dirty="0"/>
              <a:t> 55” nevet viselő éghajlat-változási szakpolitikai csomagot követve több autógyártó bejelentette, hogy 2035-re beszünteti a </a:t>
            </a:r>
            <a:r>
              <a:rPr lang="hu-HU" dirty="0" err="1"/>
              <a:t>konvecionális</a:t>
            </a:r>
            <a:r>
              <a:rPr lang="hu-HU" dirty="0"/>
              <a:t> hajtású járművek forgalmazását, kizárólag villamos hajtású járműveket terveznek értékesíteni. Kutatási tevékenységnek is ezt a törekvést támogató témát választottam: az első évben a villamos motorok esetén az elérhető legnagyobb energia hatékonyságot és feltételeit kíséreltem meghatározni ikerhajtású rendszerekben, elsősorban a tömegközlekedési járművek alkalmazásában. Ebben az évben a korábbi évek tapasztalatai alapján dolgoztam tovább, az első félévben a hajtás hőelvezetésének problémáival, a második félévben pedig a helymeghatározás lehetőségeivel és a környezeti paraméterek közül az időjárásnak a hajtás nyomatékigényére gyakorolt hatásaival kezdtem el foglalkozni.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95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előzménykutatás során adatgyűjtés történt térképadatbázisokból, és valódi, a városban közlekedő buszokon ülve. A gyűjtött GPS koordinátákból Haversine-formulával távolságok sora írható fel, melynek kétszeres numerikus deriváltja gyorsulás adatokat biztosít. Ez az elméletben működik, matematikai modellben kiválóan alkalmazható, viszont a gyakorlatban jelentős mértékű zajt ad a jelhez, viszont Kálmán-szűrő alkalmazásával megkapható az adatsor tisztán, továbbá a fejlesztés alatt álló új adatgyűjtő rendszer közvetlenül méri a gyorsulásértékeket is, így a helymeghatározó rendszerrel </a:t>
            </a:r>
            <a:r>
              <a:rPr lang="hu-HU" dirty="0" err="1"/>
              <a:t>aggregálva</a:t>
            </a:r>
            <a:r>
              <a:rPr lang="hu-HU" dirty="0"/>
              <a:t> a vétel kimaradások és numerikus kalkulációk okozta hibák is elkerülhetőek lesznek. </a:t>
            </a:r>
          </a:p>
          <a:p>
            <a:r>
              <a:rPr lang="hu-HU" dirty="0"/>
              <a:t>A grafikus ábrákon a Két-bükkfa-nyereg 3D modellje látható és rajtuk ábrázolva az érdekes adatok. A grafikon pedig a 21A viszonylatú autóbusz menetciklusa Normafáról Szél Kálmán térre. Alatta egy korábbi előadásom diája látható, amin összefoglalásra kerültek a numerikus jelfeldolgozás lépései, melyek végül átdolgozásra kerültek, hogy CUDA kernel-ként párhuzamosítva futhassanak. Az első kísérleti szimulációk tavaly még egész éjszakákat felemésztettek, mostanra már kattintásra kvázi azonnal adnak eredményt, pedig ugyan azon a számítógépen futottak akkor és idén is.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1109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korábbi adatgyűjtő mérések egyszerűen, az okostelefon beépített </a:t>
            </a:r>
            <a:r>
              <a:rPr lang="hu-HU" dirty="0" err="1"/>
              <a:t>szenzoraival</a:t>
            </a:r>
            <a:r>
              <a:rPr lang="hu-HU" dirty="0"/>
              <a:t> készültek. Ez a kezdetekben elegendő is volt a modell felállítására, viszont mostanra már pontos értékekre van szükség a döntéshozó algoritmus finomítására és ehhez elengedhetetlen a szenzorok méréstechnikájának ismerete, állandó hibáiknak a korrekciója. Ezért saját tervezésű mérőrendszer épül.</a:t>
            </a:r>
          </a:p>
          <a:p>
            <a:endParaRPr lang="hu-HU" dirty="0"/>
          </a:p>
          <a:p>
            <a:r>
              <a:rPr lang="hu-HU" dirty="0"/>
              <a:t>A távoli adatbázissal a kapcsolatot egy LTE modem biztosítja, aminek helymeghatározó funkciója is van: a legtöbb önálló szenzorfúziós megoldással rendelkezik a GSM bázisállomások jeleinek minősége alapján becsüli is a pozíciót, de beépített vevő rádiója is van a GNSS adatok vételére. Precíziós megoldásokhoz az interneten keresztül NTRIP </a:t>
            </a:r>
            <a:r>
              <a:rPr lang="hu-HU" dirty="0" err="1"/>
              <a:t>stream-et</a:t>
            </a:r>
            <a:r>
              <a:rPr lang="hu-HU" dirty="0"/>
              <a:t> is igénybe vehet fixen telepített fölmérési állomásoktól, ha az előfizetve van.</a:t>
            </a:r>
          </a:p>
          <a:p>
            <a:endParaRPr lang="hu-HU" dirty="0"/>
          </a:p>
          <a:p>
            <a:r>
              <a:rPr lang="hu-HU" dirty="0"/>
              <a:t>Van több </a:t>
            </a:r>
            <a:r>
              <a:rPr lang="hu-HU" dirty="0" err="1"/>
              <a:t>uBlox</a:t>
            </a:r>
            <a:r>
              <a:rPr lang="hu-HU" dirty="0"/>
              <a:t> gyártmányú GNSS vevőm is, melyek több külső kerámia antennával felszerelve több helymeghatározó műholdrendszer jeleit is képesek venni és értelmezni: az amerikai GPS hálózat, az orosz GLONASS, az európai Galileo és a kínai </a:t>
            </a:r>
            <a:r>
              <a:rPr lang="hu-HU" dirty="0" err="1"/>
              <a:t>Beiduo</a:t>
            </a:r>
            <a:r>
              <a:rPr lang="hu-HU" dirty="0"/>
              <a:t> konstellációk együttes vétele és feldolgozása elegendő redundanciát biztosít, hogy az eszköz kiválaszthassa, melyek azok a műhold rajok, amelyek jelei alapján a legjobb eredményt adhatja. Olyan típusokat választottam vásárláskor, melyek különböző szenzorfúziós megoldásokat biztosítanak: van olyan, mely képes </a:t>
            </a:r>
            <a:r>
              <a:rPr lang="hu-HU" dirty="0" err="1"/>
              <a:t>inerciális</a:t>
            </a:r>
            <a:r>
              <a:rPr lang="hu-HU" dirty="0"/>
              <a:t> mozgás szenzorokkal közvetlenül kommunikálni, így modellezve a saját elmozdulását és kiszámolva új pozícióját, és találtam olyat is, mely a nyers műhold adatokat is rendelkezésre bocsájtja a saját kommunikációs protokollján keresztül kiolvasva, így az </a:t>
            </a:r>
            <a:r>
              <a:rPr lang="hu-HU" dirty="0" err="1"/>
              <a:t>Ephemeris</a:t>
            </a:r>
            <a:r>
              <a:rPr lang="hu-HU" dirty="0"/>
              <a:t> és az </a:t>
            </a:r>
            <a:r>
              <a:rPr lang="hu-HU" dirty="0" err="1"/>
              <a:t>Almach</a:t>
            </a:r>
            <a:r>
              <a:rPr lang="hu-HU" dirty="0"/>
              <a:t> adatbázisok alapján ki tudom számolni a műhold pozíciókat és csak utána a saját pozíciót.</a:t>
            </a:r>
          </a:p>
          <a:p>
            <a:endParaRPr lang="hu-HU" dirty="0"/>
          </a:p>
          <a:p>
            <a:r>
              <a:rPr lang="hu-HU" dirty="0"/>
              <a:t>A műholdas helymeghatározás furcsasága és jellegzetessége, hogy elengedhetetlen fontosságú a relativitáselmélet értő alkalmazása. Ezek a készülékek távol a Földtől </a:t>
            </a:r>
            <a:r>
              <a:rPr lang="hu-HU" dirty="0" err="1"/>
              <a:t>mikrogravitációs</a:t>
            </a:r>
            <a:r>
              <a:rPr lang="hu-HU" dirty="0"/>
              <a:t> környezetben helyezkednek el, ahol az idő múlását kevésbé lassítja a Föld gravitációs </a:t>
            </a:r>
            <a:r>
              <a:rPr lang="hu-HU" dirty="0" err="1"/>
              <a:t>mezeje</a:t>
            </a:r>
            <a:r>
              <a:rPr lang="hu-HU" dirty="0"/>
              <a:t>, továbbá a tér sincs annyira megcsavarodva a Föld tengely körüli forgásától. Ezeket vissza kell számolni és időben is igazítani ahhoz, hogy a pozíció térben és időben is pontosan meghatározható legyen.</a:t>
            </a:r>
          </a:p>
          <a:p>
            <a:endParaRPr lang="hu-HU" dirty="0"/>
          </a:p>
          <a:p>
            <a:r>
              <a:rPr lang="hu-HU" dirty="0"/>
              <a:t>Harmadik csoportként pedig az </a:t>
            </a:r>
            <a:r>
              <a:rPr lang="hu-HU" dirty="0" err="1"/>
              <a:t>inerciális</a:t>
            </a:r>
            <a:r>
              <a:rPr lang="hu-HU" dirty="0"/>
              <a:t> mozgásszenzorok és az iránytűk a relatív eltéréseket képesek pontosabban megadni a kiinduló helyzet ismeretében, ezzel biztosítva, hogy akkor is egészen pontos helyinformációval rendelkezik a rendszer, ha mind a GPS és mind a GSM vétel megszűnt. Ezeket kiegészítve hőmérséklet, referencia nyomás és differenciálnyomás szenzorokkal nem csak a földfelszíni pozíció, hanem a Föld középpontjától mért távolság, azaz a magasság is meghatározható, amit szintén hasznos információ, ha kiegészítésre kerül az útvonal várható domborzati adataival a nyomatékigény kalkulációnál.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728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Ezen az ábrán megfigyelhető a </a:t>
            </a:r>
            <a:r>
              <a:rPr lang="hu-HU" dirty="0" err="1"/>
              <a:t>szerzorfúziós</a:t>
            </a:r>
            <a:r>
              <a:rPr lang="hu-HU" dirty="0"/>
              <a:t> mérőrendszerem szoftveres architektúrája.</a:t>
            </a:r>
          </a:p>
          <a:p>
            <a:r>
              <a:rPr lang="hu-HU" dirty="0"/>
              <a:t>Az önálló szenzorokról, mint jel- és adatforrásokról már beszéltünk. Ezek nyers adatai közvetlenül eltárolásra kerülnek a </a:t>
            </a:r>
            <a:r>
              <a:rPr lang="hu-HU" dirty="0" err="1"/>
              <a:t>MongoDB</a:t>
            </a:r>
            <a:r>
              <a:rPr lang="hu-HU" dirty="0"/>
              <a:t> adatbázisba, így a modell finomítása során megfigyelhetőek a különböző beállítások hatásai az azonos adatsorokon, tehát összehasonlíthatóak.</a:t>
            </a:r>
          </a:p>
          <a:p>
            <a:endParaRPr lang="hu-HU" dirty="0"/>
          </a:p>
          <a:p>
            <a:r>
              <a:rPr lang="hu-HU" dirty="0"/>
              <a:t>A Kálmán-szűrő alapú eljárás valós időben a szenzorok adataival dolgozik, és szintén az adatbázisba írja a tisztított- és egy lépésben már kétszeresen derivált menetciklusokat, a fejlesztések során pedig az adatbázisban tárolt adatsorokkal dolgozik.</a:t>
            </a:r>
          </a:p>
          <a:p>
            <a:endParaRPr lang="hu-HU" dirty="0"/>
          </a:p>
          <a:p>
            <a:r>
              <a:rPr lang="hu-HU" dirty="0"/>
              <a:t>A fotókon a tesztelt szenzormodulok láthatóak, ezeket a jövőben még szeretném kiegészíteni nyomásszenzorokkal is, viszont azok megfelelő alkalmazásához nem elegendő csak az elektronika, szükséges egy áramlástechnikai rendszer használata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19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bemutatott építőelemekkel elkezdődött a fejlesztési időszak végeláthatatlan elfoglaltsága. Több mérési összeállítás is készült: a bal oldali ábrán látható </a:t>
            </a:r>
            <a:r>
              <a:rPr lang="hu-HU" dirty="0" err="1"/>
              <a:t>Rapsberry</a:t>
            </a:r>
            <a:r>
              <a:rPr lang="hu-HU" dirty="0"/>
              <a:t> Pi 4 </a:t>
            </a:r>
            <a:r>
              <a:rPr lang="hu-HU" dirty="0" err="1"/>
              <a:t>Compute</a:t>
            </a:r>
            <a:r>
              <a:rPr lang="hu-HU" dirty="0"/>
              <a:t> Modul alapú beágyazott rendszer, a beltéri, azaz nem sokat mozgatott mérésekre szolgál. A GPIO </a:t>
            </a:r>
            <a:r>
              <a:rPr lang="hu-HU" dirty="0" err="1"/>
              <a:t>header-ökön</a:t>
            </a:r>
            <a:r>
              <a:rPr lang="hu-HU" dirty="0"/>
              <a:t> cserélgethetőek az előző dián látott szenzorok, a megfelelő szenzorfúzió összeválogatására. Ebben az összeállításban egy SIMCOM modem kapott helyet.</a:t>
            </a:r>
          </a:p>
          <a:p>
            <a:endParaRPr lang="hu-HU" dirty="0"/>
          </a:p>
          <a:p>
            <a:r>
              <a:rPr lang="hu-HU" dirty="0"/>
              <a:t>A jobb oldal összeállításnál a hordozhatóság volt a cél, a </a:t>
            </a:r>
            <a:r>
              <a:rPr lang="hu-HU" dirty="0" err="1"/>
              <a:t>Quectel</a:t>
            </a:r>
            <a:r>
              <a:rPr lang="hu-HU" dirty="0"/>
              <a:t> modem és a GNSS modul USB alapú soros buszon keresztül </a:t>
            </a:r>
            <a:r>
              <a:rPr lang="hu-HU" dirty="0" err="1"/>
              <a:t>csatlakozi</a:t>
            </a:r>
            <a:r>
              <a:rPr lang="hu-HU" dirty="0"/>
              <a:t> egy Windows 11-et futtató laptophoz, így meglátogathatóak kalibrációs műveletek végzéséhez a kiválasztott földmérési alappontok.</a:t>
            </a:r>
          </a:p>
          <a:p>
            <a:endParaRPr lang="hu-HU" dirty="0"/>
          </a:p>
          <a:p>
            <a:r>
              <a:rPr lang="hu-HU" dirty="0"/>
              <a:t>Mindkét összeállításról elmondható, hogy egyedileg, több iteráción keresztül tervezett és tesztelt 3D nyomtatott vázzal rendelkeznek. A modemekbe helyezett </a:t>
            </a:r>
            <a:r>
              <a:rPr lang="hu-HU" dirty="0" err="1"/>
              <a:t>MultiSIM</a:t>
            </a:r>
            <a:r>
              <a:rPr lang="hu-HU" dirty="0"/>
              <a:t> kártyák mögött azonos előfizetői, de különböző technikai telefonszámmal kapcsolódnak a GSM hálózathoz.</a:t>
            </a:r>
          </a:p>
          <a:p>
            <a:endParaRPr lang="hu-HU" dirty="0"/>
          </a:p>
          <a:p>
            <a:r>
              <a:rPr lang="hu-HU" dirty="0"/>
              <a:t>A kódbázis .NET keretrendszerre készült C# nyelven, de tartalmaz Python komponenseket is a teljeskörű multi platform támogatás biztosítására. Pillanatnyilag 123 forráskód állományból épül fel, több mint 11 ezer kódsort tartalmaz és folyamatosan bővül. Képes fizikai egyenletrendszereket értelmezni, átrendezni. A bennük hivatkozott fizikai mennyiségeket prefixummal és mértékegységekkel együtt támogatja, képes rajtuk dimenzióanalízist végezni és más rendszerek azonos célú mértékegységeibe átváltani. Ezeken kívül dinamikusan kezeli az interface-</a:t>
            </a:r>
            <a:r>
              <a:rPr lang="hu-HU" dirty="0" err="1"/>
              <a:t>eket</a:t>
            </a:r>
            <a:r>
              <a:rPr lang="hu-HU" dirty="0"/>
              <a:t> és saját eszközeit képes felismerni, az implementált protokollkészletek kommunikációját képes szűrni, interface-k között átirányítani, vagy akár megosztott memórián keresztül más, </a:t>
            </a:r>
            <a:r>
              <a:rPr lang="hu-HU" dirty="0" err="1"/>
              <a:t>InterOp</a:t>
            </a:r>
            <a:r>
              <a:rPr lang="hu-HU" dirty="0"/>
              <a:t> képes alkalmazásoknak átadni.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360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Szeretnék köszönetet mondani konzulensemnek, Sándor Tamás tanárúrnak az átadott tudásért és családomnak a támogatásért. Köszönöm a Kulturális és Innováció Minisztériumnak az ösztöndíjat, Önöknek pedig a megtisztelő figyelmüket!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78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svg"/><Relationship Id="rId12" Type="http://schemas.openxmlformats.org/officeDocument/2006/relationships/image" Target="../media/image1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3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 </a:t>
            </a:r>
            <a:r>
              <a:rPr lang="hu-HU" sz="4800" dirty="0"/>
              <a:t>Szenzorfúzió alkalmazása a GNSS helymeghatározás</a:t>
            </a:r>
            <a:br>
              <a:rPr lang="hu-HU" sz="4800" dirty="0"/>
            </a:br>
            <a:r>
              <a:rPr lang="hu-HU" sz="4800" dirty="0"/>
              <a:t>pontosságának javítására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Fodor Attila, </a:t>
            </a:r>
            <a:r>
              <a:rPr lang="hu-HU" dirty="0" err="1"/>
              <a:t>BSc</a:t>
            </a:r>
            <a:r>
              <a:rPr lang="hu-HU" dirty="0"/>
              <a:t>. Hallgató</a:t>
            </a:r>
          </a:p>
          <a:p>
            <a:r>
              <a:rPr lang="hu-HU" dirty="0"/>
              <a:t>Konzulens: Sándor Tamás, tanársegéd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06FCA1B-D663-621B-9D12-7DCAEAB77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3025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81"/>
    </mc:Choice>
    <mc:Fallback>
      <p:transition spd="slow" advTm="3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Előzménykutatás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0" name="Szöveg helye 2">
            <a:extLst>
              <a:ext uri="{FF2B5EF4-FFF2-40B4-BE49-F238E27FC236}">
                <a16:creationId xmlns:a16="http://schemas.microsoft.com/office/drawing/2014/main" id="{408CF462-4C00-E706-6D20-A9622C6271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</p:spPr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Menetciklusok gyűjtése</a:t>
            </a:r>
          </a:p>
          <a:p>
            <a:r>
              <a:rPr lang="hu-HU" sz="2400" dirty="0">
                <a:solidFill>
                  <a:schemeClr val="bg1"/>
                </a:solidFill>
              </a:rPr>
              <a:t>GIS adatok elemzése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Kanyarívek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Magasságadatok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F18BB4ED-B9E1-15CF-C903-8E40E883C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478" y="495300"/>
            <a:ext cx="3540622" cy="297973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0FB228E-465C-F498-DB25-5DF025E262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31" r="22994" b="12474"/>
          <a:stretch/>
        </p:blipFill>
        <p:spPr>
          <a:xfrm>
            <a:off x="8562478" y="3431493"/>
            <a:ext cx="3540622" cy="181774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FB41307-1676-D3B3-1F13-8DA55A5BFD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78" y="495300"/>
            <a:ext cx="4320000" cy="231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FA79DF0-81E9-D34D-B16D-5F6A6014C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478" y="2812919"/>
            <a:ext cx="4320000" cy="2436318"/>
          </a:xfrm>
          <a:prstGeom prst="rect">
            <a:avLst/>
          </a:prstGeom>
        </p:spPr>
      </p:pic>
      <p:pic>
        <p:nvPicPr>
          <p:cNvPr id="1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2C1B777-3B0A-D985-283A-2703D3CEE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8700" y="2812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22"/>
    </mc:Choice>
    <mc:Fallback>
      <p:transition spd="slow" advTm="8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Adatforrások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LTE modem</a:t>
            </a:r>
          </a:p>
          <a:p>
            <a:r>
              <a:rPr lang="hu-HU" dirty="0">
                <a:solidFill>
                  <a:schemeClr val="bg1"/>
                </a:solidFill>
              </a:rPr>
              <a:t>GNSS vevő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GPS + GLONASS + Galileo + </a:t>
            </a:r>
            <a:r>
              <a:rPr lang="hu-HU" dirty="0" err="1">
                <a:solidFill>
                  <a:schemeClr val="bg1"/>
                </a:solidFill>
              </a:rPr>
              <a:t>Beidou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konstellációk</a:t>
            </a:r>
          </a:p>
          <a:p>
            <a:r>
              <a:rPr lang="hu-HU" dirty="0">
                <a:solidFill>
                  <a:schemeClr val="bg1"/>
                </a:solidFill>
              </a:rPr>
              <a:t>Szenzorok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3D mágnesesség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3D gyorsulás (IMU)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Ref. és </a:t>
            </a:r>
            <a:r>
              <a:rPr lang="hu-HU" dirty="0" err="1">
                <a:solidFill>
                  <a:schemeClr val="bg1"/>
                </a:solidFill>
              </a:rPr>
              <a:t>Diff</a:t>
            </a:r>
            <a:r>
              <a:rPr lang="hu-HU" dirty="0">
                <a:solidFill>
                  <a:schemeClr val="bg1"/>
                </a:solidFill>
              </a:rPr>
              <a:t>. Nyomás</a:t>
            </a:r>
          </a:p>
          <a:p>
            <a:pPr lvl="1"/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5CDF363-BF49-4F11-4FD1-7C9765437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160" y="2319282"/>
            <a:ext cx="6096000" cy="33337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8E78784-A74A-B5BE-E91A-E8BEF42ED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"/>
            <a:ext cx="6116637" cy="2467165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A4F928A-36A4-DB5F-ABB2-03048D313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01575" y="242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64"/>
    </mc:Choice>
    <mc:Fallback>
      <p:transition spd="slow" advTm="18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Szenzorfúzió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8A5EE6C9-7D8A-2C96-C2F3-1BD1F69E2CA2}"/>
              </a:ext>
            </a:extLst>
          </p:cNvPr>
          <p:cNvGrpSpPr/>
          <p:nvPr/>
        </p:nvGrpSpPr>
        <p:grpSpPr>
          <a:xfrm>
            <a:off x="4094161" y="1040383"/>
            <a:ext cx="7858126" cy="2834134"/>
            <a:chOff x="4267200" y="161925"/>
            <a:chExt cx="7858126" cy="2834134"/>
          </a:xfrm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D4DA4E28-CA88-2C4E-6CD2-D773AA801B07}"/>
                </a:ext>
              </a:extLst>
            </p:cNvPr>
            <p:cNvSpPr/>
            <p:nvPr/>
          </p:nvSpPr>
          <p:spPr>
            <a:xfrm>
              <a:off x="4267200" y="161925"/>
              <a:ext cx="7858126" cy="28292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" name="Ábra 3">
              <a:extLst>
                <a:ext uri="{FF2B5EF4-FFF2-40B4-BE49-F238E27FC236}">
                  <a16:creationId xmlns:a16="http://schemas.microsoft.com/office/drawing/2014/main" id="{98EDD5D6-F497-C62C-C422-CB7246513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1734" y="166803"/>
              <a:ext cx="7677866" cy="2829256"/>
            </a:xfrm>
            <a:prstGeom prst="rect">
              <a:avLst/>
            </a:prstGeom>
          </p:spPr>
        </p:pic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56DC474C-8D98-55DF-E0F6-77A22149FD0F}"/>
              </a:ext>
            </a:extLst>
          </p:cNvPr>
          <p:cNvGrpSpPr/>
          <p:nvPr/>
        </p:nvGrpSpPr>
        <p:grpSpPr>
          <a:xfrm>
            <a:off x="4094160" y="3961293"/>
            <a:ext cx="7858125" cy="1483983"/>
            <a:chOff x="392222" y="4171950"/>
            <a:chExt cx="11437828" cy="2160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65A429-4ECA-DC99-69CA-D8E0E201E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3" t="30138" r="28708" b="36667"/>
            <a:stretch/>
          </p:blipFill>
          <p:spPr bwMode="auto">
            <a:xfrm>
              <a:off x="392222" y="4171950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Kép 8" descr="A képen Áramköri elem, Elektronikus alkatrész, elektronika, Passzív áramköri elem látható&#10;&#10;Automatikusan generált leírás">
              <a:extLst>
                <a:ext uri="{FF2B5EF4-FFF2-40B4-BE49-F238E27FC236}">
                  <a16:creationId xmlns:a16="http://schemas.microsoft.com/office/drawing/2014/main" id="{D3AB8864-110F-865C-14C6-83E49FF3A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2" t="23727" r="34271" b="18424"/>
            <a:stretch/>
          </p:blipFill>
          <p:spPr>
            <a:xfrm>
              <a:off x="2711679" y="4171950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 descr="A képen Áramköri elem, Elektronikus alkatrész, Passzív áramköri elem, Elektrontechnika látható&#10;&#10;Automatikusan generált leírás">
              <a:extLst>
                <a:ext uri="{FF2B5EF4-FFF2-40B4-BE49-F238E27FC236}">
                  <a16:creationId xmlns:a16="http://schemas.microsoft.com/office/drawing/2014/main" id="{9E561EBE-16AD-FF82-EEFD-D6B4C8E16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2" t="37754" r="39376" b="30416"/>
            <a:stretch/>
          </p:blipFill>
          <p:spPr>
            <a:xfrm>
              <a:off x="5031136" y="4171950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 descr="A képen Áramköri elem, Passzív áramköri elem, Elektronikus alkatrész, elektronika látható&#10;&#10;Automatikusan generált leírás">
              <a:extLst>
                <a:ext uri="{FF2B5EF4-FFF2-40B4-BE49-F238E27FC236}">
                  <a16:creationId xmlns:a16="http://schemas.microsoft.com/office/drawing/2014/main" id="{4238E7D0-D8C4-183A-5CA0-912F400B6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35" t="32916" r="36019" b="28890"/>
            <a:stretch/>
          </p:blipFill>
          <p:spPr>
            <a:xfrm>
              <a:off x="7350593" y="4171950"/>
              <a:ext cx="2160000" cy="2160000"/>
            </a:xfrm>
            <a:prstGeom prst="rect">
              <a:avLst/>
            </a:prstGeom>
          </p:spPr>
        </p:pic>
        <p:pic>
          <p:nvPicPr>
            <p:cNvPr id="12" name="Kép 11" descr="A képen szöveg, Áramköri elem, elektronika, Passzív áramköri elem látható&#10;&#10;Automatikusan generált leírás">
              <a:extLst>
                <a:ext uri="{FF2B5EF4-FFF2-40B4-BE49-F238E27FC236}">
                  <a16:creationId xmlns:a16="http://schemas.microsoft.com/office/drawing/2014/main" id="{239BD00B-C2FC-FE35-A2CC-FE6EB3503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6" t="22222" r="29166" b="33195"/>
            <a:stretch/>
          </p:blipFill>
          <p:spPr>
            <a:xfrm>
              <a:off x="9670050" y="4171950"/>
              <a:ext cx="2160000" cy="2160000"/>
            </a:xfrm>
            <a:prstGeom prst="rect">
              <a:avLst/>
            </a:prstGeom>
          </p:spPr>
        </p:pic>
      </p:grpSp>
      <p:pic>
        <p:nvPicPr>
          <p:cNvPr id="18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C2F5342-9255-4BA5-2FDE-C52E0AA8C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2025" y="300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80"/>
    </mc:Choice>
    <mc:Fallback>
      <p:transition spd="slow" advTm="5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Fejlesztések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" name="Kép 2" descr="A képen elektronika, kábel, Elektrontechnika, Elektronikus eszköz látható&#10;&#10;Automatikusan generált leírás">
            <a:extLst>
              <a:ext uri="{FF2B5EF4-FFF2-40B4-BE49-F238E27FC236}">
                <a16:creationId xmlns:a16="http://schemas.microsoft.com/office/drawing/2014/main" id="{7F4661BB-B5D0-8593-EB32-CEFE583C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21684"/>
          <a:stretch/>
        </p:blipFill>
        <p:spPr>
          <a:xfrm>
            <a:off x="8840692" y="2296159"/>
            <a:ext cx="3240000" cy="3240000"/>
          </a:xfrm>
          <a:prstGeom prst="rect">
            <a:avLst/>
          </a:prstGeom>
        </p:spPr>
      </p:pic>
      <p:pic>
        <p:nvPicPr>
          <p:cNvPr id="14" name="Kép 13" descr="A képen Elektrontechnika, elektronika, Áramköri elem, Elektronikus alkatrész látható&#10;&#10;Automatikusan generált leírás">
            <a:extLst>
              <a:ext uri="{FF2B5EF4-FFF2-40B4-BE49-F238E27FC236}">
                <a16:creationId xmlns:a16="http://schemas.microsoft.com/office/drawing/2014/main" id="{0A155F85-B61D-4F59-2208-34F821E22C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3289" r="14966" b="3600"/>
          <a:stretch/>
        </p:blipFill>
        <p:spPr>
          <a:xfrm>
            <a:off x="5468608" y="2296159"/>
            <a:ext cx="3240000" cy="3240000"/>
          </a:xfrm>
          <a:prstGeom prst="rect">
            <a:avLst/>
          </a:prstGeom>
        </p:spPr>
      </p:pic>
      <p:sp>
        <p:nvSpPr>
          <p:cNvPr id="15" name="Szöveg helye 2">
            <a:extLst>
              <a:ext uri="{FF2B5EF4-FFF2-40B4-BE49-F238E27FC236}">
                <a16:creationId xmlns:a16="http://schemas.microsoft.com/office/drawing/2014/main" id="{A641615E-7B97-8EED-C3BB-5CCEDAF8F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Mérési összeállítások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Windows: USB-</a:t>
            </a:r>
            <a:r>
              <a:rPr lang="hu-HU" dirty="0" err="1">
                <a:solidFill>
                  <a:schemeClr val="bg1"/>
                </a:solidFill>
              </a:rPr>
              <a:t>Serial</a:t>
            </a:r>
            <a:r>
              <a:rPr lang="hu-HU" dirty="0">
                <a:solidFill>
                  <a:schemeClr val="bg1"/>
                </a:solidFill>
              </a:rPr>
              <a:t> vonalak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Linux: </a:t>
            </a:r>
            <a:r>
              <a:rPr lang="hu-HU" dirty="0" err="1">
                <a:solidFill>
                  <a:schemeClr val="bg1"/>
                </a:solidFill>
              </a:rPr>
              <a:t>Raspberry</a:t>
            </a:r>
            <a:r>
              <a:rPr lang="hu-HU" dirty="0">
                <a:solidFill>
                  <a:schemeClr val="bg1"/>
                </a:solidFill>
              </a:rPr>
              <a:t> Pi </a:t>
            </a:r>
            <a:r>
              <a:rPr lang="hu-HU" dirty="0" err="1">
                <a:solidFill>
                  <a:schemeClr val="bg1"/>
                </a:solidFill>
              </a:rPr>
              <a:t>Embedded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Kódbázis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123 fájl és 11030 sor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Fizikai egyenletrendszereket és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mennyiségeket kezelő modul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Dinamikus interfészkezelés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Többszálú kommunikáció</a:t>
            </a:r>
          </a:p>
          <a:p>
            <a:pPr lvl="1"/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AC9B84C-28F5-4741-EBBA-D247ECC27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3000" y="341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9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79"/>
    </mc:Choice>
    <mc:Fallback>
      <p:transition spd="slow" advTm="11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Köszönetnyilvánítás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Szeretném megköszönni konzulensemnek, Sándor Tamás tanár úrnak, hogy bevezetett a kutatók világába azzal, hogy meghívott kutatási projektjébe és azt, hogy elindított ezen az úton.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Köszönöm a családomnak és barátaimnak, hogy segítettek az adatgyűjtésekben, és a folyamatos támogatást.</a:t>
            </a:r>
          </a:p>
          <a:p>
            <a:pPr marL="0" indent="0" algn="just">
              <a:buNone/>
            </a:pPr>
            <a:r>
              <a:rPr lang="hu-HU" cap="small" dirty="0">
                <a:solidFill>
                  <a:schemeClr val="bg1"/>
                </a:solidFill>
              </a:rPr>
              <a:t>A Kulturális és Innovációs Minisztérium ÚNKP-23-1 kódszámú Új Nemzeti Kiválóság Programjának a Nemzeti Kutatási, Fejlesztési és Innovációs Alapból finanszírozott szakmai támogatásaival készült.</a:t>
            </a:r>
          </a:p>
          <a:p>
            <a:pPr marL="0" indent="0" algn="ctr">
              <a:buNone/>
            </a:pPr>
            <a:r>
              <a:rPr lang="hu-HU" sz="2400" b="1" dirty="0">
                <a:solidFill>
                  <a:schemeClr val="bg1"/>
                </a:solidFill>
              </a:rPr>
              <a:t>Köszönöm megtisztelő figyelmüket!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6B71D42-7337-2835-24D8-6E30A42FB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6"/>
    </mc:Choice>
    <mc:Fallback>
      <p:transition spd="slow" advTm="1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598</TotalTime>
  <Words>1289</Words>
  <Application>Microsoft Office PowerPoint</Application>
  <PresentationFormat>Szélesvásznú</PresentationFormat>
  <Paragraphs>64</Paragraphs>
  <Slides>6</Slides>
  <Notes>6</Notes>
  <HiddenSlides>0</HiddenSlides>
  <MMClips>6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6</vt:i4>
      </vt:variant>
    </vt:vector>
  </HeadingPairs>
  <TitlesOfParts>
    <vt:vector size="18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 Szenzorfúzió alkalmazása a GNSS helymeghatározás pontosságának javítására</vt:lpstr>
      <vt:lpstr>Előzménykutatás</vt:lpstr>
      <vt:lpstr>Adatforrások</vt:lpstr>
      <vt:lpstr>Szenzorfúzió</vt:lpstr>
      <vt:lpstr>Fejlesztések</vt:lpstr>
      <vt:lpstr>Köszönetnyilvánítás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Attila Fodor</cp:lastModifiedBy>
  <cp:revision>11</cp:revision>
  <dcterms:created xsi:type="dcterms:W3CDTF">2020-09-22T13:16:24Z</dcterms:created>
  <dcterms:modified xsi:type="dcterms:W3CDTF">2024-05-30T17:54:48Z</dcterms:modified>
</cp:coreProperties>
</file>