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  <p:sldMasterId id="2147483711" r:id="rId6"/>
    <p:sldMasterId id="2147483726" r:id="rId7"/>
    <p:sldMasterId id="2147483743" r:id="rId8"/>
    <p:sldMasterId id="2147483762" r:id="rId9"/>
    <p:sldMasterId id="2147483778" r:id="rId10"/>
  </p:sldMasterIdLst>
  <p:notesMasterIdLst>
    <p:notesMasterId r:id="rId22"/>
  </p:notesMasterIdLst>
  <p:sldIdLst>
    <p:sldId id="256" r:id="rId11"/>
    <p:sldId id="270" r:id="rId12"/>
    <p:sldId id="1809" r:id="rId13"/>
    <p:sldId id="1810" r:id="rId14"/>
    <p:sldId id="1812" r:id="rId15"/>
    <p:sldId id="277" r:id="rId16"/>
    <p:sldId id="1814" r:id="rId17"/>
    <p:sldId id="1813" r:id="rId18"/>
    <p:sldId id="1818" r:id="rId19"/>
    <p:sldId id="1816" r:id="rId20"/>
    <p:sldId id="18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57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Wednesday, May 29,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76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  <p:sldLayoutId id="214748379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Ipari vezérlők </a:t>
            </a:r>
            <a:r>
              <a:rPr lang="hu-HU" dirty="0" err="1"/>
              <a:t>kiberbiztonsági</a:t>
            </a:r>
            <a:r>
              <a:rPr lang="hu-HU" dirty="0"/>
              <a:t> megfelelősége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Dr. habil. Szádeczky Tamás, egyetemi docens</a:t>
            </a:r>
          </a:p>
          <a:p>
            <a:r>
              <a:rPr lang="hu-HU" dirty="0"/>
              <a:t>Kandó Kálmán Villamosmérnöki Kar</a:t>
            </a:r>
          </a:p>
          <a:p>
            <a:r>
              <a:rPr lang="hu-HU" dirty="0"/>
              <a:t>Elektronikai és Kommunikációs Rendszerek Intézet</a:t>
            </a:r>
          </a:p>
          <a:p>
            <a:r>
              <a:rPr lang="hu-HU" dirty="0"/>
              <a:t>Műszertechnikai és Automatizálási Tanszék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422D1553-A42D-ABE0-BD34-2A81934442C8}"/>
              </a:ext>
            </a:extLst>
          </p:cNvPr>
          <p:cNvSpPr txBox="1"/>
          <p:nvPr/>
        </p:nvSpPr>
        <p:spPr>
          <a:xfrm>
            <a:off x="376614" y="1250249"/>
            <a:ext cx="6094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NewRoman"/>
              </a:rPr>
              <a:t>ÚNKP-23-5-OE-71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5" name="Hang 14">
            <a:hlinkClick r:id="" action="ppaction://media"/>
            <a:extLst>
              <a:ext uri="{FF2B5EF4-FFF2-40B4-BE49-F238E27FC236}">
                <a16:creationId xmlns:a16="http://schemas.microsoft.com/office/drawing/2014/main" id="{2F5DB739-C331-04F0-A81A-0DBE350DC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0"/>
    </mc:Choice>
    <mc:Fallback>
      <p:transition spd="slow" advTm="1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Konklúzió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Az ipari vezérlők biztonsága kritikus kérdés lesz a következő években</a:t>
            </a:r>
          </a:p>
          <a:p>
            <a:r>
              <a:rPr lang="hu-HU" dirty="0">
                <a:solidFill>
                  <a:schemeClr val="bg1"/>
                </a:solidFill>
              </a:rPr>
              <a:t>Az IEC 62443 megfelelő, komplex követelményrendszer</a:t>
            </a:r>
          </a:p>
          <a:p>
            <a:r>
              <a:rPr lang="hu-HU" dirty="0">
                <a:solidFill>
                  <a:schemeClr val="bg1"/>
                </a:solidFill>
              </a:rPr>
              <a:t>A CSA jó kezdeményezés, csak lassan halad</a:t>
            </a:r>
          </a:p>
          <a:p>
            <a:r>
              <a:rPr lang="hu-HU" dirty="0">
                <a:solidFill>
                  <a:schemeClr val="bg1"/>
                </a:solidFill>
              </a:rPr>
              <a:t>Tagállami szintű szabályozások még hatékonyabbak</a:t>
            </a:r>
          </a:p>
          <a:p>
            <a:r>
              <a:rPr lang="hu-HU" dirty="0">
                <a:solidFill>
                  <a:schemeClr val="bg1"/>
                </a:solidFill>
              </a:rPr>
              <a:t>Tanúsítási képesség Magyarországon megvan</a:t>
            </a:r>
          </a:p>
        </p:txBody>
      </p:sp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3F5CC60D-4096-2DAE-C1BD-85E7400E4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79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21"/>
    </mc:Choice>
    <mc:Fallback xmlns="">
      <p:transition spd="slow" advTm="8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Dr. habil. Szádeczky Tamás, egyetemi docens</a:t>
            </a:r>
          </a:p>
          <a:p>
            <a:r>
              <a:rPr lang="hu-HU" dirty="0"/>
              <a:t>Kandó Kálmán Villamosmérnöki Kar</a:t>
            </a:r>
          </a:p>
          <a:p>
            <a:r>
              <a:rPr lang="hu-HU" dirty="0"/>
              <a:t>Elektronikai és Kommunikációs Rendszerek Intézet</a:t>
            </a:r>
          </a:p>
          <a:p>
            <a:r>
              <a:rPr lang="hu-HU" dirty="0"/>
              <a:t>Műszertechnikai és Automatizálási Tanszék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355DA453-DE45-0DD3-80EB-60F9F5480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019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3"/>
    </mc:Choice>
    <mc:Fallback xmlns="">
      <p:transition spd="slow" advTm="5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Ipari vezérlők biztonsága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Elemei pl. PLC, HMI, SCADA, DCS</a:t>
            </a:r>
          </a:p>
          <a:p>
            <a:r>
              <a:rPr lang="hu-HU" dirty="0">
                <a:solidFill>
                  <a:schemeClr val="bg1"/>
                </a:solidFill>
              </a:rPr>
              <a:t>OT hálózat</a:t>
            </a:r>
          </a:p>
          <a:p>
            <a:r>
              <a:rPr lang="hu-HU" dirty="0">
                <a:solidFill>
                  <a:schemeClr val="bg1"/>
                </a:solidFill>
              </a:rPr>
              <a:t>Villamosmérnöki-informatikai megközelítésmód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0842E27-DC68-423D-3057-9895BC38A7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r="21362"/>
          <a:stretch/>
        </p:blipFill>
        <p:spPr>
          <a:xfrm>
            <a:off x="7047628" y="1474755"/>
            <a:ext cx="4974721" cy="3908490"/>
          </a:xfrm>
          <a:prstGeom prst="rect">
            <a:avLst/>
          </a:prstGeom>
        </p:spPr>
      </p:pic>
      <p:pic>
        <p:nvPicPr>
          <p:cNvPr id="19" name="Hang 18">
            <a:hlinkClick r:id="" action="ppaction://media"/>
            <a:extLst>
              <a:ext uri="{FF2B5EF4-FFF2-40B4-BE49-F238E27FC236}">
                <a16:creationId xmlns:a16="http://schemas.microsoft.com/office/drawing/2014/main" id="{08A73D03-EFAF-8A18-60CD-88B20CC8D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47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59"/>
    </mc:Choice>
    <mc:Fallback xmlns="">
      <p:transition spd="slow" advTm="8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Stuxnet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6894078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Windows, Siemens PCS 7, </a:t>
            </a:r>
            <a:r>
              <a:rPr lang="hu-HU" dirty="0" err="1">
                <a:solidFill>
                  <a:schemeClr val="bg1"/>
                </a:solidFill>
              </a:rPr>
              <a:t>WinCC</a:t>
            </a:r>
            <a:r>
              <a:rPr lang="hu-HU" dirty="0">
                <a:solidFill>
                  <a:schemeClr val="bg1"/>
                </a:solidFill>
              </a:rPr>
              <a:t> and STEP7 ICS, Siemens S7 PLC</a:t>
            </a:r>
          </a:p>
          <a:p>
            <a:r>
              <a:rPr lang="hu-HU" dirty="0">
                <a:solidFill>
                  <a:schemeClr val="bg1"/>
                </a:solidFill>
              </a:rPr>
              <a:t>Érintett rendszerek: ~100e, Irán 59%, Indonézia 18%</a:t>
            </a:r>
          </a:p>
          <a:p>
            <a:r>
              <a:rPr lang="hu-HU" dirty="0">
                <a:solidFill>
                  <a:schemeClr val="bg1"/>
                </a:solidFill>
              </a:rPr>
              <a:t>Urándúsító centrifugák leégetése</a:t>
            </a:r>
          </a:p>
          <a:p>
            <a:r>
              <a:rPr lang="hu-HU" dirty="0" err="1">
                <a:solidFill>
                  <a:schemeClr val="bg1"/>
                </a:solidFill>
              </a:rPr>
              <a:t>Sergey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Ulasen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VirusBlokAda</a:t>
            </a:r>
            <a:r>
              <a:rPr lang="hu-HU" dirty="0">
                <a:solidFill>
                  <a:schemeClr val="bg1"/>
                </a:solidFill>
              </a:rPr>
              <a:t> (UA) fedezte fel 2010-ben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5565451-AEE1-3CB9-9460-0F041662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100" y="1606779"/>
            <a:ext cx="4214936" cy="337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ang 9">
            <a:hlinkClick r:id="" action="ppaction://media"/>
            <a:extLst>
              <a:ext uri="{FF2B5EF4-FFF2-40B4-BE49-F238E27FC236}">
                <a16:creationId xmlns:a16="http://schemas.microsoft.com/office/drawing/2014/main" id="{252CCBCA-685E-04E2-7C1A-B49F0FBF9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385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51"/>
    </mc:Choice>
    <mc:Fallback>
      <p:transition spd="slow" advTm="96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Blackenergy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4" y="2457450"/>
            <a:ext cx="5979677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230e ukrán háztartás áram nélkül 6 órán át 2010-ben</a:t>
            </a:r>
          </a:p>
          <a:p>
            <a:r>
              <a:rPr lang="hu-HU" dirty="0" err="1">
                <a:solidFill>
                  <a:schemeClr val="bg1"/>
                </a:solidFill>
              </a:rPr>
              <a:t>Spear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Phishing</a:t>
            </a:r>
            <a:r>
              <a:rPr lang="hu-HU" dirty="0">
                <a:solidFill>
                  <a:schemeClr val="bg1"/>
                </a:solidFill>
              </a:rPr>
              <a:t> – Excel makró – SCADA vezérlés-átvétel</a:t>
            </a:r>
          </a:p>
          <a:p>
            <a:r>
              <a:rPr lang="hu-HU" dirty="0">
                <a:solidFill>
                  <a:schemeClr val="bg1"/>
                </a:solidFill>
              </a:rPr>
              <a:t>Az első igazolt áramkimaradás hackertámadás miatt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0AB0E20-6CE5-CBAA-68B3-3C7F05F7A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62" y="1144644"/>
            <a:ext cx="4752390" cy="4429227"/>
          </a:xfrm>
          <a:prstGeom prst="rect">
            <a:avLst/>
          </a:prstGeom>
        </p:spPr>
      </p:pic>
      <p:pic>
        <p:nvPicPr>
          <p:cNvPr id="8" name="Hang 7">
            <a:hlinkClick r:id="" action="ppaction://media"/>
            <a:extLst>
              <a:ext uri="{FF2B5EF4-FFF2-40B4-BE49-F238E27FC236}">
                <a16:creationId xmlns:a16="http://schemas.microsoft.com/office/drawing/2014/main" id="{39750111-6185-C001-E52E-32E1793E7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29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42"/>
    </mc:Choice>
    <mc:Fallback xmlns="">
      <p:transition spd="slow" advTm="51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első szabványok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2002 International Society of Automation (ISA) </a:t>
            </a:r>
            <a:r>
              <a:rPr lang="hu-HU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ISA 99</a:t>
            </a:r>
          </a:p>
          <a:p>
            <a:r>
              <a:rPr lang="en-US" dirty="0">
                <a:solidFill>
                  <a:schemeClr val="bg1"/>
                </a:solidFill>
              </a:rPr>
              <a:t>ANSI/ISA-99.02.01:2009 "Security for Industrial Automation and Control Systems: Establishing an Industrial Automation and Control Systems Security Program</a:t>
            </a:r>
            <a:r>
              <a:rPr lang="hu-HU" dirty="0">
                <a:solidFill>
                  <a:schemeClr val="bg1"/>
                </a:solidFill>
              </a:rPr>
              <a:t>”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2009</a:t>
            </a:r>
            <a:r>
              <a:rPr lang="hu-HU" dirty="0">
                <a:solidFill>
                  <a:schemeClr val="bg1"/>
                </a:solidFill>
              </a:rPr>
              <a:t>-</a:t>
            </a:r>
            <a:r>
              <a:rPr lang="hu-HU" dirty="0" err="1">
                <a:solidFill>
                  <a:schemeClr val="bg1"/>
                </a:solidFill>
              </a:rPr>
              <a:t>től</a:t>
            </a:r>
            <a:r>
              <a:rPr lang="en-US" dirty="0">
                <a:solidFill>
                  <a:schemeClr val="bg1"/>
                </a:solidFill>
              </a:rPr>
              <a:t>: IEC 62443 </a:t>
            </a:r>
            <a:r>
              <a:rPr lang="hu-HU" dirty="0">
                <a:solidFill>
                  <a:schemeClr val="bg1"/>
                </a:solidFill>
              </a:rPr>
              <a:t>sorozat</a:t>
            </a:r>
          </a:p>
        </p:txBody>
      </p:sp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160140B6-B8B0-B6AA-47BF-7816EE7A3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74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26"/>
    </mc:Choice>
    <mc:Fallback xmlns="">
      <p:transition spd="slow" advTm="37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7D7624-E194-AA0D-0756-D30A4DA0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3ADB85-E9D8-C871-D656-3E149FE18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EDB098E-0BE7-18AB-B97C-43A523423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43" y="0"/>
            <a:ext cx="11247714" cy="6878562"/>
          </a:xfrm>
          <a:prstGeom prst="rect">
            <a:avLst/>
          </a:prstGeom>
        </p:spPr>
      </p:pic>
      <p:pic>
        <p:nvPicPr>
          <p:cNvPr id="11" name="Hang 10">
            <a:hlinkClick r:id="" action="ppaction://media"/>
            <a:extLst>
              <a:ext uri="{FF2B5EF4-FFF2-40B4-BE49-F238E27FC236}">
                <a16:creationId xmlns:a16="http://schemas.microsoft.com/office/drawing/2014/main" id="{3FE0CFC1-BE61-1FF2-53FF-7499BC883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195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98"/>
    </mc:Choice>
    <mc:Fallback xmlns="">
      <p:transition spd="slow" advTm="7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IEC 62443-4-1 követelménycsoportok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Security management</a:t>
            </a:r>
          </a:p>
          <a:p>
            <a:r>
              <a:rPr lang="en-US" dirty="0">
                <a:solidFill>
                  <a:schemeClr val="bg1"/>
                </a:solidFill>
              </a:rPr>
              <a:t>Specification of security requirements</a:t>
            </a:r>
          </a:p>
          <a:p>
            <a:r>
              <a:rPr lang="en-US" dirty="0">
                <a:solidFill>
                  <a:schemeClr val="bg1"/>
                </a:solidFill>
              </a:rPr>
              <a:t>Secure by design</a:t>
            </a:r>
          </a:p>
          <a:p>
            <a:r>
              <a:rPr lang="en-US" dirty="0">
                <a:solidFill>
                  <a:schemeClr val="bg1"/>
                </a:solidFill>
              </a:rPr>
              <a:t>Secure implementation</a:t>
            </a:r>
          </a:p>
          <a:p>
            <a:r>
              <a:rPr lang="en-US" dirty="0">
                <a:solidFill>
                  <a:schemeClr val="bg1"/>
                </a:solidFill>
              </a:rPr>
              <a:t>Security verification and validation testing</a:t>
            </a:r>
          </a:p>
          <a:p>
            <a:r>
              <a:rPr lang="en-US" dirty="0">
                <a:solidFill>
                  <a:schemeClr val="bg1"/>
                </a:solidFill>
              </a:rPr>
              <a:t>Management of security-related issues</a:t>
            </a:r>
          </a:p>
          <a:p>
            <a:r>
              <a:rPr lang="en-US" dirty="0">
                <a:solidFill>
                  <a:schemeClr val="bg1"/>
                </a:solidFill>
              </a:rPr>
              <a:t>Security update management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5" name="Hang 14">
            <a:hlinkClick r:id="" action="ppaction://media"/>
            <a:extLst>
              <a:ext uri="{FF2B5EF4-FFF2-40B4-BE49-F238E27FC236}">
                <a16:creationId xmlns:a16="http://schemas.microsoft.com/office/drawing/2014/main" id="{79EEF4AF-BD45-B5F1-C9A7-CC7032DD7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95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7"/>
    </mc:Choice>
    <mc:Fallback xmlns="">
      <p:transition spd="slow" advTm="42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EU </a:t>
            </a:r>
            <a:r>
              <a:rPr lang="hu-HU" dirty="0" err="1"/>
              <a:t>Cybersecurity</a:t>
            </a:r>
            <a:r>
              <a:rPr lang="hu-HU" dirty="0"/>
              <a:t> </a:t>
            </a:r>
            <a:r>
              <a:rPr lang="hu-HU" dirty="0" err="1"/>
              <a:t>Act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Az Európai Parlament és a Tanács (EU) 2019/881 rendelete (2019. április 17.) az ENISA-</a:t>
            </a:r>
            <a:r>
              <a:rPr lang="hu-HU" dirty="0" err="1">
                <a:solidFill>
                  <a:schemeClr val="bg1"/>
                </a:solidFill>
              </a:rPr>
              <a:t>ról</a:t>
            </a:r>
            <a:r>
              <a:rPr lang="hu-HU" dirty="0">
                <a:solidFill>
                  <a:schemeClr val="bg1"/>
                </a:solidFill>
              </a:rPr>
              <a:t> (az Európai Uniós </a:t>
            </a:r>
            <a:r>
              <a:rPr lang="hu-HU" dirty="0" err="1">
                <a:solidFill>
                  <a:schemeClr val="bg1"/>
                </a:solidFill>
              </a:rPr>
              <a:t>Kiberbiztonsági</a:t>
            </a:r>
            <a:r>
              <a:rPr lang="hu-HU" dirty="0">
                <a:solidFill>
                  <a:schemeClr val="bg1"/>
                </a:solidFill>
              </a:rPr>
              <a:t> Ügynökségről) és az információs és kommunikációs technológiák </a:t>
            </a:r>
            <a:r>
              <a:rPr lang="hu-HU" dirty="0" err="1">
                <a:solidFill>
                  <a:schemeClr val="bg1"/>
                </a:solidFill>
              </a:rPr>
              <a:t>kiberbiztonsági</a:t>
            </a:r>
            <a:r>
              <a:rPr lang="hu-HU" dirty="0">
                <a:solidFill>
                  <a:schemeClr val="bg1"/>
                </a:solidFill>
              </a:rPr>
              <a:t> tanúsításáról, valamint az 526/2013/EU rendelet hatályon kívül helyezéséről (</a:t>
            </a:r>
            <a:r>
              <a:rPr lang="hu-HU" dirty="0" err="1">
                <a:solidFill>
                  <a:schemeClr val="bg1"/>
                </a:solidFill>
              </a:rPr>
              <a:t>kiberbiztonsági</a:t>
            </a:r>
            <a:r>
              <a:rPr lang="hu-HU" dirty="0">
                <a:solidFill>
                  <a:schemeClr val="bg1"/>
                </a:solidFill>
              </a:rPr>
              <a:t> jogszabály) (EGT-vonatkozású szöveg)</a:t>
            </a:r>
          </a:p>
          <a:p>
            <a:r>
              <a:rPr lang="hu-HU" dirty="0">
                <a:solidFill>
                  <a:schemeClr val="bg1"/>
                </a:solidFill>
              </a:rPr>
              <a:t>9. cikk: </a:t>
            </a:r>
            <a:r>
              <a:rPr lang="hu-HU" dirty="0" err="1">
                <a:solidFill>
                  <a:schemeClr val="bg1"/>
                </a:solidFill>
              </a:rPr>
              <a:t>kiberbiztonsági</a:t>
            </a:r>
            <a:r>
              <a:rPr lang="hu-HU" dirty="0">
                <a:solidFill>
                  <a:schemeClr val="bg1"/>
                </a:solidFill>
              </a:rPr>
              <a:t> tanúsítás: EU </a:t>
            </a:r>
            <a:r>
              <a:rPr lang="hu-HU" dirty="0" err="1">
                <a:solidFill>
                  <a:schemeClr val="bg1"/>
                </a:solidFill>
              </a:rPr>
              <a:t>Cybersecurity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Certification</a:t>
            </a:r>
            <a:r>
              <a:rPr lang="hu-HU" dirty="0">
                <a:solidFill>
                  <a:schemeClr val="bg1"/>
                </a:solidFill>
              </a:rPr>
              <a:t> Framework</a:t>
            </a:r>
          </a:p>
          <a:p>
            <a:r>
              <a:rPr lang="hu-HU" dirty="0">
                <a:solidFill>
                  <a:schemeClr val="bg1"/>
                </a:solidFill>
              </a:rPr>
              <a:t>Tanúsítási sémák: EU </a:t>
            </a:r>
            <a:r>
              <a:rPr lang="hu-HU" dirty="0" err="1">
                <a:solidFill>
                  <a:schemeClr val="bg1"/>
                </a:solidFill>
              </a:rPr>
              <a:t>Common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Criteria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Scheme</a:t>
            </a:r>
            <a:r>
              <a:rPr lang="hu-HU" dirty="0">
                <a:solidFill>
                  <a:schemeClr val="bg1"/>
                </a:solidFill>
              </a:rPr>
              <a:t>, EU </a:t>
            </a:r>
            <a:r>
              <a:rPr lang="hu-HU" dirty="0" err="1">
                <a:solidFill>
                  <a:schemeClr val="bg1"/>
                </a:solidFill>
              </a:rPr>
              <a:t>Cloud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Scheme</a:t>
            </a:r>
            <a:r>
              <a:rPr lang="hu-HU" dirty="0">
                <a:solidFill>
                  <a:schemeClr val="bg1"/>
                </a:solidFill>
              </a:rPr>
              <a:t>, EU IACS </a:t>
            </a:r>
            <a:r>
              <a:rPr lang="hu-HU" dirty="0" err="1">
                <a:solidFill>
                  <a:schemeClr val="bg1"/>
                </a:solidFill>
              </a:rPr>
              <a:t>Scheme</a:t>
            </a:r>
            <a:r>
              <a:rPr lang="hu-HU" dirty="0">
                <a:solidFill>
                  <a:schemeClr val="bg1"/>
                </a:solidFill>
              </a:rPr>
              <a:t> (ICCS), EU </a:t>
            </a:r>
            <a:r>
              <a:rPr lang="hu-HU" dirty="0" err="1">
                <a:solidFill>
                  <a:schemeClr val="bg1"/>
                </a:solidFill>
              </a:rPr>
              <a:t>IoT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Scheme</a:t>
            </a:r>
            <a:r>
              <a:rPr lang="hu-HU" dirty="0">
                <a:solidFill>
                  <a:schemeClr val="bg1"/>
                </a:solidFill>
              </a:rPr>
              <a:t>, EU 5G </a:t>
            </a:r>
            <a:r>
              <a:rPr lang="hu-HU" dirty="0" err="1">
                <a:solidFill>
                  <a:schemeClr val="bg1"/>
                </a:solidFill>
              </a:rPr>
              <a:t>Scheme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22" name="Hang 21">
            <a:hlinkClick r:id="" action="ppaction://media"/>
            <a:extLst>
              <a:ext uri="{FF2B5EF4-FFF2-40B4-BE49-F238E27FC236}">
                <a16:creationId xmlns:a16="http://schemas.microsoft.com/office/drawing/2014/main" id="{2952C314-332D-5316-1413-E1D1B278F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67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3"/>
    </mc:Choice>
    <mc:Fallback xmlns="">
      <p:transition spd="slow" advTm="5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C4C1AEE-F566-EAD8-1518-604975105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13" y="1441996"/>
            <a:ext cx="4905068" cy="387949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184A7BF-005B-7F9D-B445-1A859CA5D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729" y="714572"/>
            <a:ext cx="7220958" cy="4772691"/>
          </a:xfrm>
          <a:prstGeom prst="rect">
            <a:avLst/>
          </a:prstGeom>
        </p:spPr>
      </p:pic>
      <p:pic>
        <p:nvPicPr>
          <p:cNvPr id="9" name="Hang 8">
            <a:hlinkClick r:id="" action="ppaction://media"/>
            <a:extLst>
              <a:ext uri="{FF2B5EF4-FFF2-40B4-BE49-F238E27FC236}">
                <a16:creationId xmlns:a16="http://schemas.microsoft.com/office/drawing/2014/main" id="{785F3AAC-235E-951D-33FA-A0E82BB20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37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16"/>
    </mc:Choice>
    <mc:Fallback xmlns="">
      <p:transition spd="slow" advTm="47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1273EA97257DD84282FA589E90B4A48B" ma:contentTypeVersion="5" ma:contentTypeDescription="Új dokumentum létrehozása." ma:contentTypeScope="" ma:versionID="0d060d190a4838dd0b75c7e19bb91541">
  <xsd:schema xmlns:xsd="http://www.w3.org/2001/XMLSchema" xmlns:xs="http://www.w3.org/2001/XMLSchema" xmlns:p="http://schemas.microsoft.com/office/2006/metadata/properties" xmlns:ns3="6803cf07-2426-44f1-96ab-ccb218bad382" targetNamespace="http://schemas.microsoft.com/office/2006/metadata/properties" ma:root="true" ma:fieldsID="03bda0fcac815c553e2a8bc0b0bc1f7a" ns3:_="">
    <xsd:import namespace="6803cf07-2426-44f1-96ab-ccb218bad3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3cf07-2426-44f1-96ab-ccb218bad3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9199C0-E024-4BEE-8504-B3F27E20BF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03cf07-2426-44f1-96ab-ccb218bad3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01F349-E7FF-4D79-AF61-D5C3370C98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5CAE54-FA1D-4251-A160-4BC530D4A33A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6803cf07-2426-44f1-96ab-ccb218bad38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176</TotalTime>
  <Words>328</Words>
  <Application>Microsoft Office PowerPoint</Application>
  <PresentationFormat>Szélesvásznú</PresentationFormat>
  <Paragraphs>46</Paragraphs>
  <Slides>11</Slides>
  <Notes>0</Notes>
  <HiddenSlides>0</HiddenSlides>
  <MMClips>11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11</vt:i4>
      </vt:variant>
    </vt:vector>
  </HeadingPairs>
  <TitlesOfParts>
    <vt:vector size="24" baseType="lpstr">
      <vt:lpstr>Arial</vt:lpstr>
      <vt:lpstr>Calibri</vt:lpstr>
      <vt:lpstr>Open Sans</vt:lpstr>
      <vt:lpstr>Open Sans Light</vt:lpstr>
      <vt:lpstr>System Font Regular</vt:lpstr>
      <vt:lpstr>Verdana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Ipari vezérlők kiberbiztonsági megfelelősége</vt:lpstr>
      <vt:lpstr>Ipari vezérlők biztonsága</vt:lpstr>
      <vt:lpstr>Stuxnet</vt:lpstr>
      <vt:lpstr>Blackenergy</vt:lpstr>
      <vt:lpstr>Az első szabványok</vt:lpstr>
      <vt:lpstr>PowerPoint-bemutató</vt:lpstr>
      <vt:lpstr>IEC 62443-4-1 követelménycsoportok</vt:lpstr>
      <vt:lpstr>EU Cybersecurity Act</vt:lpstr>
      <vt:lpstr>PowerPoint-bemutató</vt:lpstr>
      <vt:lpstr>Konklúzió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Dr. habil. Szádeczky Tamás</cp:lastModifiedBy>
  <cp:revision>11</cp:revision>
  <dcterms:created xsi:type="dcterms:W3CDTF">2020-09-22T13:16:24Z</dcterms:created>
  <dcterms:modified xsi:type="dcterms:W3CDTF">2024-05-29T10:20:04Z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0x0101001273EA97257DD84282FA589E90B4A48B</vt:lpwstr>
  </property>
</Properties>
</file>