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11" r:id="rId3"/>
    <p:sldMasterId id="2147483726" r:id="rId4"/>
    <p:sldMasterId id="2147483743" r:id="rId5"/>
    <p:sldMasterId id="2147483762" r:id="rId6"/>
    <p:sldMasterId id="2147483778" r:id="rId7"/>
  </p:sldMasterIdLst>
  <p:notesMasterIdLst>
    <p:notesMasterId r:id="rId18"/>
  </p:notesMasterIdLst>
  <p:sldIdLst>
    <p:sldId id="256" r:id="rId8"/>
    <p:sldId id="264" r:id="rId9"/>
    <p:sldId id="265" r:id="rId10"/>
    <p:sldId id="267" r:id="rId11"/>
    <p:sldId id="266" r:id="rId12"/>
    <p:sldId id="278" r:id="rId13"/>
    <p:sldId id="277" r:id="rId14"/>
    <p:sldId id="279" r:id="rId15"/>
    <p:sldId id="280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91" y="23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6F70-7E62-4472-B209-AC57B0F75A5B}" type="datetimeFigureOut">
              <a:rPr lang="hu-HU" smtClean="0"/>
              <a:t>2024. 05. 31.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13DBF-CB09-4847-ADCA-8E0E05826D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0618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5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=""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1194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1141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371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=""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=""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104732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25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4328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=""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=""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342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=""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=""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=""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91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=""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=""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817593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=""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0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4288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=""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8514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=""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=""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=""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=""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20247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426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058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7765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24669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011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623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=""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=""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97904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74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=""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8281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6215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=""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=""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88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=""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=""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=""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464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=""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=""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74418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=""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45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16529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=""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=""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=""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=""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1897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=""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409370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=""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=""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=""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169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=""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=""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425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9F86274-631A-A049-82B8-538E67B8221C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=""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996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7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2024. 05. 31.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63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2586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3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="" xmlns:a16="http://schemas.microsoft.com/office/drawing/2014/main" id="{2F6CFDB0-C6A3-4642-9ABE-6AF9116CAA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97759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=""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="" xmlns:a16="http://schemas.microsoft.com/office/drawing/2014/main" id="{B3649443-DE97-A345-9372-BFD55CF20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29589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6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=""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="" xmlns:a16="http://schemas.microsoft.com/office/drawing/2014/main" id="{6FEA123C-DA4F-C34C-89AC-82D083FCB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F9E42308-C415-BF4C-B9D2-0C85E64A8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4611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=""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="" xmlns:a16="http://schemas.microsoft.com/office/drawing/2014/main" id="{EEA2910B-2D1C-7D45-8F95-5E9B3C868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8606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=""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="" xmlns:a16="http://schemas.microsoft.com/office/drawing/2014/main" id="{C1143C3C-52B9-A947-8BCA-B29F0A072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="" xmlns:a16="http://schemas.microsoft.com/office/drawing/2014/main" id="{175F3DFE-DFCB-1D4A-B094-B28023281E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75156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B0F44393-3C59-C441-887A-DAAB726EA6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1260475"/>
            <a:ext cx="5437187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="" xmlns:a16="http://schemas.microsoft.com/office/drawing/2014/main" id="{51130D81-4595-FB40-8DF0-C67291BD7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5253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=""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A27CDFBE-C7DA-5D45-9470-443262647D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4923" y="1260475"/>
            <a:ext cx="5421690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="" xmlns:a16="http://schemas.microsoft.com/office/drawing/2014/main" id="{6CC20A9F-4B68-FB47-B6BA-A6EAA29FC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5D57DFF3-BD6A-2746-BD0D-7303220D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636" y="1270648"/>
            <a:ext cx="5409069" cy="102487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575137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=""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="" xmlns:a16="http://schemas.microsoft.com/office/drawing/2014/main" id="{D63F9E9D-3034-8345-837C-D9589E54C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4739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ext Placeholder 13">
            <a:extLst>
              <a:ext uri="{FF2B5EF4-FFF2-40B4-BE49-F238E27FC236}">
                <a16:creationId xmlns="" xmlns:a16="http://schemas.microsoft.com/office/drawing/2014/main" id="{DEC3EE40-8A73-1B41-9CC1-66E8FFC64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77123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7E595CA-2A3E-994F-B8BF-D3169A936B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Text Placeholder 13">
            <a:extLst>
              <a:ext uri="{FF2B5EF4-FFF2-40B4-BE49-F238E27FC236}">
                <a16:creationId xmlns="" xmlns:a16="http://schemas.microsoft.com/office/drawing/2014/main" id="{D0BA7932-8483-2A43-81FA-5BB458D6AE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6041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2457450"/>
            <a:ext cx="54213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="" xmlns:a16="http://schemas.microsoft.com/office/drawing/2014/main" id="{7CCC7506-CF33-3747-B567-8E21C5598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47923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886" y="1260475"/>
            <a:ext cx="5421312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="" xmlns:a16="http://schemas.microsoft.com/office/drawing/2014/main" id="{7059D531-7DBA-7C4E-8AE6-5481CF068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58200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=""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55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=""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2457450"/>
            <a:ext cx="5437188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="" xmlns:a16="http://schemas.microsoft.com/office/drawing/2014/main" id="{075E847A-C026-4942-8745-18C8E58C75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33880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023" y="1284128"/>
            <a:ext cx="5416551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=""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1260475"/>
            <a:ext cx="5437188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Text Placeholder 13">
            <a:extLst>
              <a:ext uri="{FF2B5EF4-FFF2-40B4-BE49-F238E27FC236}">
                <a16:creationId xmlns="" xmlns:a16="http://schemas.microsoft.com/office/drawing/2014/main" id="{EC720B8B-49C2-1847-9D7B-781B1B4FA7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6768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435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53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08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4630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=""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=""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890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45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=""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=""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8021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29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6A34F64-341C-8C48-AB77-8A949DA1BBBA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=""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=""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1512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=""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=""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12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=""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=""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=""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01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=""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=""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91529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=""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=""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805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=""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112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=""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4023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=""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=""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44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=""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4956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5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2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57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240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03986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312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92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=""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=""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47930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44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513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=""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=""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445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=""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=""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=""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290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=""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=""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69139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FBDE6A3-B10C-404C-BF18-0CEA514C730B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=""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=""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824991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=""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2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39859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=""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=""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=""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61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=""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5139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38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38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909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39472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343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6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=""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=""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=""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=""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023592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8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0052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=""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=""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548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=""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=""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=""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42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=""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=""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26719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=""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01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839586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=""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=""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=""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=""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9983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=""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0575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=""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6" name="Text Placeholder 17">
            <a:extLst>
              <a:ext uri="{FF2B5EF4-FFF2-40B4-BE49-F238E27FC236}">
                <a16:creationId xmlns=""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="" xmlns:a16="http://schemas.microsoft.com/office/drawing/2014/main" id="{ED13265F-B3AB-F045-A99A-7F22CFB613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41906" y="15240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10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=""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=""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=""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432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33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992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40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5479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=""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=""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15898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770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=""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=""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42217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6791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=""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=""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66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=""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47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=""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=""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=""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59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=""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=""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59074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=""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=""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64081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=""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8320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=""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8799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=""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=""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2409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=""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5585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482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64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119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DDFAAF8-81DF-4CAA-BF2F-0E25C3CDF8C1}" type="datetimeFigureOut">
              <a:rPr lang="hu-HU" smtClean="0"/>
              <a:t>2024. 05. 31.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42" r:id="rId18"/>
    <p:sldLayoutId id="214748379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2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41" r:id="rId15"/>
    <p:sldLayoutId id="21474837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1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9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/>
              <a:t>Lágyszámítási eljárások szakértői és mérnöki munka során történő alkalmazási lehetőségei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48086" y="4126666"/>
            <a:ext cx="11911641" cy="1655762"/>
          </a:xfrm>
        </p:spPr>
        <p:txBody>
          <a:bodyPr/>
          <a:lstStyle/>
          <a:p>
            <a:r>
              <a:rPr lang="hu-HU" smtClean="0"/>
              <a:t>ÚNKP konferencia, 2024. június 4.</a:t>
            </a:r>
          </a:p>
          <a:p>
            <a:endParaRPr lang="hu-HU" smtClean="0"/>
          </a:p>
          <a:p>
            <a:pPr algn="r"/>
            <a:r>
              <a:rPr lang="hu-HU" smtClean="0"/>
              <a:t>Készítette: Dr. Lukács Judit</a:t>
            </a:r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="" xmlns:a16="http://schemas.microsoft.com/office/drawing/2014/main" id="{B7CC02B7-1D19-EE8C-58D1-602964CFA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5" name="Hang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1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6073" y="3210900"/>
            <a:ext cx="11212830" cy="1012031"/>
          </a:xfrm>
        </p:spPr>
        <p:txBody>
          <a:bodyPr>
            <a:normAutofit/>
          </a:bodyPr>
          <a:lstStyle/>
          <a:p>
            <a:pPr algn="ctr"/>
            <a:r>
              <a:rPr lang="hu-HU" sz="4400" smtClean="0"/>
              <a:t>Köszönöm a figyelmet!</a:t>
            </a:r>
            <a:endParaRPr lang="hu-HU" sz="4400"/>
          </a:p>
        </p:txBody>
      </p:sp>
      <p:pic>
        <p:nvPicPr>
          <p:cNvPr id="3" name="Ha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8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Tartalomjegyzék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u-HU" smtClean="0">
                <a:solidFill>
                  <a:schemeClr val="bg1"/>
                </a:solidFill>
              </a:rPr>
              <a:t>Lágyszámítási eljárások</a:t>
            </a:r>
          </a:p>
          <a:p>
            <a:r>
              <a:rPr lang="hu-HU" smtClean="0">
                <a:solidFill>
                  <a:schemeClr val="bg1"/>
                </a:solidFill>
              </a:rPr>
              <a:t>Szakértői rendszerek</a:t>
            </a:r>
          </a:p>
          <a:p>
            <a:r>
              <a:rPr lang="hu-HU" smtClean="0">
                <a:solidFill>
                  <a:schemeClr val="bg1"/>
                </a:solidFill>
              </a:rPr>
              <a:t>Gyakorlati alkalmazási lehetőségek</a:t>
            </a:r>
          </a:p>
          <a:p>
            <a:pPr lvl="1"/>
            <a:r>
              <a:rPr lang="hu-HU" smtClean="0">
                <a:solidFill>
                  <a:schemeClr val="bg1"/>
                </a:solidFill>
              </a:rPr>
              <a:t>Észlelhetőségi vizsgálatok</a:t>
            </a:r>
          </a:p>
          <a:p>
            <a:pPr lvl="1"/>
            <a:r>
              <a:rPr lang="hu-HU" smtClean="0">
                <a:solidFill>
                  <a:schemeClr val="bg1"/>
                </a:solidFill>
              </a:rPr>
              <a:t>Biztosítási csalás előrejelzés</a:t>
            </a:r>
          </a:p>
          <a:p>
            <a:pPr lvl="1"/>
            <a:r>
              <a:rPr lang="hu-HU" smtClean="0">
                <a:solidFill>
                  <a:schemeClr val="bg1"/>
                </a:solidFill>
              </a:rPr>
              <a:t>Telemarketing kampány támogatása</a:t>
            </a:r>
          </a:p>
          <a:p>
            <a:pPr lvl="1"/>
            <a:r>
              <a:rPr lang="hu-HU" smtClean="0">
                <a:solidFill>
                  <a:schemeClr val="bg1"/>
                </a:solidFill>
              </a:rPr>
              <a:t>Egyéb gyakorlati alkalmazási lehetőségek</a:t>
            </a:r>
          </a:p>
          <a:p>
            <a:r>
              <a:rPr lang="hu-HU" smtClean="0">
                <a:solidFill>
                  <a:schemeClr val="bg1"/>
                </a:solidFill>
              </a:rPr>
              <a:t>Publikációk</a:t>
            </a:r>
          </a:p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8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Lágyszámítási </a:t>
            </a:r>
            <a:r>
              <a:rPr lang="hu-HU" smtClean="0"/>
              <a:t>eljárások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3450835" cy="3708400"/>
          </a:xfrm>
        </p:spPr>
        <p:txBody>
          <a:bodyPr/>
          <a:lstStyle/>
          <a:p>
            <a:pPr marL="0" indent="0">
              <a:buNone/>
            </a:pPr>
            <a:r>
              <a:rPr lang="hu-HU" b="1" smtClean="0">
                <a:solidFill>
                  <a:schemeClr val="bg1"/>
                </a:solidFill>
              </a:rPr>
              <a:t>Kemény számítások korlátai:</a:t>
            </a:r>
          </a:p>
          <a:p>
            <a:r>
              <a:rPr lang="hu-HU" b="1" smtClean="0">
                <a:solidFill>
                  <a:schemeClr val="bg1"/>
                </a:solidFill>
              </a:rPr>
              <a:t>Szigorú definíciók</a:t>
            </a:r>
          </a:p>
          <a:p>
            <a:r>
              <a:rPr lang="hu-HU" b="1" smtClean="0">
                <a:solidFill>
                  <a:schemeClr val="bg1"/>
                </a:solidFill>
              </a:rPr>
              <a:t>Bonyolult, összetett probléma?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6" name="Szöveg helye 2"/>
          <p:cNvSpPr>
            <a:spLocks noGrp="1"/>
          </p:cNvSpPr>
          <p:nvPr>
            <p:ph type="body" sz="quarter" idx="13"/>
          </p:nvPr>
        </p:nvSpPr>
        <p:spPr>
          <a:xfrm>
            <a:off x="7855520" y="2289065"/>
            <a:ext cx="3450835" cy="3708400"/>
          </a:xfrm>
        </p:spPr>
        <p:txBody>
          <a:bodyPr/>
          <a:lstStyle/>
          <a:p>
            <a:pPr marL="0" indent="0">
              <a:buNone/>
            </a:pPr>
            <a:r>
              <a:rPr lang="hu-HU" smtClean="0">
                <a:solidFill>
                  <a:schemeClr val="bg1"/>
                </a:solidFill>
              </a:rPr>
              <a:t>Lágyszámítási eljárások:</a:t>
            </a:r>
          </a:p>
          <a:p>
            <a:r>
              <a:rPr lang="hu-HU" smtClean="0">
                <a:solidFill>
                  <a:schemeClr val="bg1"/>
                </a:solidFill>
              </a:rPr>
              <a:t>Fuzzy következtetés</a:t>
            </a:r>
          </a:p>
          <a:p>
            <a:r>
              <a:rPr lang="hu-HU" smtClean="0">
                <a:solidFill>
                  <a:schemeClr val="bg1"/>
                </a:solidFill>
              </a:rPr>
              <a:t>Mesterséges neurális hálózatok</a:t>
            </a:r>
          </a:p>
          <a:p>
            <a:r>
              <a:rPr lang="hu-HU" smtClean="0">
                <a:solidFill>
                  <a:schemeClr val="bg1"/>
                </a:solidFill>
              </a:rPr>
              <a:t>Evolúciós algoritmusok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5596" y="2125332"/>
            <a:ext cx="3355225" cy="3366409"/>
          </a:xfrm>
          <a:prstGeom prst="rect">
            <a:avLst/>
          </a:prstGeom>
        </p:spPr>
      </p:pic>
      <p:pic>
        <p:nvPicPr>
          <p:cNvPr id="7" name="Hang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3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Szakértői rendszerek</a:t>
            </a:r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mtClean="0">
                <a:solidFill>
                  <a:schemeClr val="bg1"/>
                </a:solidFill>
              </a:rPr>
              <a:t>Elsődleges cél:</a:t>
            </a:r>
          </a:p>
          <a:p>
            <a:r>
              <a:rPr lang="hu-HU" smtClean="0">
                <a:solidFill>
                  <a:schemeClr val="bg1"/>
                </a:solidFill>
              </a:rPr>
              <a:t>Döntéstámogatás</a:t>
            </a:r>
          </a:p>
          <a:p>
            <a:r>
              <a:rPr lang="hu-HU" smtClean="0">
                <a:solidFill>
                  <a:schemeClr val="bg1"/>
                </a:solidFill>
              </a:rPr>
              <a:t>Emberi gondolkodás lekövetése</a:t>
            </a:r>
          </a:p>
          <a:p>
            <a:pPr marL="0" indent="0">
              <a:buNone/>
            </a:pPr>
            <a:endParaRPr lang="hu-HU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u-HU" smtClean="0">
                <a:solidFill>
                  <a:schemeClr val="bg1"/>
                </a:solidFill>
              </a:rPr>
              <a:t>Potenciális módszer:</a:t>
            </a:r>
          </a:p>
          <a:p>
            <a:r>
              <a:rPr lang="hu-HU" smtClean="0">
                <a:solidFill>
                  <a:schemeClr val="bg1"/>
                </a:solidFill>
              </a:rPr>
              <a:t>Fuzzy következtetés</a:t>
            </a:r>
          </a:p>
          <a:p>
            <a:r>
              <a:rPr lang="hu-HU" smtClean="0">
                <a:solidFill>
                  <a:schemeClr val="bg1"/>
                </a:solidFill>
              </a:rPr>
              <a:t>Részigazságok kezelése</a:t>
            </a:r>
            <a:endParaRPr lang="hu-HU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7" name="Kép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160" y="2146899"/>
            <a:ext cx="5167054" cy="273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9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Gyakorlati alkalmazási </a:t>
            </a:r>
            <a:r>
              <a:rPr lang="hu-HU" smtClean="0"/>
              <a:t>lehetőségek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1043795" y="2646404"/>
            <a:ext cx="10668779" cy="3519446"/>
          </a:xfrm>
        </p:spPr>
        <p:txBody>
          <a:bodyPr/>
          <a:lstStyle/>
          <a:p>
            <a:pPr marL="0" indent="0">
              <a:buNone/>
            </a:pPr>
            <a:r>
              <a:rPr lang="hu-HU" smtClean="0">
                <a:solidFill>
                  <a:schemeClr val="bg1"/>
                </a:solidFill>
              </a:rPr>
              <a:t>Észlelhetőségi vizsgálatok</a:t>
            </a:r>
          </a:p>
          <a:p>
            <a:r>
              <a:rPr lang="hu-HU" smtClean="0">
                <a:solidFill>
                  <a:schemeClr val="bg1"/>
                </a:solidFill>
              </a:rPr>
              <a:t>Közlekedési balesetek észlelhetősége</a:t>
            </a:r>
          </a:p>
          <a:p>
            <a:r>
              <a:rPr lang="hu-HU" smtClean="0">
                <a:solidFill>
                  <a:schemeClr val="bg1"/>
                </a:solidFill>
              </a:rPr>
              <a:t>Jogi felelősségrevonás</a:t>
            </a:r>
          </a:p>
          <a:p>
            <a:r>
              <a:rPr lang="hu-HU" smtClean="0">
                <a:solidFill>
                  <a:schemeClr val="bg1"/>
                </a:solidFill>
              </a:rPr>
              <a:t>Emberi érzékszerveknek korlátaik vannak</a:t>
            </a:r>
          </a:p>
          <a:p>
            <a:pPr lvl="1"/>
            <a:r>
              <a:rPr lang="hu-HU" smtClean="0">
                <a:solidFill>
                  <a:schemeClr val="bg1"/>
                </a:solidFill>
              </a:rPr>
              <a:t>Személy függő</a:t>
            </a:r>
            <a:endParaRPr lang="hu-HU">
              <a:solidFill>
                <a:schemeClr val="bg1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7988" y="1175422"/>
            <a:ext cx="5314702" cy="4336857"/>
          </a:xfrm>
          <a:prstGeom prst="rect">
            <a:avLst/>
          </a:prstGeom>
        </p:spPr>
      </p:pic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0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Gyakorlati alkalmazási </a:t>
            </a:r>
            <a:r>
              <a:rPr lang="hu-HU" smtClean="0"/>
              <a:t>lehetőségek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60717" y="2296159"/>
            <a:ext cx="11151857" cy="3869691"/>
          </a:xfrm>
        </p:spPr>
        <p:txBody>
          <a:bodyPr/>
          <a:lstStyle/>
          <a:p>
            <a:pPr marL="0" indent="0">
              <a:buNone/>
            </a:pPr>
            <a:r>
              <a:rPr lang="hu-HU" smtClean="0">
                <a:solidFill>
                  <a:schemeClr val="bg1"/>
                </a:solidFill>
              </a:rPr>
              <a:t>Észlelhetőség </a:t>
            </a:r>
            <a:r>
              <a:rPr lang="hu-HU">
                <a:solidFill>
                  <a:schemeClr val="bg1"/>
                </a:solidFill>
              </a:rPr>
              <a:t>problémát jelenthet:</a:t>
            </a:r>
          </a:p>
          <a:p>
            <a:r>
              <a:rPr lang="hu-HU">
                <a:solidFill>
                  <a:schemeClr val="bg1"/>
                </a:solidFill>
              </a:rPr>
              <a:t>Bagatell ütközések és</a:t>
            </a:r>
          </a:p>
          <a:p>
            <a:r>
              <a:rPr lang="hu-HU">
                <a:solidFill>
                  <a:schemeClr val="bg1"/>
                </a:solidFill>
              </a:rPr>
              <a:t>Helyszínelhagyásos balesetek esetén</a:t>
            </a:r>
          </a:p>
          <a:p>
            <a:pPr marL="0" indent="0">
              <a:buNone/>
            </a:pPr>
            <a:endParaRPr lang="hu-HU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u-HU">
                <a:solidFill>
                  <a:schemeClr val="bg1"/>
                </a:solidFill>
              </a:rPr>
              <a:t>Célkitűzés:</a:t>
            </a:r>
          </a:p>
          <a:p>
            <a:r>
              <a:rPr lang="hu-HU">
                <a:solidFill>
                  <a:schemeClr val="bg1"/>
                </a:solidFill>
              </a:rPr>
              <a:t>Komplex kérdéskör</a:t>
            </a:r>
          </a:p>
          <a:p>
            <a:r>
              <a:rPr lang="hu-HU">
                <a:solidFill>
                  <a:schemeClr val="bg1"/>
                </a:solidFill>
              </a:rPr>
              <a:t>Hallhatóságra szűkítve</a:t>
            </a:r>
          </a:p>
          <a:p>
            <a:r>
              <a:rPr lang="hu-HU">
                <a:solidFill>
                  <a:schemeClr val="bg1"/>
                </a:solidFill>
              </a:rPr>
              <a:t>Észlelhetőség megítélésére való következtetés, becslés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7988" y="1175422"/>
            <a:ext cx="5314702" cy="4336857"/>
          </a:xfrm>
          <a:prstGeom prst="rect">
            <a:avLst/>
          </a:prstGeom>
        </p:spPr>
      </p:pic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4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Gyakorlati alkalmazási </a:t>
            </a:r>
            <a:r>
              <a:rPr lang="hu-HU" smtClean="0"/>
              <a:t>lehetőségek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499745" y="2527540"/>
            <a:ext cx="3459194" cy="3483034"/>
          </a:xfrm>
        </p:spPr>
        <p:txBody>
          <a:bodyPr/>
          <a:lstStyle/>
          <a:p>
            <a:pPr marL="0" indent="0">
              <a:buNone/>
            </a:pPr>
            <a:r>
              <a:rPr lang="hu-HU" smtClean="0">
                <a:solidFill>
                  <a:schemeClr val="bg1"/>
                </a:solidFill>
              </a:rPr>
              <a:t>Észlelhetőségi vizsgálatok</a:t>
            </a:r>
          </a:p>
          <a:p>
            <a:r>
              <a:rPr lang="hu-HU" smtClean="0">
                <a:solidFill>
                  <a:schemeClr val="bg1"/>
                </a:solidFill>
              </a:rPr>
              <a:t>Számos befolyásoló paraméter</a:t>
            </a:r>
          </a:p>
          <a:p>
            <a:pPr lvl="1"/>
            <a:r>
              <a:rPr lang="hu-HU" smtClean="0">
                <a:solidFill>
                  <a:schemeClr val="bg1"/>
                </a:solidFill>
              </a:rPr>
              <a:t>Ember</a:t>
            </a:r>
          </a:p>
          <a:p>
            <a:pPr lvl="1"/>
            <a:r>
              <a:rPr lang="hu-HU" smtClean="0">
                <a:solidFill>
                  <a:schemeClr val="bg1"/>
                </a:solidFill>
              </a:rPr>
              <a:t>Jármű</a:t>
            </a:r>
          </a:p>
          <a:p>
            <a:pPr lvl="1"/>
            <a:r>
              <a:rPr lang="hu-HU" smtClean="0">
                <a:solidFill>
                  <a:schemeClr val="bg1"/>
                </a:solidFill>
              </a:rPr>
              <a:t>környezet</a:t>
            </a:r>
          </a:p>
          <a:p>
            <a:r>
              <a:rPr lang="hu-HU" smtClean="0">
                <a:solidFill>
                  <a:schemeClr val="bg1"/>
                </a:solidFill>
              </a:rPr>
              <a:t>Szubjektív értékek</a:t>
            </a:r>
          </a:p>
          <a:p>
            <a:r>
              <a:rPr lang="hu-HU" smtClean="0">
                <a:solidFill>
                  <a:schemeClr val="bg1"/>
                </a:solidFill>
              </a:rPr>
              <a:t>Hierarchikus szabályszám redukció indokolt</a:t>
            </a:r>
          </a:p>
        </p:txBody>
      </p:sp>
      <p:pic>
        <p:nvPicPr>
          <p:cNvPr id="7" name="Kép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42" y="2491128"/>
            <a:ext cx="8095128" cy="287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6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Gyakorlati alkalmazási </a:t>
            </a:r>
            <a:r>
              <a:rPr lang="hu-HU" smtClean="0"/>
              <a:t>lehetőségek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499744" y="2665562"/>
            <a:ext cx="7550242" cy="3345012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>
                <a:solidFill>
                  <a:schemeClr val="bg1"/>
                </a:solidFill>
              </a:rPr>
              <a:t>További alkalmazási területek</a:t>
            </a:r>
          </a:p>
          <a:p>
            <a:r>
              <a:rPr lang="hu-HU" dirty="0" smtClean="0">
                <a:solidFill>
                  <a:schemeClr val="bg1"/>
                </a:solidFill>
              </a:rPr>
              <a:t>Biztosítási csalás előrejelzés (</a:t>
            </a:r>
            <a:r>
              <a:rPr lang="hu-HU" dirty="0" err="1" smtClean="0">
                <a:solidFill>
                  <a:schemeClr val="bg1"/>
                </a:solidFill>
              </a:rPr>
              <a:t>Hackaton</a:t>
            </a:r>
            <a:r>
              <a:rPr lang="hu-HU" dirty="0" smtClean="0">
                <a:solidFill>
                  <a:schemeClr val="bg1"/>
                </a:solidFill>
              </a:rPr>
              <a:t> 2024 – versenyfelkészítés)</a:t>
            </a:r>
          </a:p>
          <a:p>
            <a:r>
              <a:rPr lang="hu-HU" dirty="0" err="1" smtClean="0">
                <a:solidFill>
                  <a:schemeClr val="bg1"/>
                </a:solidFill>
              </a:rPr>
              <a:t>Telemarketing</a:t>
            </a:r>
            <a:r>
              <a:rPr lang="hu-HU" dirty="0" smtClean="0">
                <a:solidFill>
                  <a:schemeClr val="bg1"/>
                </a:solidFill>
              </a:rPr>
              <a:t> kampány támogatása</a:t>
            </a:r>
          </a:p>
          <a:p>
            <a:r>
              <a:rPr lang="hu-HU" dirty="0" smtClean="0">
                <a:solidFill>
                  <a:schemeClr val="bg1"/>
                </a:solidFill>
              </a:rPr>
              <a:t>Intelligens közlekedési rendszer megvalósítása</a:t>
            </a:r>
          </a:p>
          <a:p>
            <a:r>
              <a:rPr lang="hu-HU" dirty="0" smtClean="0">
                <a:solidFill>
                  <a:schemeClr val="bg1"/>
                </a:solidFill>
              </a:rPr>
              <a:t>Hibrid megoldások </a:t>
            </a:r>
            <a:r>
              <a:rPr lang="hu-HU" dirty="0" err="1" smtClean="0">
                <a:solidFill>
                  <a:schemeClr val="bg1"/>
                </a:solidFill>
              </a:rPr>
              <a:t>kiberbiztonsági</a:t>
            </a:r>
            <a:r>
              <a:rPr lang="hu-HU" smtClean="0">
                <a:solidFill>
                  <a:schemeClr val="bg1"/>
                </a:solidFill>
              </a:rPr>
              <a:t> </a:t>
            </a:r>
            <a:r>
              <a:rPr lang="hu-HU" smtClean="0">
                <a:solidFill>
                  <a:schemeClr val="bg1"/>
                </a:solidFill>
              </a:rPr>
              <a:t>kockázatok </a:t>
            </a:r>
            <a:endParaRPr lang="hu-HU" dirty="0" smtClean="0">
              <a:solidFill>
                <a:schemeClr val="bg1"/>
              </a:solidFill>
            </a:endParaRP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3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Publikációk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499744" y="2199735"/>
            <a:ext cx="11413335" cy="3810839"/>
          </a:xfrm>
        </p:spPr>
        <p:txBody>
          <a:bodyPr/>
          <a:lstStyle/>
          <a:p>
            <a:r>
              <a:rPr lang="en-US" sz="1400" smtClean="0">
                <a:solidFill>
                  <a:schemeClr val="bg1"/>
                </a:solidFill>
              </a:rPr>
              <a:t>Forgács</a:t>
            </a:r>
            <a:r>
              <a:rPr lang="en-US" sz="1400" dirty="0">
                <a:solidFill>
                  <a:schemeClr val="bg1"/>
                </a:solidFill>
              </a:rPr>
              <a:t>, A., Lukács, J., Csiszárik-Kocsir, Á., &amp; Horváth, R. (2024). Towards the Investigation of Online Shopping Behaviours Using a Fuzzy Inference System. </a:t>
            </a:r>
            <a:r>
              <a:rPr lang="en-US" sz="1400" i="1" dirty="0">
                <a:solidFill>
                  <a:schemeClr val="bg1"/>
                </a:solidFill>
              </a:rPr>
              <a:t>Decision Making: Applications in Management and Engineering</a:t>
            </a:r>
            <a:r>
              <a:rPr lang="en-US" sz="1400" dirty="0">
                <a:solidFill>
                  <a:schemeClr val="bg1"/>
                </a:solidFill>
              </a:rPr>
              <a:t>, </a:t>
            </a:r>
            <a:r>
              <a:rPr lang="en-US" sz="1400" i="1" dirty="0">
                <a:solidFill>
                  <a:schemeClr val="bg1"/>
                </a:solidFill>
              </a:rPr>
              <a:t>7</a:t>
            </a:r>
            <a:r>
              <a:rPr lang="en-US" sz="1400" dirty="0">
                <a:solidFill>
                  <a:schemeClr val="bg1"/>
                </a:solidFill>
              </a:rPr>
              <a:t>(2</a:t>
            </a:r>
            <a:r>
              <a:rPr lang="en-US" sz="1400">
                <a:solidFill>
                  <a:schemeClr val="bg1"/>
                </a:solidFill>
              </a:rPr>
              <a:t>), </a:t>
            </a:r>
            <a:r>
              <a:rPr lang="en-US" sz="1400" smtClean="0">
                <a:solidFill>
                  <a:schemeClr val="bg1"/>
                </a:solidFill>
              </a:rPr>
              <a:t>337-354</a:t>
            </a:r>
            <a:r>
              <a:rPr lang="hu-HU" sz="1400" smtClean="0">
                <a:solidFill>
                  <a:schemeClr val="bg1"/>
                </a:solidFill>
              </a:rPr>
              <a:t> (Q1 folyóiratcikk - megjelent)</a:t>
            </a:r>
            <a:r>
              <a:rPr lang="en-US" sz="1400" smtClean="0"/>
              <a:t>.</a:t>
            </a:r>
            <a:endParaRPr lang="hu-HU" sz="1400"/>
          </a:p>
          <a:p>
            <a:r>
              <a:rPr lang="hu-HU" sz="1400" smtClean="0">
                <a:solidFill>
                  <a:schemeClr val="bg1"/>
                </a:solidFill>
              </a:rPr>
              <a:t>Váradi, P., Lukács, J., &amp; Horváth, R. (2024) </a:t>
            </a:r>
            <a:r>
              <a:rPr lang="en-US" sz="1400">
                <a:solidFill>
                  <a:schemeClr val="bg1"/>
                </a:solidFill>
              </a:rPr>
              <a:t>Response Surface Methodology to Characterize the Indicators for the Early Detection of Fraudulent Cases in the Motor Insurance </a:t>
            </a:r>
            <a:r>
              <a:rPr lang="en-US" sz="1400" smtClean="0">
                <a:solidFill>
                  <a:schemeClr val="bg1"/>
                </a:solidFill>
              </a:rPr>
              <a:t>Market</a:t>
            </a:r>
            <a:r>
              <a:rPr lang="hu-HU" sz="1400">
                <a:solidFill>
                  <a:schemeClr val="bg1"/>
                </a:solidFill>
              </a:rPr>
              <a:t>. In: Anikó, Szakál (szerk.) IEEE 11th International Conference on Computational Cybernetics and Cyber-Medical Systems : ICCC 2024 : </a:t>
            </a:r>
            <a:r>
              <a:rPr lang="hu-HU" sz="1400" smtClean="0">
                <a:solidFill>
                  <a:schemeClr val="bg1"/>
                </a:solidFill>
              </a:rPr>
              <a:t>Proceedings Budapest</a:t>
            </a:r>
            <a:r>
              <a:rPr lang="hu-HU" sz="1400">
                <a:solidFill>
                  <a:schemeClr val="bg1"/>
                </a:solidFill>
              </a:rPr>
              <a:t>, Magyarország : IEEE Hungary Section (2024) pp. 000201-000204. , 4 p</a:t>
            </a:r>
            <a:r>
              <a:rPr lang="hu-HU" sz="1400" smtClean="0">
                <a:solidFill>
                  <a:schemeClr val="bg1"/>
                </a:solidFill>
              </a:rPr>
              <a:t>. (megjelent)</a:t>
            </a:r>
            <a:endParaRPr lang="hu-HU" sz="1400">
              <a:solidFill>
                <a:schemeClr val="bg1"/>
              </a:solidFill>
            </a:endParaRPr>
          </a:p>
          <a:p>
            <a:r>
              <a:rPr lang="hu-HU" sz="1400">
                <a:solidFill>
                  <a:schemeClr val="bg1"/>
                </a:solidFill>
              </a:rPr>
              <a:t>Váradi, P., Lukács, J., &amp; Horváth, R. (</a:t>
            </a:r>
            <a:r>
              <a:rPr lang="hu-HU" sz="1400" smtClean="0">
                <a:solidFill>
                  <a:schemeClr val="bg1"/>
                </a:solidFill>
              </a:rPr>
              <a:t>2023) </a:t>
            </a:r>
            <a:r>
              <a:rPr lang="en-US" sz="1400" smtClean="0">
                <a:solidFill>
                  <a:schemeClr val="bg1"/>
                </a:solidFill>
              </a:rPr>
              <a:t>Examination </a:t>
            </a:r>
            <a:r>
              <a:rPr lang="en-US" sz="1400">
                <a:solidFill>
                  <a:schemeClr val="bg1"/>
                </a:solidFill>
              </a:rPr>
              <a:t>of vehicle fraud detection </a:t>
            </a:r>
            <a:r>
              <a:rPr lang="en-US" sz="1400" smtClean="0">
                <a:solidFill>
                  <a:schemeClr val="bg1"/>
                </a:solidFill>
              </a:rPr>
              <a:t>possibilities </a:t>
            </a:r>
            <a:r>
              <a:rPr lang="en-US" sz="1400">
                <a:solidFill>
                  <a:schemeClr val="bg1"/>
                </a:solidFill>
              </a:rPr>
              <a:t>with the help of Fuzzy inference </a:t>
            </a:r>
            <a:r>
              <a:rPr lang="en-US" sz="1400" smtClean="0">
                <a:solidFill>
                  <a:schemeClr val="bg1"/>
                </a:solidFill>
              </a:rPr>
              <a:t>system</a:t>
            </a:r>
            <a:r>
              <a:rPr lang="hu-HU" sz="1400" smtClean="0">
                <a:solidFill>
                  <a:schemeClr val="bg1"/>
                </a:solidFill>
              </a:rPr>
              <a:t>. </a:t>
            </a:r>
            <a:r>
              <a:rPr lang="en-US" sz="1400" smtClean="0">
                <a:solidFill>
                  <a:schemeClr val="bg1"/>
                </a:solidFill>
              </a:rPr>
              <a:t>In</a:t>
            </a:r>
            <a:r>
              <a:rPr lang="en-US" sz="1400">
                <a:solidFill>
                  <a:schemeClr val="bg1"/>
                </a:solidFill>
              </a:rPr>
              <a:t>: Szakál, Anikó (szerk.) IEEE 17th International Symposium on Applied Computational Intelligence and Informatics SACI 2023 : </a:t>
            </a:r>
            <a:r>
              <a:rPr lang="en-US" sz="1400" smtClean="0">
                <a:solidFill>
                  <a:schemeClr val="bg1"/>
                </a:solidFill>
              </a:rPr>
              <a:t>Proceedings</a:t>
            </a:r>
            <a:r>
              <a:rPr lang="hu-HU" sz="1400" smtClean="0">
                <a:solidFill>
                  <a:schemeClr val="bg1"/>
                </a:solidFill>
              </a:rPr>
              <a:t> </a:t>
            </a:r>
            <a:r>
              <a:rPr lang="en-US" sz="1400" smtClean="0">
                <a:solidFill>
                  <a:schemeClr val="bg1"/>
                </a:solidFill>
              </a:rPr>
              <a:t>Budapest</a:t>
            </a:r>
            <a:r>
              <a:rPr lang="en-US" sz="1400">
                <a:solidFill>
                  <a:schemeClr val="bg1"/>
                </a:solidFill>
              </a:rPr>
              <a:t>, Magyarország : Óbudai Egyetem, </a:t>
            </a:r>
            <a:r>
              <a:rPr lang="en-US" sz="1400" smtClean="0">
                <a:solidFill>
                  <a:schemeClr val="bg1"/>
                </a:solidFill>
              </a:rPr>
              <a:t>I</a:t>
            </a:r>
            <a:r>
              <a:rPr lang="hu-HU" sz="1400" smtClean="0">
                <a:solidFill>
                  <a:schemeClr val="bg1"/>
                </a:solidFill>
              </a:rPr>
              <a:t>E</a:t>
            </a:r>
            <a:r>
              <a:rPr lang="en-US" sz="1400" smtClean="0">
                <a:solidFill>
                  <a:schemeClr val="bg1"/>
                </a:solidFill>
              </a:rPr>
              <a:t>EE </a:t>
            </a:r>
            <a:r>
              <a:rPr lang="en-US" sz="1400">
                <a:solidFill>
                  <a:schemeClr val="bg1"/>
                </a:solidFill>
              </a:rPr>
              <a:t>Hungary Section (2023) 818 p. pp. 353-358. , 6 p</a:t>
            </a:r>
            <a:r>
              <a:rPr lang="en-US" sz="1400" smtClean="0">
                <a:solidFill>
                  <a:schemeClr val="bg1"/>
                </a:solidFill>
              </a:rPr>
              <a:t>.</a:t>
            </a:r>
            <a:r>
              <a:rPr lang="hu-HU" sz="1400" smtClean="0">
                <a:solidFill>
                  <a:schemeClr val="bg1"/>
                </a:solidFill>
              </a:rPr>
              <a:t> (megjelent)</a:t>
            </a:r>
          </a:p>
          <a:p>
            <a:r>
              <a:rPr lang="hu-HU" sz="1400">
                <a:solidFill>
                  <a:schemeClr val="bg1"/>
                </a:solidFill>
              </a:rPr>
              <a:t>Lukács, J. (2023) Az aggregációs operátor rendszerkimenetre gyakorolt hatásának vizsgálata. Mérnöki Szimpózium a Bánkin előadásai : Proceedings of the Engineering Symposium at Bánki (ESB </a:t>
            </a:r>
            <a:r>
              <a:rPr lang="hu-HU" sz="1400" smtClean="0">
                <a:solidFill>
                  <a:schemeClr val="bg1"/>
                </a:solidFill>
              </a:rPr>
              <a:t>2023), Budapest, Magyarország : Óbudai Egyetem (2023) </a:t>
            </a:r>
            <a:r>
              <a:rPr lang="hu-HU" sz="1400">
                <a:solidFill>
                  <a:schemeClr val="bg1"/>
                </a:solidFill>
              </a:rPr>
              <a:t>(elfogadva, megjelenés </a:t>
            </a:r>
            <a:r>
              <a:rPr lang="hu-HU" sz="1400" smtClean="0">
                <a:solidFill>
                  <a:schemeClr val="bg1"/>
                </a:solidFill>
              </a:rPr>
              <a:t>alatt)</a:t>
            </a:r>
          </a:p>
          <a:p>
            <a:r>
              <a:rPr lang="hu-HU" sz="1400" dirty="0">
                <a:solidFill>
                  <a:schemeClr val="bg1"/>
                </a:solidFill>
              </a:rPr>
              <a:t>Még benyújtva: 3 angol nyelvű folyóiratcikk</a:t>
            </a:r>
          </a:p>
          <a:p>
            <a:r>
              <a:rPr lang="hu-HU" sz="1400" dirty="0">
                <a:solidFill>
                  <a:schemeClr val="bg1"/>
                </a:solidFill>
              </a:rPr>
              <a:t>Előkészítés alatt: 1 angol és 1 magyar nyelvű folyóiratcikk (tervezett benyújtás: 2024. </a:t>
            </a:r>
            <a:r>
              <a:rPr lang="hu-HU" sz="1400">
                <a:solidFill>
                  <a:schemeClr val="bg1"/>
                </a:solidFill>
              </a:rPr>
              <a:t>július </a:t>
            </a:r>
            <a:r>
              <a:rPr lang="hu-HU" sz="1400" smtClean="0">
                <a:solidFill>
                  <a:schemeClr val="bg1"/>
                </a:solidFill>
              </a:rPr>
              <a:t>eleje-közepe)</a:t>
            </a:r>
            <a:endParaRPr lang="hu-HU" sz="1400" dirty="0">
              <a:solidFill>
                <a:schemeClr val="bg1"/>
              </a:solidFill>
            </a:endParaRP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3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36539351-4D46-4694-BC24-42B9363BEA03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940E764-F440-4C5E-8054-4CE0E1C5DD79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0ED25D19-5FF4-4C7C-9137-63F975ADB607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C2C42726-3DB7-4CFE-AB0D-C6DE4A02E38E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BD3A8041-E8F0-4C65-A007-B6CD1F5A93B7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EF9538A1-77CD-4443-8823-CC438E4FBAA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F12B141-C464-49A7-9392-F0F5F5553F2E}"/>
    </a:ext>
  </a:ext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ÚNKP_dia_sablon_konferenciához</Template>
  <TotalTime>1205</TotalTime>
  <Words>206</Words>
  <Application>Microsoft Office PowerPoint</Application>
  <PresentationFormat>Szélesvásznú</PresentationFormat>
  <Paragraphs>66</Paragraphs>
  <Slides>10</Slides>
  <Notes>0</Notes>
  <HiddenSlides>0</HiddenSlides>
  <MMClips>10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7</vt:i4>
      </vt:variant>
      <vt:variant>
        <vt:lpstr>Diacímek</vt:lpstr>
      </vt:variant>
      <vt:variant>
        <vt:i4>10</vt:i4>
      </vt:variant>
    </vt:vector>
  </HeadingPairs>
  <TitlesOfParts>
    <vt:vector size="22" baseType="lpstr">
      <vt:lpstr>Arial</vt:lpstr>
      <vt:lpstr>Calibri</vt:lpstr>
      <vt:lpstr>Open Sans</vt:lpstr>
      <vt:lpstr>Open Sans Light</vt:lpstr>
      <vt:lpstr>System Font Regular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Lágyszámítási eljárások szakértői és mérnöki munka során történő alkalmazási lehetőségei</vt:lpstr>
      <vt:lpstr>Tartalomjegyzék</vt:lpstr>
      <vt:lpstr>Lágyszámítási eljárások</vt:lpstr>
      <vt:lpstr>Szakértői rendszerek</vt:lpstr>
      <vt:lpstr>Gyakorlati alkalmazási lehetőségek</vt:lpstr>
      <vt:lpstr>Gyakorlati alkalmazási lehetőségek</vt:lpstr>
      <vt:lpstr>Gyakorlati alkalmazási lehetőségek</vt:lpstr>
      <vt:lpstr>Gyakorlati alkalmazási lehetőségek</vt:lpstr>
      <vt:lpstr>Publikációk</vt:lpstr>
      <vt:lpstr>Köszönöm a figyelmet!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Anikó</dc:creator>
  <cp:lastModifiedBy>Microsoft-fiók</cp:lastModifiedBy>
  <cp:revision>11</cp:revision>
  <dcterms:created xsi:type="dcterms:W3CDTF">2020-09-22T13:16:24Z</dcterms:created>
  <dcterms:modified xsi:type="dcterms:W3CDTF">2024-05-31T07:27:40Z</dcterms:modified>
</cp:coreProperties>
</file>