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9"/>
  </p:notesMasterIdLst>
  <p:sldIdLst>
    <p:sldId id="256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727" autoAdjust="0"/>
  </p:normalViewPr>
  <p:slideViewPr>
    <p:cSldViewPr snapToGrid="0" showGuides="1">
      <p:cViewPr varScale="1">
        <p:scale>
          <a:sx n="110" d="100"/>
          <a:sy n="110" d="100"/>
        </p:scale>
        <p:origin x="57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2024. 05. 27.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322388"/>
            <a:ext cx="9144000" cy="1277937"/>
          </a:xfrm>
        </p:spPr>
        <p:txBody>
          <a:bodyPr>
            <a:normAutofit fontScale="90000"/>
          </a:bodyPr>
          <a:lstStyle/>
          <a:p>
            <a:r>
              <a:rPr lang="hu-H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hu-H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6082 T6 és PP homopolimer anyagpár súrlódási viszonyainak vizsgálata fokozott fajlagos felületi terhelés (p&gt;10 </a:t>
            </a:r>
            <a:r>
              <a:rPr lang="hu-HU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MPa</a:t>
            </a:r>
            <a:r>
              <a:rPr lang="hu-H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mellett</a:t>
            </a:r>
            <a:b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hu-H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ÚNKP időközi beszámoló</a:t>
            </a:r>
            <a:endParaRPr lang="hu-HU" sz="1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179427"/>
            <a:ext cx="9144000" cy="2147581"/>
          </a:xfrm>
        </p:spPr>
        <p:txBody>
          <a:bodyPr/>
          <a:lstStyle/>
          <a:p>
            <a:r>
              <a:rPr lang="hu-HU" dirty="0"/>
              <a:t>Kohlhéb Róbert</a:t>
            </a:r>
          </a:p>
          <a:p>
            <a:r>
              <a:rPr lang="hu-HU" sz="1600" dirty="0"/>
              <a:t>Témavezető: Prof. Dr. </a:t>
            </a:r>
            <a:r>
              <a:rPr lang="hu-HU" sz="1600" dirty="0" err="1"/>
              <a:t>Réger</a:t>
            </a:r>
            <a:r>
              <a:rPr lang="hu-HU" sz="1600" dirty="0"/>
              <a:t> Mihály Antal</a:t>
            </a:r>
          </a:p>
          <a:p>
            <a:endParaRPr lang="hu-HU" sz="1600" dirty="0"/>
          </a:p>
          <a:p>
            <a:r>
              <a:rPr lang="hu-HU" sz="1600" dirty="0"/>
              <a:t>Bánki Donát Gépész és Biztonságtechnikai Mérnöki Kar</a:t>
            </a:r>
          </a:p>
          <a:p>
            <a:r>
              <a:rPr lang="hu-HU" sz="1600" dirty="0"/>
              <a:t>Anyagtudományok és Technológiák Doktori Iskola</a:t>
            </a:r>
          </a:p>
          <a:p>
            <a:r>
              <a:rPr lang="hu-HU" sz="1600" dirty="0"/>
              <a:t>ÚNKP Konferencia 2024. 06. 04</a:t>
            </a:r>
            <a:r>
              <a:rPr lang="hu-HU" sz="1800" dirty="0"/>
              <a:t>.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Hang 3">
            <a:hlinkClick r:id="" action="ppaction://media"/>
            <a:extLst>
              <a:ext uri="{FF2B5EF4-FFF2-40B4-BE49-F238E27FC236}">
                <a16:creationId xmlns:a16="http://schemas.microsoft.com/office/drawing/2014/main" id="{E64C5432-51BE-4E9A-8409-CF5E662D3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4"/>
    </mc:Choice>
    <mc:Fallback xmlns="">
      <p:transition spd="slow" advTm="1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385ACD-D542-45A0-81E9-1362201C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07" y="483133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Elemzések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21C8FA6-71C5-4854-80B6-AA557D9802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1574799"/>
            <a:ext cx="11212512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u-HU" sz="1200" dirty="0">
                <a:solidFill>
                  <a:schemeClr val="bg1"/>
                </a:solidFill>
              </a:rPr>
              <a:t>	Statikus súrlódási tényező értékei, 			Dinamikus súrlódási tényező értékei, </a:t>
            </a:r>
          </a:p>
          <a:p>
            <a:pPr marL="0" indent="0">
              <a:buNone/>
            </a:pPr>
            <a:r>
              <a:rPr lang="hu-HU" sz="1200" dirty="0">
                <a:solidFill>
                  <a:schemeClr val="bg1"/>
                </a:solidFill>
              </a:rPr>
              <a:t>           	5 </a:t>
            </a:r>
            <a:r>
              <a:rPr lang="hu-HU" sz="1200" dirty="0" err="1">
                <a:solidFill>
                  <a:schemeClr val="bg1"/>
                </a:solidFill>
              </a:rPr>
              <a:t>MPa</a:t>
            </a:r>
            <a:r>
              <a:rPr lang="hu-HU" sz="1200" dirty="0">
                <a:solidFill>
                  <a:schemeClr val="bg1"/>
                </a:solidFill>
              </a:rPr>
              <a:t> és 15 </a:t>
            </a:r>
            <a:r>
              <a:rPr lang="hu-HU" sz="1200" dirty="0" err="1">
                <a:solidFill>
                  <a:schemeClr val="bg1"/>
                </a:solidFill>
              </a:rPr>
              <a:t>MPa</a:t>
            </a:r>
            <a:r>
              <a:rPr lang="hu-HU" sz="1200" dirty="0">
                <a:solidFill>
                  <a:schemeClr val="bg1"/>
                </a:solidFill>
              </a:rPr>
              <a:t>; sebesség 4–8–48–96 mm/min		5 </a:t>
            </a:r>
            <a:r>
              <a:rPr lang="hu-HU" sz="1200" dirty="0" err="1">
                <a:solidFill>
                  <a:schemeClr val="bg1"/>
                </a:solidFill>
              </a:rPr>
              <a:t>MPa</a:t>
            </a:r>
            <a:r>
              <a:rPr lang="hu-HU" sz="1200" dirty="0">
                <a:solidFill>
                  <a:schemeClr val="bg1"/>
                </a:solidFill>
              </a:rPr>
              <a:t> és 15 </a:t>
            </a:r>
            <a:r>
              <a:rPr lang="hu-HU" sz="1200" dirty="0" err="1">
                <a:solidFill>
                  <a:schemeClr val="bg1"/>
                </a:solidFill>
              </a:rPr>
              <a:t>MPa</a:t>
            </a:r>
            <a:r>
              <a:rPr lang="hu-HU" sz="1200" dirty="0">
                <a:solidFill>
                  <a:schemeClr val="bg1"/>
                </a:solidFill>
              </a:rPr>
              <a:t>; sebesség 4–8–48–96 mm/min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sz="1800" dirty="0" err="1">
                <a:solidFill>
                  <a:schemeClr val="bg1"/>
                </a:solidFill>
              </a:rPr>
              <a:t>Al</a:t>
            </a:r>
            <a:r>
              <a:rPr lang="hu-HU" sz="1800" dirty="0">
                <a:solidFill>
                  <a:schemeClr val="bg1"/>
                </a:solidFill>
              </a:rPr>
              <a:t> 6082 T6 és PP homopolimer anyagpár súrlódási viszonyaira, elsősorban a mozgási súrlódási együttható értékére, a mért körülmények között, a mért tartományban jelentős hatást gyakorol a fokozott fajlagos felületi terhelés. A mozgási súrlódási együttható 21-32% csökkenést mutat, ha a fajlagos felületi terhelést 5 </a:t>
            </a:r>
            <a:r>
              <a:rPr lang="hu-HU" sz="1800" dirty="0" err="1">
                <a:solidFill>
                  <a:schemeClr val="bg1"/>
                </a:solidFill>
              </a:rPr>
              <a:t>Mpa</a:t>
            </a:r>
            <a:r>
              <a:rPr lang="hu-HU" sz="1800" dirty="0">
                <a:solidFill>
                  <a:schemeClr val="bg1"/>
                </a:solidFill>
              </a:rPr>
              <a:t> értékről 15 </a:t>
            </a:r>
            <a:r>
              <a:rPr lang="hu-HU" sz="1800" dirty="0" err="1">
                <a:solidFill>
                  <a:schemeClr val="bg1"/>
                </a:solidFill>
              </a:rPr>
              <a:t>Mpa</a:t>
            </a:r>
            <a:r>
              <a:rPr lang="hu-HU" sz="1800" dirty="0">
                <a:solidFill>
                  <a:schemeClr val="bg1"/>
                </a:solidFill>
              </a:rPr>
              <a:t> értékre növeljük. 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B1E672F-7033-4A29-8588-4B3CEFBD6F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5A1ACBA-5E2A-4E63-8212-F6986A6FCA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4897" y="1574799"/>
            <a:ext cx="4449128" cy="272891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0E87E11-B237-4279-AAA2-6CB33AA3CB1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74519" y="1574799"/>
            <a:ext cx="4783931" cy="2728913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345FA031-B534-4C3D-A5BB-43BF46874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8"/>
    </mc:Choice>
    <mc:Fallback xmlns="">
      <p:transition spd="slow" advTm="7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654375-9E5C-407E-81F5-276DDC45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7" y="369728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Publikációk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4D34E3E-4F6B-4698-8544-70A059944B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1381759"/>
            <a:ext cx="11212512" cy="4529074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hu-HU" sz="1600" dirty="0">
                <a:solidFill>
                  <a:schemeClr val="bg1"/>
                </a:solidFill>
              </a:rPr>
              <a:t>Közlemény a XIV. Országos Anyagtudományi Konferencia kiadványában, megjelenés alatt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hu-HU" sz="1600" dirty="0">
                <a:solidFill>
                  <a:schemeClr val="bg1"/>
                </a:solidFill>
              </a:rPr>
              <a:t>Közlemény az </a:t>
            </a:r>
            <a:r>
              <a:rPr lang="hu-HU" sz="1600" dirty="0" err="1">
                <a:solidFill>
                  <a:schemeClr val="bg1"/>
                </a:solidFill>
              </a:rPr>
              <a:t>Engineering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Symposium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at</a:t>
            </a:r>
            <a:r>
              <a:rPr lang="hu-HU" sz="1600" dirty="0">
                <a:solidFill>
                  <a:schemeClr val="bg1"/>
                </a:solidFill>
              </a:rPr>
              <a:t> Bánki 2023 kiadványában, megjelenés alatt</a:t>
            </a:r>
          </a:p>
          <a:p>
            <a:pPr marL="342900" lvl="0" indent="-342900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hu-HU" sz="1600" dirty="0">
                <a:solidFill>
                  <a:schemeClr val="bg1"/>
                </a:solidFill>
              </a:rPr>
              <a:t>Közlemény a IFHTSE Conferences </a:t>
            </a:r>
            <a:r>
              <a:rPr lang="hu-HU" sz="1600" dirty="0" err="1">
                <a:solidFill>
                  <a:schemeClr val="bg1"/>
                </a:solidFill>
              </a:rPr>
              <a:t>Lecce</a:t>
            </a:r>
            <a:r>
              <a:rPr lang="hu-HU" sz="1600" dirty="0">
                <a:solidFill>
                  <a:schemeClr val="bg1"/>
                </a:solidFill>
              </a:rPr>
              <a:t> - </a:t>
            </a:r>
            <a:r>
              <a:rPr lang="hu-HU" sz="1600" dirty="0" err="1">
                <a:solidFill>
                  <a:schemeClr val="bg1"/>
                </a:solidFill>
              </a:rPr>
              <a:t>Italy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on</a:t>
            </a:r>
            <a:r>
              <a:rPr lang="hu-HU" sz="1600" dirty="0">
                <a:solidFill>
                  <a:schemeClr val="bg1"/>
                </a:solidFill>
              </a:rPr>
              <a:t> 17-19 </a:t>
            </a:r>
            <a:r>
              <a:rPr lang="hu-HU" sz="1600" dirty="0" err="1">
                <a:solidFill>
                  <a:schemeClr val="bg1"/>
                </a:solidFill>
              </a:rPr>
              <a:t>April</a:t>
            </a:r>
            <a:r>
              <a:rPr lang="hu-HU" sz="1600" dirty="0">
                <a:solidFill>
                  <a:schemeClr val="bg1"/>
                </a:solidFill>
              </a:rPr>
              <a:t> 2024 kiadványban , megjelenés alatt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hu-HU" sz="1600" dirty="0">
                <a:solidFill>
                  <a:schemeClr val="bg1"/>
                </a:solidFill>
              </a:rPr>
              <a:t>P2300189 számú szabadalmi bejelentés "Eszköz és eljárás súrlódási együttható mérésére”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endParaRPr lang="hu-HU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2400" dirty="0">
                <a:solidFill>
                  <a:schemeClr val="bg1"/>
                </a:solidFill>
              </a:rPr>
              <a:t>További feladatok</a:t>
            </a:r>
            <a:endParaRPr lang="hu-HU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r>
              <a:rPr lang="hu-HU" sz="1800" dirty="0">
                <a:solidFill>
                  <a:schemeClr val="bg1"/>
                </a:solidFill>
              </a:rPr>
              <a:t>Súrlódási modell felvétele és verifikálása</a:t>
            </a:r>
          </a:p>
          <a:p>
            <a:r>
              <a:rPr lang="hu-HU" sz="1800" dirty="0">
                <a:solidFill>
                  <a:schemeClr val="bg1"/>
                </a:solidFill>
              </a:rPr>
              <a:t>A modell pontosítása nagyobb terhelések esetére</a:t>
            </a:r>
          </a:p>
          <a:p>
            <a:r>
              <a:rPr lang="hu-HU" sz="1800" dirty="0">
                <a:solidFill>
                  <a:schemeClr val="bg1"/>
                </a:solidFill>
              </a:rPr>
              <a:t>Kontroll mérések elvégzése</a:t>
            </a:r>
          </a:p>
          <a:p>
            <a:r>
              <a:rPr lang="hu-HU" sz="1800" dirty="0">
                <a:solidFill>
                  <a:schemeClr val="bg1"/>
                </a:solidFill>
              </a:rPr>
              <a:t>A modell ellenőrzése</a:t>
            </a:r>
          </a:p>
          <a:p>
            <a:r>
              <a:rPr lang="hu-HU" sz="1800" dirty="0">
                <a:solidFill>
                  <a:schemeClr val="bg1"/>
                </a:solidFill>
              </a:rPr>
              <a:t>Közlemények elkészítése és benyújtása</a:t>
            </a:r>
            <a:endParaRPr lang="hu-HU" sz="1800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A0C7EE2-C893-4C2E-AAE2-36B9E8099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D99BF27E-D3CE-4028-964E-E85A980FB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7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1"/>
    </mc:Choice>
    <mc:Fallback xmlns="">
      <p:transition spd="slow" advTm="2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546578"/>
            <a:ext cx="11212830" cy="1012031"/>
          </a:xfrm>
        </p:spPr>
        <p:txBody>
          <a:bodyPr>
            <a:normAutofit/>
          </a:bodyPr>
          <a:lstStyle/>
          <a:p>
            <a:pPr algn="ctr"/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489585" y="1794738"/>
            <a:ext cx="11212512" cy="3386037"/>
          </a:xfrm>
        </p:spPr>
        <p:txBody>
          <a:bodyPr/>
          <a:lstStyle/>
          <a:p>
            <a:r>
              <a:rPr lang="hu-HU" sz="1600" dirty="0">
                <a:solidFill>
                  <a:schemeClr val="bg1"/>
                </a:solidFill>
              </a:rPr>
              <a:t>Mérőeszköz </a:t>
            </a:r>
          </a:p>
          <a:p>
            <a:r>
              <a:rPr lang="hu-HU" sz="1600" dirty="0">
                <a:solidFill>
                  <a:schemeClr val="bg1"/>
                </a:solidFill>
              </a:rPr>
              <a:t>Kísérlettervezés </a:t>
            </a:r>
          </a:p>
          <a:p>
            <a:r>
              <a:rPr lang="hu-HU" sz="1600" dirty="0">
                <a:solidFill>
                  <a:schemeClr val="bg1"/>
                </a:solidFill>
              </a:rPr>
              <a:t>Minták előállítása </a:t>
            </a:r>
          </a:p>
          <a:p>
            <a:r>
              <a:rPr lang="hu-HU" sz="1600" dirty="0">
                <a:solidFill>
                  <a:schemeClr val="bg1"/>
                </a:solidFill>
              </a:rPr>
              <a:t>Mérőeszköz összeállítása </a:t>
            </a:r>
          </a:p>
          <a:p>
            <a:r>
              <a:rPr lang="hu-HU" sz="1600" dirty="0">
                <a:solidFill>
                  <a:schemeClr val="bg1"/>
                </a:solidFill>
              </a:rPr>
              <a:t>Mérőeszköz kalibrációja, próbamérések végzése és elemzése </a:t>
            </a:r>
          </a:p>
          <a:p>
            <a:r>
              <a:rPr lang="hu-HU" sz="1600" dirty="0">
                <a:solidFill>
                  <a:schemeClr val="bg1"/>
                </a:solidFill>
              </a:rPr>
              <a:t>Mérőeszköz fejlesztése </a:t>
            </a:r>
          </a:p>
          <a:p>
            <a:r>
              <a:rPr lang="hu-HU" sz="1600" dirty="0">
                <a:solidFill>
                  <a:schemeClr val="bg1"/>
                </a:solidFill>
              </a:rPr>
              <a:t>Mérések </a:t>
            </a:r>
          </a:p>
          <a:p>
            <a:r>
              <a:rPr lang="hu-HU" sz="1600" dirty="0">
                <a:solidFill>
                  <a:schemeClr val="bg1"/>
                </a:solidFill>
              </a:rPr>
              <a:t>Elemzések </a:t>
            </a:r>
          </a:p>
          <a:p>
            <a:r>
              <a:rPr lang="hu-HU" sz="1600" dirty="0">
                <a:solidFill>
                  <a:schemeClr val="bg1"/>
                </a:solidFill>
              </a:rPr>
              <a:t>Publikációk és további feladatok </a:t>
            </a:r>
          </a:p>
          <a:p>
            <a:endParaRPr lang="hu-HU" sz="1600" dirty="0">
              <a:solidFill>
                <a:schemeClr val="bg1"/>
              </a:solidFill>
            </a:endParaRPr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7F17A68A-E7F3-43A8-A92F-C241E94A0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2"/>
    </mc:Choice>
    <mc:Fallback xmlns="">
      <p:transition spd="slow" advTm="9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63" y="525176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Mérőeszköz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Karon fejlesztett egyedi mérőeszköz</a:t>
            </a:r>
          </a:p>
          <a:p>
            <a:r>
              <a:rPr lang="hu-HU" sz="1800" dirty="0">
                <a:solidFill>
                  <a:schemeClr val="bg1"/>
                </a:solidFill>
              </a:rPr>
              <a:t>Szakítógéppel együtt használható</a:t>
            </a:r>
          </a:p>
          <a:p>
            <a:r>
              <a:rPr lang="hu-HU" sz="1800" dirty="0">
                <a:solidFill>
                  <a:schemeClr val="bg1"/>
                </a:solidFill>
              </a:rPr>
              <a:t>Rugós felterhelés</a:t>
            </a:r>
          </a:p>
          <a:p>
            <a:r>
              <a:rPr lang="hu-HU" sz="1800" dirty="0">
                <a:solidFill>
                  <a:schemeClr val="bg1"/>
                </a:solidFill>
              </a:rPr>
              <a:t>Saját adatgyűjtő rendszer 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idő-húzóerő adatpárok gyűjtése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30 Hz mintavételi frekvencia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Szakítógép szerinti húzási sebességek mérési állományokhoz rögzítve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4D26F6A-A5CE-443D-BCF4-5D2D6A806A1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1537207"/>
            <a:ext cx="3073400" cy="319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Hang 7">
            <a:hlinkClick r:id="" action="ppaction://media"/>
            <a:extLst>
              <a:ext uri="{FF2B5EF4-FFF2-40B4-BE49-F238E27FC236}">
                <a16:creationId xmlns:a16="http://schemas.microsoft.com/office/drawing/2014/main" id="{9C2CDFD8-39CF-461A-A144-44B1FE646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9"/>
    </mc:Choice>
    <mc:Fallback xmlns="">
      <p:transition spd="slow" advTm="8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526284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Kísérlettervezés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685128" y="2041235"/>
            <a:ext cx="11212512" cy="4018506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Mérőeszköz -&gt; minta és próbatest méret</a:t>
            </a:r>
          </a:p>
          <a:p>
            <a:r>
              <a:rPr lang="hu-HU" sz="1800" dirty="0" err="1">
                <a:solidFill>
                  <a:schemeClr val="bg1"/>
                </a:solidFill>
              </a:rPr>
              <a:t>Al</a:t>
            </a:r>
            <a:r>
              <a:rPr lang="hu-HU" sz="1800" dirty="0">
                <a:solidFill>
                  <a:schemeClr val="bg1"/>
                </a:solidFill>
              </a:rPr>
              <a:t> 6082 T6 próbatest 18x18 mm 120 mm hosszan</a:t>
            </a:r>
          </a:p>
          <a:p>
            <a:r>
              <a:rPr lang="hu-HU" sz="1800" dirty="0">
                <a:solidFill>
                  <a:schemeClr val="bg1"/>
                </a:solidFill>
              </a:rPr>
              <a:t>PP homopolimer Ø 15 mm</a:t>
            </a:r>
          </a:p>
          <a:p>
            <a:r>
              <a:rPr lang="hu-HU" sz="1800" dirty="0">
                <a:solidFill>
                  <a:schemeClr val="bg1"/>
                </a:solidFill>
              </a:rPr>
              <a:t>Kereskedelmi forgalomban</a:t>
            </a:r>
          </a:p>
          <a:p>
            <a:r>
              <a:rPr lang="hu-HU" sz="1800" dirty="0">
                <a:solidFill>
                  <a:schemeClr val="bg1"/>
                </a:solidFill>
              </a:rPr>
              <a:t>Fajlagos felületi terhelés &lt; R</a:t>
            </a:r>
            <a:r>
              <a:rPr lang="hu-HU" sz="1800" baseline="-25000" dirty="0">
                <a:solidFill>
                  <a:schemeClr val="bg1"/>
                </a:solidFill>
              </a:rPr>
              <a:t>p0,2</a:t>
            </a:r>
          </a:p>
          <a:p>
            <a:r>
              <a:rPr lang="hu-HU" sz="1800" dirty="0">
                <a:solidFill>
                  <a:schemeClr val="bg1"/>
                </a:solidFill>
              </a:rPr>
              <a:t>Minta méret Ø 15 mm -&gt; 15 </a:t>
            </a:r>
            <a:r>
              <a:rPr lang="hu-HU" sz="1800" dirty="0" err="1">
                <a:solidFill>
                  <a:schemeClr val="bg1"/>
                </a:solidFill>
              </a:rPr>
              <a:t>Mpa</a:t>
            </a:r>
            <a:r>
              <a:rPr lang="hu-HU" sz="1800" dirty="0">
                <a:solidFill>
                  <a:schemeClr val="bg1"/>
                </a:solidFill>
              </a:rPr>
              <a:t> -&gt; 2506 N</a:t>
            </a:r>
          </a:p>
          <a:p>
            <a:r>
              <a:rPr lang="hu-HU" sz="1800" dirty="0">
                <a:solidFill>
                  <a:schemeClr val="bg1"/>
                </a:solidFill>
              </a:rPr>
              <a:t>Viszonyítás Ø 15 mm -&gt; 5 </a:t>
            </a:r>
            <a:r>
              <a:rPr lang="hu-HU" sz="1800" dirty="0" err="1">
                <a:solidFill>
                  <a:schemeClr val="bg1"/>
                </a:solidFill>
              </a:rPr>
              <a:t>Mpa</a:t>
            </a:r>
            <a:r>
              <a:rPr lang="hu-HU" sz="1800" dirty="0">
                <a:solidFill>
                  <a:schemeClr val="bg1"/>
                </a:solidFill>
              </a:rPr>
              <a:t> -&gt; 835 N</a:t>
            </a:r>
          </a:p>
          <a:p>
            <a:r>
              <a:rPr lang="hu-HU" sz="1800" dirty="0">
                <a:solidFill>
                  <a:schemeClr val="bg1"/>
                </a:solidFill>
              </a:rPr>
              <a:t>Húzási sebességek: 4, 8, 48, 96 mm/min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2DC71DFE-07AB-45EE-9D6B-01E95DAA0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33"/>
    </mc:Choice>
    <mc:Fallback xmlns="">
      <p:transition spd="slow" advTm="9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527764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Minták előállítása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69732" y="1742213"/>
            <a:ext cx="11212512" cy="3708400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Mintaanyag beszerzése</a:t>
            </a:r>
          </a:p>
          <a:p>
            <a:r>
              <a:rPr lang="hu-HU" sz="1800" dirty="0">
                <a:solidFill>
                  <a:schemeClr val="bg1"/>
                </a:solidFill>
              </a:rPr>
              <a:t>Kari Gépműhelyben</a:t>
            </a:r>
          </a:p>
          <a:p>
            <a:r>
              <a:rPr lang="hu-HU" sz="1800" dirty="0">
                <a:solidFill>
                  <a:schemeClr val="bg1"/>
                </a:solidFill>
              </a:rPr>
              <a:t>Forgácsolással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23097FF5-F65E-4D72-8FB7-172BB5070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616895"/>
              </p:ext>
            </p:extLst>
          </p:nvPr>
        </p:nvGraphicFramePr>
        <p:xfrm>
          <a:off x="4680902" y="2098137"/>
          <a:ext cx="5708424" cy="133086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56970">
                  <a:extLst>
                    <a:ext uri="{9D8B030D-6E8A-4147-A177-3AD203B41FA5}">
                      <a16:colId xmlns:a16="http://schemas.microsoft.com/office/drawing/2014/main" val="3088883861"/>
                    </a:ext>
                  </a:extLst>
                </a:gridCol>
                <a:gridCol w="1143910">
                  <a:extLst>
                    <a:ext uri="{9D8B030D-6E8A-4147-A177-3AD203B41FA5}">
                      <a16:colId xmlns:a16="http://schemas.microsoft.com/office/drawing/2014/main" val="3070320120"/>
                    </a:ext>
                  </a:extLst>
                </a:gridCol>
                <a:gridCol w="1243792">
                  <a:extLst>
                    <a:ext uri="{9D8B030D-6E8A-4147-A177-3AD203B41FA5}">
                      <a16:colId xmlns:a16="http://schemas.microsoft.com/office/drawing/2014/main" val="2107826190"/>
                    </a:ext>
                  </a:extLst>
                </a:gridCol>
                <a:gridCol w="1243117">
                  <a:extLst>
                    <a:ext uri="{9D8B030D-6E8A-4147-A177-3AD203B41FA5}">
                      <a16:colId xmlns:a16="http://schemas.microsoft.com/office/drawing/2014/main" val="547307253"/>
                    </a:ext>
                  </a:extLst>
                </a:gridCol>
                <a:gridCol w="1120635">
                  <a:extLst>
                    <a:ext uri="{9D8B030D-6E8A-4147-A177-3AD203B41FA5}">
                      <a16:colId xmlns:a16="http://schemas.microsoft.com/office/drawing/2014/main" val="2444912680"/>
                    </a:ext>
                  </a:extLst>
                </a:gridCol>
              </a:tblGrid>
              <a:tr h="280715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100" dirty="0">
                          <a:effectLst/>
                        </a:rPr>
                        <a:t> </a:t>
                      </a:r>
                      <a:endParaRPr lang="hu-HU" sz="11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100">
                          <a:effectLst/>
                        </a:rPr>
                        <a:t>Average surface roughness Ra, µm</a:t>
                      </a:r>
                      <a:endParaRPr lang="hu-HU" sz="11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100">
                          <a:effectLst/>
                        </a:rPr>
                        <a:t>Ten-point height, Rz, µm</a:t>
                      </a:r>
                      <a:endParaRPr lang="hu-HU" sz="11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100">
                          <a:effectLst/>
                        </a:rPr>
                        <a:t>Maximum height of profile, Rp µm</a:t>
                      </a:r>
                      <a:endParaRPr lang="hu-HU" sz="11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hu-HU" sz="1100" dirty="0">
                          <a:effectLst/>
                        </a:rPr>
                        <a:t>Maximum </a:t>
                      </a:r>
                      <a:r>
                        <a:rPr lang="hu-HU" sz="1100" dirty="0" err="1">
                          <a:effectLst/>
                        </a:rPr>
                        <a:t>profile</a:t>
                      </a:r>
                      <a:r>
                        <a:rPr lang="hu-HU" sz="1100" dirty="0">
                          <a:effectLst/>
                        </a:rPr>
                        <a:t> </a:t>
                      </a:r>
                      <a:r>
                        <a:rPr lang="hu-HU" sz="1100" dirty="0" err="1">
                          <a:effectLst/>
                        </a:rPr>
                        <a:t>valley</a:t>
                      </a:r>
                      <a:r>
                        <a:rPr lang="hu-HU" sz="1100" dirty="0">
                          <a:effectLst/>
                        </a:rPr>
                        <a:t> </a:t>
                      </a:r>
                      <a:r>
                        <a:rPr lang="hu-HU" sz="1100" dirty="0" err="1">
                          <a:effectLst/>
                        </a:rPr>
                        <a:t>depth</a:t>
                      </a:r>
                      <a:r>
                        <a:rPr lang="hu-HU" sz="1100" dirty="0">
                          <a:effectLst/>
                        </a:rPr>
                        <a:t>, </a:t>
                      </a:r>
                      <a:r>
                        <a:rPr lang="hu-HU" sz="1100" dirty="0" err="1">
                          <a:effectLst/>
                        </a:rPr>
                        <a:t>Rv</a:t>
                      </a:r>
                      <a:r>
                        <a:rPr lang="hu-HU" sz="1100" dirty="0">
                          <a:effectLst/>
                        </a:rPr>
                        <a:t>, µm</a:t>
                      </a:r>
                      <a:endParaRPr lang="hu-HU" sz="11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extLst>
                  <a:ext uri="{0D108BD9-81ED-4DB2-BD59-A6C34878D82A}">
                    <a16:rowId xmlns:a16="http://schemas.microsoft.com/office/drawing/2014/main" val="4228102552"/>
                  </a:ext>
                </a:extLst>
              </a:tr>
              <a:tr h="390367">
                <a:tc>
                  <a:txBody>
                    <a:bodyPr/>
                    <a:lstStyle/>
                    <a:p>
                      <a:pPr algn="just"/>
                      <a:r>
                        <a:rPr lang="hu-HU" sz="1100">
                          <a:effectLst/>
                        </a:rPr>
                        <a:t>Alumínium próbatest</a:t>
                      </a:r>
                      <a:endParaRPr lang="hu-HU" sz="11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1.094/0.812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4.681/3.465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2.458/1.173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2.223/1.639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774892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pPr algn="just"/>
                      <a:r>
                        <a:rPr lang="hu-HU" sz="1100" dirty="0">
                          <a:effectLst/>
                        </a:rPr>
                        <a:t>PP minta</a:t>
                      </a:r>
                      <a:endParaRPr lang="hu-HU" sz="11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0.812/0.487</a:t>
                      </a:r>
                      <a:endParaRPr lang="hu-HU" sz="11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>
                          <a:solidFill>
                            <a:schemeClr val="tx1"/>
                          </a:solidFill>
                          <a:effectLst/>
                        </a:rPr>
                        <a:t>3.465/2.454</a:t>
                      </a:r>
                      <a:endParaRPr lang="hu-HU" sz="1100" b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1.773/0.981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0" dirty="0">
                          <a:solidFill>
                            <a:schemeClr val="tx1"/>
                          </a:solidFill>
                          <a:effectLst/>
                        </a:rPr>
                        <a:t>1.693/1.473</a:t>
                      </a:r>
                      <a:endParaRPr lang="hu-HU" sz="1100" b="0" dirty="0"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5400" marB="2540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297194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B52CC851-1A44-4E88-90FD-02172E78BFF9}"/>
              </a:ext>
            </a:extLst>
          </p:cNvPr>
          <p:cNvSpPr txBox="1"/>
          <p:nvPr/>
        </p:nvSpPr>
        <p:spPr>
          <a:xfrm>
            <a:off x="4320846" y="1807864"/>
            <a:ext cx="64285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Alumínium próbatest és PP minta főbb érdességi paraméterei (összejáratás előtt/után)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ACA8C99-B799-42F3-B2E3-168F4088729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9932" y="3361509"/>
            <a:ext cx="3296011" cy="219031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EEA3D0B-131D-45F7-88C2-A3F14ED862B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535851" y="3732547"/>
            <a:ext cx="1824355" cy="181927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CD08AF03-704B-4764-8B88-5A703DBE2F98}"/>
              </a:ext>
            </a:extLst>
          </p:cNvPr>
          <p:cNvSpPr txBox="1"/>
          <p:nvPr/>
        </p:nvSpPr>
        <p:spPr>
          <a:xfrm>
            <a:off x="4146143" y="5254996"/>
            <a:ext cx="2315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Alumínium próbatest felülete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28174BD-9645-4640-8271-60BD1F6ADFEE}"/>
              </a:ext>
            </a:extLst>
          </p:cNvPr>
          <p:cNvSpPr txBox="1"/>
          <p:nvPr/>
        </p:nvSpPr>
        <p:spPr>
          <a:xfrm>
            <a:off x="8434068" y="5305601"/>
            <a:ext cx="16870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PP minta felülete</a:t>
            </a:r>
          </a:p>
        </p:txBody>
      </p:sp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B8893455-0777-401A-83F8-CD546192B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61"/>
    </mc:Choice>
    <mc:Fallback xmlns="">
      <p:transition spd="slow" advTm="82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131369-15E9-4035-BC80-00B4D7DF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5" y="552609"/>
            <a:ext cx="11212830" cy="785470"/>
          </a:xfrm>
        </p:spPr>
        <p:txBody>
          <a:bodyPr/>
          <a:lstStyle/>
          <a:p>
            <a:pPr algn="ctr"/>
            <a:r>
              <a:rPr lang="hu-HU" sz="2400" dirty="0"/>
              <a:t>Mérőeszköz összeállítása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0693FD-74DA-4738-A128-8BD261F49B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857" y="2004604"/>
            <a:ext cx="11212512" cy="3708400"/>
          </a:xfrm>
        </p:spPr>
        <p:txBody>
          <a:bodyPr/>
          <a:lstStyle/>
          <a:p>
            <a:pPr marL="0" indent="0">
              <a:buNone/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						</a:t>
            </a:r>
            <a:endParaRPr lang="hu-HU" sz="1200" dirty="0">
              <a:solidFill>
                <a:schemeClr val="bg1"/>
              </a:solidFill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AD13AFD-EF16-472D-B142-B4A57027AA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9745" y="5830349"/>
            <a:ext cx="10348912" cy="827852"/>
          </a:xfrm>
        </p:spPr>
        <p:txBody>
          <a:bodyPr/>
          <a:lstStyle/>
          <a:p>
            <a:r>
              <a:rPr lang="hu-HU" sz="1000" dirty="0">
                <a:solidFill>
                  <a:schemeClr val="bg1"/>
                </a:solidFill>
              </a:rPr>
              <a:t>						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endParaRPr lang="hu-HU" sz="1000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						</a:t>
            </a:r>
            <a:r>
              <a:rPr lang="hu-HU" sz="1400" dirty="0">
                <a:solidFill>
                  <a:schemeClr val="bg1"/>
                </a:solidFill>
              </a:rPr>
              <a:t>Súrlódásmérő eszköz metszete az eredeti gömbszelet formájú 							kiegyenlítő csapágyakkal, piros színnel jelölve a minták láthatóak</a:t>
            </a:r>
            <a:endParaRPr lang="hu-HU" sz="1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8CB10AB-7A08-415B-8682-972EF926AD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9875" y="1338079"/>
            <a:ext cx="4674326" cy="5407208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  <a:extLst>
              <a:ext uri="{FF2B5EF4-FFF2-40B4-BE49-F238E27FC236}">
                <a16:creationId xmlns:a16="http://schemas.microsoft.com/office/drawing/2014/main" id="{A01E5354-1602-4ADB-88B4-04856AC15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1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09"/>
    </mc:Choice>
    <mc:Fallback xmlns="">
      <p:transition spd="slow" advTm="9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1F5371-F7BA-464C-8E06-494D42CB4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254919"/>
            <a:ext cx="11212830" cy="1012031"/>
          </a:xfrm>
        </p:spPr>
        <p:txBody>
          <a:bodyPr>
            <a:normAutofit/>
          </a:bodyPr>
          <a:lstStyle/>
          <a:p>
            <a:pPr algn="ctr"/>
            <a:r>
              <a:rPr lang="hu-HU" sz="2400" dirty="0"/>
              <a:t>Mérőeszköz kalibrációja, próbamérések végzése és elemzése</a:t>
            </a:r>
            <a:r>
              <a:rPr lang="hu-HU" sz="2700" dirty="0"/>
              <a:t> </a:t>
            </a:r>
            <a:br>
              <a:rPr lang="hu-HU" sz="3200" dirty="0">
                <a:solidFill>
                  <a:schemeClr val="bg1"/>
                </a:solidFill>
              </a:rPr>
            </a:b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F3055B1-2AAA-4B4F-9A10-7AF925AB4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381" y="2266950"/>
            <a:ext cx="11212512" cy="3708400"/>
          </a:xfrm>
        </p:spPr>
        <p:txBody>
          <a:bodyPr/>
          <a:lstStyle/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r>
              <a:rPr lang="hu-HU" sz="1800" dirty="0">
                <a:solidFill>
                  <a:schemeClr val="bg1"/>
                </a:solidFill>
              </a:rPr>
              <a:t>Saját cella húzóerő mérésre - méréshatár</a:t>
            </a:r>
          </a:p>
          <a:p>
            <a:r>
              <a:rPr lang="hu-HU" sz="1800" dirty="0">
                <a:solidFill>
                  <a:schemeClr val="bg1"/>
                </a:solidFill>
              </a:rPr>
              <a:t>Műbizonylat a terhelőrugóról és az erőmérő celláról</a:t>
            </a:r>
          </a:p>
          <a:p>
            <a:r>
              <a:rPr lang="hu-HU" sz="1800" dirty="0">
                <a:solidFill>
                  <a:schemeClr val="bg1"/>
                </a:solidFill>
              </a:rPr>
              <a:t>Próbamérések</a:t>
            </a:r>
          </a:p>
          <a:p>
            <a:r>
              <a:rPr lang="hu-HU" sz="1800" dirty="0">
                <a:solidFill>
                  <a:schemeClr val="bg1"/>
                </a:solidFill>
              </a:rPr>
              <a:t>Mérés elemzések</a:t>
            </a:r>
          </a:p>
          <a:p>
            <a:r>
              <a:rPr lang="hu-HU" sz="1800" dirty="0">
                <a:solidFill>
                  <a:schemeClr val="bg1"/>
                </a:solidFill>
              </a:rPr>
              <a:t>Felületek vizsgálata</a:t>
            </a:r>
          </a:p>
          <a:p>
            <a:r>
              <a:rPr lang="hu-HU" sz="1800" dirty="0">
                <a:solidFill>
                  <a:srgbClr val="FFC000"/>
                </a:solidFill>
              </a:rPr>
              <a:t>Terhelőerőkiegyenlítés nem megfelelősége (!)</a:t>
            </a: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908DA19-7114-4666-86E2-F2957B100E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Hang 10">
            <a:hlinkClick r:id="" action="ppaction://media"/>
            <a:extLst>
              <a:ext uri="{FF2B5EF4-FFF2-40B4-BE49-F238E27FC236}">
                <a16:creationId xmlns:a16="http://schemas.microsoft.com/office/drawing/2014/main" id="{23EEA04E-3B33-4BAE-B0DA-CC3FE8455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60"/>
    </mc:Choice>
    <mc:Fallback xmlns="">
      <p:transition spd="slow" advTm="5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7B1C17-4B5B-48B2-A7CD-AC461B09F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5" y="570896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Mérőeszköz fejlesztése 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D84B3B2-FDA1-470B-9413-4A31DCD639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1424178"/>
            <a:ext cx="11212512" cy="3708400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Terheléskiegyenlítő rendszer fejlesztése</a:t>
            </a:r>
          </a:p>
          <a:p>
            <a:pPr lvl="1"/>
            <a:r>
              <a:rPr lang="hu-HU" sz="1600" dirty="0" err="1">
                <a:solidFill>
                  <a:schemeClr val="bg1"/>
                </a:solidFill>
              </a:rPr>
              <a:t>Újratervezés</a:t>
            </a:r>
            <a:endParaRPr lang="hu-HU" sz="1600" dirty="0">
              <a:solidFill>
                <a:schemeClr val="bg1"/>
              </a:solidFill>
            </a:endParaRP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Gyártás</a:t>
            </a:r>
          </a:p>
          <a:p>
            <a:pPr lvl="1"/>
            <a:r>
              <a:rPr lang="hu-HU" sz="1600" dirty="0">
                <a:solidFill>
                  <a:schemeClr val="bg1"/>
                </a:solidFill>
              </a:rPr>
              <a:t>Ellenőrzés</a:t>
            </a:r>
          </a:p>
          <a:p>
            <a:pPr marL="457200" lvl="1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C670389-A0CF-4AD3-8259-FE045301AF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194425"/>
            <a:ext cx="10348912" cy="501650"/>
          </a:xfrm>
        </p:spPr>
        <p:txBody>
          <a:bodyPr/>
          <a:lstStyle/>
          <a:p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súrlódásmérő eszköz metszete az új, szabálytalan „kardánkereszt” terheléskiegyenlítő </a:t>
            </a:r>
          </a:p>
          <a:p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rendszerrel, sárga színnel jelölve a szűkítők, bézs színnel jelölve a minták láthatóak, </a:t>
            </a:r>
          </a:p>
          <a:p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próbatest a mérés után, éppen kihúzás közben ábrázolva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24C01F8-D7DD-4B55-8D2C-167AF284DE8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094764" y="1491111"/>
            <a:ext cx="4247606" cy="5300214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  <a:extLst>
              <a:ext uri="{FF2B5EF4-FFF2-40B4-BE49-F238E27FC236}">
                <a16:creationId xmlns:a16="http://schemas.microsoft.com/office/drawing/2014/main" id="{C706D250-0D08-497F-B4D8-8357E4C5E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12"/>
    </mc:Choice>
    <mc:Fallback xmlns="">
      <p:transition spd="slow" advTm="6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914902-0956-4F8D-A09A-D50EA9AE6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5" y="570896"/>
            <a:ext cx="11212830" cy="1012031"/>
          </a:xfrm>
        </p:spPr>
        <p:txBody>
          <a:bodyPr/>
          <a:lstStyle/>
          <a:p>
            <a:pPr algn="ctr"/>
            <a:r>
              <a:rPr lang="hu-HU" sz="2400" dirty="0"/>
              <a:t>Mérések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4BEBCF7-CAA0-4679-91A7-1C21B9AE0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1894502"/>
            <a:ext cx="11212512" cy="3708400"/>
          </a:xfrm>
        </p:spPr>
        <p:txBody>
          <a:bodyPr/>
          <a:lstStyle/>
          <a:p>
            <a:r>
              <a:rPr lang="hu-HU" sz="1800" dirty="0">
                <a:solidFill>
                  <a:schemeClr val="bg1"/>
                </a:solidFill>
              </a:rPr>
              <a:t>Két terheléssel</a:t>
            </a:r>
          </a:p>
          <a:p>
            <a:r>
              <a:rPr lang="hu-HU" sz="1800" dirty="0">
                <a:solidFill>
                  <a:schemeClr val="bg1"/>
                </a:solidFill>
              </a:rPr>
              <a:t>Több húzási sebességgel</a:t>
            </a:r>
          </a:p>
          <a:p>
            <a:pPr lvl="1"/>
            <a:endParaRPr lang="hu-HU" dirty="0">
              <a:solidFill>
                <a:schemeClr val="bg1"/>
              </a:solidFill>
            </a:endParaRPr>
          </a:p>
          <a:p>
            <a:pPr lvl="1"/>
            <a:endParaRPr lang="hu-HU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hu-HU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9A32797-FD1E-4B77-BDA1-509DDFFA6E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49" name="Kép 2">
            <a:extLst>
              <a:ext uri="{FF2B5EF4-FFF2-40B4-BE49-F238E27FC236}">
                <a16:creationId xmlns:a16="http://schemas.microsoft.com/office/drawing/2014/main" id="{B9579BA7-5633-4BB6-BEB5-9D0B32FF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81" y="2869501"/>
            <a:ext cx="4170362" cy="2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4677FF5-6756-4B0A-A651-53C9D1723574}"/>
              </a:ext>
            </a:extLst>
          </p:cNvPr>
          <p:cNvSpPr txBox="1"/>
          <p:nvPr/>
        </p:nvSpPr>
        <p:spPr>
          <a:xfrm>
            <a:off x="749981" y="550616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">
              <a:spcBef>
                <a:spcPts val="600"/>
              </a:spcBef>
            </a:pPr>
            <a:r>
              <a:rPr lang="hu-HU" sz="1200" dirty="0">
                <a:solidFill>
                  <a:schemeClr val="bg1"/>
                </a:solidFill>
                <a:effectLst/>
              </a:rPr>
              <a:t>A regisztrált súrlódási tartományok eltérő felületi terhelés esetén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áblázat 6">
                <a:extLst>
                  <a:ext uri="{FF2B5EF4-FFF2-40B4-BE49-F238E27FC236}">
                    <a16:creationId xmlns:a16="http://schemas.microsoft.com/office/drawing/2014/main" id="{017FAD89-EDF4-484E-9BA1-9DB092863E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183306"/>
                  </p:ext>
                </p:extLst>
              </p:nvPr>
            </p:nvGraphicFramePr>
            <p:xfrm>
              <a:off x="5441179" y="4139353"/>
              <a:ext cx="5750560" cy="1310640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1568994">
                      <a:extLst>
                        <a:ext uri="{9D8B030D-6E8A-4147-A177-3AD203B41FA5}">
                          <a16:colId xmlns:a16="http://schemas.microsoft.com/office/drawing/2014/main" val="2868697691"/>
                        </a:ext>
                      </a:extLst>
                    </a:gridCol>
                    <a:gridCol w="945606">
                      <a:extLst>
                        <a:ext uri="{9D8B030D-6E8A-4147-A177-3AD203B41FA5}">
                          <a16:colId xmlns:a16="http://schemas.microsoft.com/office/drawing/2014/main" val="483712516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54138966"/>
                        </a:ext>
                      </a:extLst>
                    </a:gridCol>
                    <a:gridCol w="1076325">
                      <a:extLst>
                        <a:ext uri="{9D8B030D-6E8A-4147-A177-3AD203B41FA5}">
                          <a16:colId xmlns:a16="http://schemas.microsoft.com/office/drawing/2014/main" val="780584353"/>
                        </a:ext>
                      </a:extLst>
                    </a:gridCol>
                    <a:gridCol w="1169035">
                      <a:extLst>
                        <a:ext uri="{9D8B030D-6E8A-4147-A177-3AD203B41FA5}">
                          <a16:colId xmlns:a16="http://schemas.microsoft.com/office/drawing/2014/main" val="324919319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hu-HU" sz="1100" dirty="0">
                              <a:effectLst/>
                            </a:rPr>
                            <a:t> 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hu-HU" sz="1100" dirty="0">
                              <a:effectLst/>
                            </a:rPr>
                            <a:t>Felületi terhelés, 5 </a:t>
                          </a:r>
                          <a:r>
                            <a:rPr lang="hu-HU" sz="1100" dirty="0" err="1">
                              <a:effectLst/>
                            </a:rPr>
                            <a:t>MPa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 hMerge="1"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hu-HU" sz="1100">
                              <a:effectLst/>
                            </a:rPr>
                            <a:t>Felületi terhelés, 15 MPa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 hMerge="1"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573021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 dirty="0" err="1">
                              <a:effectLst/>
                            </a:rPr>
                            <a:t>Traction</a:t>
                          </a:r>
                          <a:r>
                            <a:rPr lang="hu-HU" sz="1100" dirty="0">
                              <a:effectLst/>
                            </a:rPr>
                            <a:t> </a:t>
                          </a:r>
                          <a:r>
                            <a:rPr lang="hu-HU" sz="1100" dirty="0" err="1">
                              <a:effectLst/>
                            </a:rPr>
                            <a:t>speed</a:t>
                          </a:r>
                          <a:r>
                            <a:rPr lang="hu-HU" sz="1100" dirty="0">
                              <a:effectLst/>
                            </a:rPr>
                            <a:t>, mm/min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11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hu-HU" sz="11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hu-HU" sz="1100" b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hu-HU" sz="11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oMath>
                            </m:oMathPara>
                          </a14:m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11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hu-HU" sz="11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hu-HU" sz="1100" b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100" b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hu-HU" sz="1100" b="0" i="1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μ</m:t>
                                </m:r>
                              </m:oMath>
                            </m:oMathPara>
                          </a14:m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9102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>
                              <a:effectLst/>
                            </a:rPr>
                            <a:t>4 mm/min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0.211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0.176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0.188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0.138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574177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>
                              <a:effectLst/>
                            </a:rPr>
                            <a:t>8 mm/min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0.206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0.196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0.142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15549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>
                              <a:effectLst/>
                            </a:rPr>
                            <a:t>48 mm/min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>
                              <a:solidFill>
                                <a:schemeClr val="tx1"/>
                              </a:solidFill>
                              <a:effectLst/>
                            </a:rPr>
                            <a:t>0.21</a:t>
                          </a:r>
                          <a:endParaRPr lang="hu-HU" sz="1100" b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0.21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0.173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0.151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33886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 dirty="0">
                              <a:effectLst/>
                            </a:rPr>
                            <a:t>96 mm/min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0.23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0.24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0.163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56575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áblázat 6">
                <a:extLst>
                  <a:ext uri="{FF2B5EF4-FFF2-40B4-BE49-F238E27FC236}">
                    <a16:creationId xmlns:a16="http://schemas.microsoft.com/office/drawing/2014/main" id="{017FAD89-EDF4-484E-9BA1-9DB092863E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31183306"/>
                  </p:ext>
                </p:extLst>
              </p:nvPr>
            </p:nvGraphicFramePr>
            <p:xfrm>
              <a:off x="5441179" y="4139353"/>
              <a:ext cx="5750560" cy="1310640"/>
            </p:xfrm>
            <a:graphic>
              <a:graphicData uri="http://schemas.openxmlformats.org/drawingml/2006/table">
                <a:tbl>
                  <a:tblPr firstRow="1" firstCol="1" lastRow="1" lastCol="1" bandRow="1" bandCol="1">
                    <a:tableStyleId>{5C22544A-7EE6-4342-B048-85BDC9FD1C3A}</a:tableStyleId>
                  </a:tblPr>
                  <a:tblGrid>
                    <a:gridCol w="1568994">
                      <a:extLst>
                        <a:ext uri="{9D8B030D-6E8A-4147-A177-3AD203B41FA5}">
                          <a16:colId xmlns:a16="http://schemas.microsoft.com/office/drawing/2014/main" val="2868697691"/>
                        </a:ext>
                      </a:extLst>
                    </a:gridCol>
                    <a:gridCol w="945606">
                      <a:extLst>
                        <a:ext uri="{9D8B030D-6E8A-4147-A177-3AD203B41FA5}">
                          <a16:colId xmlns:a16="http://schemas.microsoft.com/office/drawing/2014/main" val="483712516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54138966"/>
                        </a:ext>
                      </a:extLst>
                    </a:gridCol>
                    <a:gridCol w="1076325">
                      <a:extLst>
                        <a:ext uri="{9D8B030D-6E8A-4147-A177-3AD203B41FA5}">
                          <a16:colId xmlns:a16="http://schemas.microsoft.com/office/drawing/2014/main" val="780584353"/>
                        </a:ext>
                      </a:extLst>
                    </a:gridCol>
                    <a:gridCol w="1169035">
                      <a:extLst>
                        <a:ext uri="{9D8B030D-6E8A-4147-A177-3AD203B41FA5}">
                          <a16:colId xmlns:a16="http://schemas.microsoft.com/office/drawing/2014/main" val="3249193194"/>
                        </a:ext>
                      </a:extLst>
                    </a:gridCol>
                  </a:tblGrid>
                  <a:tr h="218440"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hu-HU" sz="1100" dirty="0">
                              <a:effectLst/>
                            </a:rPr>
                            <a:t> 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hu-HU" sz="1100" dirty="0">
                              <a:effectLst/>
                            </a:rPr>
                            <a:t>Felületi terhelés, 5 </a:t>
                          </a:r>
                          <a:r>
                            <a:rPr lang="hu-HU" sz="1100" dirty="0" err="1">
                              <a:effectLst/>
                            </a:rPr>
                            <a:t>MPa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 hMerge="1"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Bef>
                              <a:spcPts val="200"/>
                            </a:spcBef>
                            <a:spcAft>
                              <a:spcPts val="200"/>
                            </a:spcAft>
                          </a:pPr>
                          <a:r>
                            <a:rPr lang="hu-HU" sz="1100">
                              <a:effectLst/>
                            </a:rPr>
                            <a:t>Felületi terhelés, 15 MPa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 hMerge="1"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5730219"/>
                      </a:ext>
                    </a:extLst>
                  </a:tr>
                  <a:tr h="2184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 dirty="0" err="1">
                              <a:effectLst/>
                            </a:rPr>
                            <a:t>Traction</a:t>
                          </a:r>
                          <a:r>
                            <a:rPr lang="hu-HU" sz="1100" dirty="0">
                              <a:effectLst/>
                            </a:rPr>
                            <a:t> </a:t>
                          </a:r>
                          <a:r>
                            <a:rPr lang="hu-HU" sz="1100" dirty="0" err="1">
                              <a:effectLst/>
                            </a:rPr>
                            <a:t>speed</a:t>
                          </a:r>
                          <a:r>
                            <a:rPr lang="hu-HU" sz="1100" dirty="0">
                              <a:effectLst/>
                            </a:rPr>
                            <a:t>, mm/min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0" marR="0" marT="25400" marB="25400" anchor="ctr">
                        <a:blipFill>
                          <a:blip r:embed="rId5"/>
                          <a:stretch>
                            <a:fillRect l="-167097" t="-108333" r="-345806" b="-4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0" marR="0" marT="25400" marB="25400" anchor="ctr">
                        <a:blipFill>
                          <a:blip r:embed="rId5"/>
                          <a:stretch>
                            <a:fillRect l="-255556" t="-108333" r="-230864" b="-4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0" marR="0" marT="25400" marB="25400" anchor="ctr">
                        <a:blipFill>
                          <a:blip r:embed="rId5"/>
                          <a:stretch>
                            <a:fillRect l="-325424" t="-108333" r="-111299" b="-42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0" marR="0" marT="25400" marB="25400" anchor="ctr">
                        <a:blipFill>
                          <a:blip r:embed="rId5"/>
                          <a:stretch>
                            <a:fillRect l="-392188" t="-108333" r="-2604" b="-427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910220"/>
                      </a:ext>
                    </a:extLst>
                  </a:tr>
                  <a:tr h="2184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>
                              <a:effectLst/>
                            </a:rPr>
                            <a:t>4 mm/min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0.211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0.176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0.188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0.138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45741777"/>
                      </a:ext>
                    </a:extLst>
                  </a:tr>
                  <a:tr h="2184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>
                              <a:effectLst/>
                            </a:rPr>
                            <a:t>8 mm/min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0.206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0.196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0.142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155494"/>
                      </a:ext>
                    </a:extLst>
                  </a:tr>
                  <a:tr h="2184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>
                              <a:effectLst/>
                            </a:rPr>
                            <a:t>48 mm/min</a:t>
                          </a:r>
                          <a:endParaRPr lang="hu-HU" sz="110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>
                              <a:solidFill>
                                <a:schemeClr val="tx1"/>
                              </a:solidFill>
                              <a:effectLst/>
                            </a:rPr>
                            <a:t>0.21</a:t>
                          </a:r>
                          <a:endParaRPr lang="hu-HU" sz="1100" b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0.21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0.173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0.151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338862"/>
                      </a:ext>
                    </a:extLst>
                  </a:tr>
                  <a:tr h="21844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hu-HU" sz="1100" dirty="0">
                              <a:effectLst/>
                            </a:rPr>
                            <a:t>96 mm/min</a:t>
                          </a:r>
                          <a:endParaRPr lang="hu-HU" sz="1100" dirty="0">
                            <a:solidFill>
                              <a:srgbClr val="000000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0.23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0.24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0.18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1100" b="0" dirty="0">
                              <a:solidFill>
                                <a:schemeClr val="tx1"/>
                              </a:solidFill>
                              <a:effectLst/>
                            </a:rPr>
                            <a:t>0.163</a:t>
                          </a:r>
                          <a:endParaRPr lang="hu-HU" sz="1100" b="0" dirty="0">
                            <a:solidFill>
                              <a:schemeClr val="tx1"/>
                            </a:solidFill>
                            <a:effectLst/>
                            <a:latin typeface="Times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25400" marB="25400" anchor="b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56575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67325313-3196-40B0-82F2-227271358281}"/>
                  </a:ext>
                </a:extLst>
              </p:cNvPr>
              <p:cNvSpPr txBox="1"/>
              <p:nvPr/>
            </p:nvSpPr>
            <p:spPr>
              <a:xfrm>
                <a:off x="5346019" y="3582438"/>
                <a:ext cx="58457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hu-HU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Alumínium próbatest és PP minta statikus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hu-HU" sz="1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hu-HU" sz="1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hu-HU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és dinamikus </a:t>
                </a:r>
                <a14:m>
                  <m:oMath xmlns:m="http://schemas.openxmlformats.org/officeDocument/2006/math">
                    <m:r>
                      <a:rPr lang="hu-HU" sz="1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hu-HU" sz="1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hu-HU" sz="1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hu-HU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súrlódási tényezőjének értékei eltérő felületi terhelés és sebesség mellett</a:t>
                </a:r>
                <a:endParaRPr lang="hu-HU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Szövegdoboz 11">
                <a:extLst>
                  <a:ext uri="{FF2B5EF4-FFF2-40B4-BE49-F238E27FC236}">
                    <a16:creationId xmlns:a16="http://schemas.microsoft.com/office/drawing/2014/main" id="{67325313-3196-40B0-82F2-22727135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019" y="3582438"/>
                <a:ext cx="5845720" cy="461665"/>
              </a:xfrm>
              <a:prstGeom prst="rect">
                <a:avLst/>
              </a:prstGeom>
              <a:blipFill>
                <a:blip r:embed="rId6"/>
                <a:stretch>
                  <a:fillRect l="-104" t="-1333" b="-106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ang 4">
            <a:hlinkClick r:id="" action="ppaction://media"/>
            <a:extLst>
              <a:ext uri="{FF2B5EF4-FFF2-40B4-BE49-F238E27FC236}">
                <a16:creationId xmlns:a16="http://schemas.microsoft.com/office/drawing/2014/main" id="{FAA04561-BC79-409E-84CD-C0BD4C88D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5"/>
    </mc:Choice>
    <mc:Fallback xmlns="">
      <p:transition spd="slow" advTm="44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1022</TotalTime>
  <Words>614</Words>
  <Application>Microsoft Office PowerPoint</Application>
  <PresentationFormat>Szélesvásznú</PresentationFormat>
  <Paragraphs>138</Paragraphs>
  <Slides>11</Slides>
  <Notes>0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11</vt:i4>
      </vt:variant>
    </vt:vector>
  </HeadingPairs>
  <TitlesOfParts>
    <vt:vector size="26" baseType="lpstr">
      <vt:lpstr>Arial</vt:lpstr>
      <vt:lpstr>Calibri</vt:lpstr>
      <vt:lpstr>Cambria Math</vt:lpstr>
      <vt:lpstr>Open Sans</vt:lpstr>
      <vt:lpstr>Open Sans Light</vt:lpstr>
      <vt:lpstr>System Font Regular</vt:lpstr>
      <vt:lpstr>Times</vt:lpstr>
      <vt:lpstr>Times New Roman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Al 6082 T6 és PP homopolimer anyagpár súrlódási viszonyainak vizsgálata fokozott fajlagos felületi terhelés (p&gt;10 MPa) mellett  ÚNKP időközi beszámoló</vt:lpstr>
      <vt:lpstr>PowerPoint-bemutató</vt:lpstr>
      <vt:lpstr>Mérőeszköz</vt:lpstr>
      <vt:lpstr>Kísérlettervezés</vt:lpstr>
      <vt:lpstr>Minták előállítása</vt:lpstr>
      <vt:lpstr>Mérőeszköz összeállítása</vt:lpstr>
      <vt:lpstr>Mérőeszköz kalibrációja, próbamérések végzése és elemzése  </vt:lpstr>
      <vt:lpstr>Mérőeszköz fejlesztése </vt:lpstr>
      <vt:lpstr>Mérések</vt:lpstr>
      <vt:lpstr>Elemzések</vt:lpstr>
      <vt:lpstr>Publikációk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Robert Kohlheb</cp:lastModifiedBy>
  <cp:revision>42</cp:revision>
  <dcterms:created xsi:type="dcterms:W3CDTF">2020-09-22T13:16:24Z</dcterms:created>
  <dcterms:modified xsi:type="dcterms:W3CDTF">2024-05-27T09:05:14Z</dcterms:modified>
</cp:coreProperties>
</file>