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3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4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5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6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3" r:id="rId2"/>
    <p:sldMasterId id="2147483711" r:id="rId3"/>
    <p:sldMasterId id="2147483726" r:id="rId4"/>
    <p:sldMasterId id="2147483743" r:id="rId5"/>
    <p:sldMasterId id="2147483762" r:id="rId6"/>
    <p:sldMasterId id="2147483778" r:id="rId7"/>
  </p:sldMasterIdLst>
  <p:sldIdLst>
    <p:sldId id="256" r:id="rId8"/>
    <p:sldId id="260" r:id="rId9"/>
    <p:sldId id="264" r:id="rId10"/>
    <p:sldId id="271" r:id="rId11"/>
    <p:sldId id="273" r:id="rId12"/>
    <p:sldId id="272" r:id="rId13"/>
    <p:sldId id="274" r:id="rId14"/>
    <p:sldId id="275" r:id="rId15"/>
    <p:sldId id="268" r:id="rId16"/>
    <p:sldId id="261" r:id="rId17"/>
    <p:sldId id="26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534" y="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2351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EE5F48-7E9E-3344-95A6-8882805170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4F70779-D3A3-3F42-B1A3-2A64CC151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4DA728C8-7909-7349-AF65-927D93833B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1511943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31141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83719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11047322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75253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0343283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43427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04916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78175939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06093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E95B7F-ECB4-6248-A0A2-F62D6AC5FF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642882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9AD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030408-977E-D047-99A9-EF2FB63037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rgbClr val="151F3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F723265-71EE-1044-933D-610CE9DDA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4E90D23-247A-EE46-8AC0-0876ABD703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4685147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781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94202471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64263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00583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2023. 06. 06.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5277654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>
              <a:defRPr lang="en-GB" sz="20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GB" sz="18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lang="en-GB" sz="16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marL="0" lvl="0" indent="0">
              <a:buFontTx/>
              <a:buNone/>
            </a:pPr>
            <a:r>
              <a:rPr lang="hu-HU"/>
              <a:t>Mintaszöveg szerkesztése</a:t>
            </a:r>
          </a:p>
          <a:p>
            <a:pPr marL="0" lvl="1" indent="0">
              <a:buFontTx/>
              <a:buNone/>
            </a:pPr>
            <a:r>
              <a:rPr lang="hu-HU"/>
              <a:t>Második szint</a:t>
            </a:r>
          </a:p>
          <a:p>
            <a:pPr marL="0" lvl="2" indent="0">
              <a:buFontTx/>
              <a:buNone/>
            </a:pPr>
            <a:r>
              <a:rPr lang="hu-HU"/>
              <a:t>Harmadik szint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DF1382-D6FC-5044-98A9-B8B1C3193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5246695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790110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26231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5979047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0740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EB594C-28EC-D24F-B2E5-3A157560B50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B40FC90-3A93-CC4F-BDBD-612B4698F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AFCAAE3A-B1BE-E545-9E1E-1408EE6711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6282811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3862154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81884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74642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74744189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29452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82B184-CC21-C745-A6DA-72AAACC9E5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94165290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3082688-62D6-444E-B064-323A5DC8CB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1018975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94093704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EA8C6C6-6CC0-2949-B37A-1713BFD915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1E61ECE-DD11-434A-BFC5-CC3EAAD564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4E56921-ED46-5D4F-AA8E-D9DFBBDB56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5091BFEA-2E6F-3C48-B971-A2D4052923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91696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3143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FC5EAA2-9B6A-E64A-8911-60ED04B45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24820C9-8081-0D4C-BC75-9F8EAD16AA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654251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5699654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8724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2023. 06. 06.</a:t>
            </a:fld>
            <a:endParaRPr lang="hu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45632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>
              <a:defRPr lang="en-GB" sz="20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GB" sz="18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lang="en-GB" sz="16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marL="0" lvl="0" indent="0">
              <a:buFontTx/>
              <a:buNone/>
            </a:pPr>
            <a:r>
              <a:rPr lang="hu-HU"/>
              <a:t>Mintaszöveg szerkesztése</a:t>
            </a:r>
          </a:p>
          <a:p>
            <a:pPr marL="0" lvl="1" indent="0">
              <a:buFontTx/>
              <a:buNone/>
            </a:pPr>
            <a:r>
              <a:rPr lang="hu-HU"/>
              <a:t>Második szint</a:t>
            </a:r>
          </a:p>
          <a:p>
            <a:pPr marL="0" lvl="2" indent="0">
              <a:buFontTx/>
              <a:buNone/>
            </a:pPr>
            <a:r>
              <a:rPr lang="hu-HU"/>
              <a:t>Harmadik szint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DF1382-D6FC-5044-98A9-B8B1C3193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8225864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737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2F6CFDB0-C6A3-4642-9ABE-6AF9116CAA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4977592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5416550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5AACC7AA-CA6B-8844-B0B5-7A591F1AE0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6025" y="2457450"/>
            <a:ext cx="5416550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B3649443-DE97-A345-9372-BFD55CF20F0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3295893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3605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5416868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5416550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5AACC7AA-CA6B-8844-B0B5-7A591F1AE0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6025" y="2457450"/>
            <a:ext cx="5416550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6FEA123C-DA4F-C34C-89AC-82D083FCB42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9E42308-C415-BF4C-B9D2-0C85E64A8B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96025" y="1260475"/>
            <a:ext cx="5400675" cy="1035050"/>
          </a:xfrm>
          <a:prstGeom prst="rect">
            <a:avLst/>
          </a:prstGeom>
        </p:spPr>
        <p:txBody>
          <a:bodyPr/>
          <a:lstStyle>
            <a:lvl1pPr marL="12700" indent="0">
              <a:lnSpc>
                <a:spcPct val="100000"/>
              </a:lnSpc>
              <a:spcBef>
                <a:spcPts val="0"/>
              </a:spcBef>
              <a:buFontTx/>
              <a:buNone/>
              <a:tabLst/>
              <a:defRPr sz="320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2pPr>
            <a:lvl3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3pPr>
            <a:lvl4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4pPr>
            <a:lvl5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0446119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EEA2910B-2D1C-7D45-8F95-5E9B3C868C6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4686069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5416868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C1143C3C-52B9-A947-8BCA-B29F0A07250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175F3DFE-DFCB-1D4A-B094-B28023281EE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96025" y="1260475"/>
            <a:ext cx="5400675" cy="1035050"/>
          </a:xfrm>
          <a:prstGeom prst="rect">
            <a:avLst/>
          </a:prstGeom>
        </p:spPr>
        <p:txBody>
          <a:bodyPr/>
          <a:lstStyle>
            <a:lvl1pPr marL="12700" indent="0">
              <a:lnSpc>
                <a:spcPct val="100000"/>
              </a:lnSpc>
              <a:spcBef>
                <a:spcPts val="0"/>
              </a:spcBef>
              <a:buFontTx/>
              <a:buNone/>
              <a:tabLst/>
              <a:defRPr sz="320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2pPr>
            <a:lvl3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3pPr>
            <a:lvl4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4pPr>
            <a:lvl5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8751566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5416868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0F44393-3C59-C441-887A-DAAB726EA6D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75388" y="1260475"/>
            <a:ext cx="5437187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51130D81-4595-FB40-8DF0-C67291BD71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5652532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27CDFBE-C7DA-5D45-9470-443262647D1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94923" y="1260475"/>
            <a:ext cx="5421690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6CC20A9F-4B68-FB47-B6BA-A6EAA29FC9C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D57DFF3-BD6A-2746-BD0D-7303220D1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636" y="1270648"/>
            <a:ext cx="5409069" cy="102487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6575137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D63F9E9D-3034-8345-837C-D9589E54C86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547393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DEC3EE40-8A73-1B41-9CC1-66E8FFC64E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9771236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E595CA-2A3E-994F-B8BF-D3169A936BA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D0BA7932-8483-2A43-81FA-5BB458D6AE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6760413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A8EC4AB-973D-1444-B4E7-831480B4154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75388" y="2457450"/>
            <a:ext cx="5421312" cy="37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7CCC7506-CF33-3747-B567-8E21C55980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7479232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5416868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A8EC4AB-973D-1444-B4E7-831480B4154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90886" y="1260475"/>
            <a:ext cx="5421312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7059D531-7DBA-7C4E-8AE6-5481CF068B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2582006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C7C1BC3-E15F-D34B-BD28-F312B456A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79759E2-B98B-5C46-9D45-1A01AB96D6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70553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4FDB1B5-E5C8-A443-B84F-11E62C7B764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9425" y="2457450"/>
            <a:ext cx="5437188" cy="37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075E847A-C026-4942-8745-18C8E58C75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8338803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6023" y="1284128"/>
            <a:ext cx="5416551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4FDB1B5-E5C8-A443-B84F-11E62C7B764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9425" y="1260475"/>
            <a:ext cx="5437188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EC720B8B-49C2-1847-9D7B-781B1B4FA7E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067682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2023. 06. 06.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654350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62536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2088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1DBF87-7255-594B-B8D5-7346664AC2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246305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4189024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3450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BDE6A3-B10C-404C-BF18-0CEA514C730B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E7C5F65-E688-C44D-B885-54F94A8788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3D50DA09-5E37-6E42-89A9-4C14752908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38D02627-B6B2-DB44-915E-A33E4A4D2E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6780217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3CDCE40-0EC3-1F4C-9FE1-6A8824F99F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46298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5515120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1771B3-2B9D-8048-B51F-9405C1A5D1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34124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9017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3915295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344D521-68E2-C749-A9F2-60A3C2607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BC526D04-089F-244B-A268-711014C0541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738059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3836EB-766A-534F-BC98-A335FAD9B5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F10F20-35A6-ED40-9E2D-1BA07143F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B11E014-B156-CD4D-B9F4-89FEC375B5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881124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9AD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BF7A55-9880-3C43-B0CB-B0B25AAE04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rgbClr val="151F3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3410C58-1586-BA41-83F6-2A9D940C9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2C0782F-43EC-1642-8533-41A1B40849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340230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3B22455-15EF-9F4A-8944-649986A06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3B78C12-7B56-EB47-8169-D4C23F005A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404424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6349567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8522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628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5573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2023. 06. 06.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522407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>
              <a:defRPr lang="en-GB" sz="20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GB" sz="18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lang="en-GB" sz="16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marL="0" lvl="0" indent="0">
              <a:buFontTx/>
              <a:buNone/>
            </a:pPr>
            <a:r>
              <a:rPr lang="hu-HU"/>
              <a:t>Mintaszöveg szerkesztése</a:t>
            </a:r>
          </a:p>
          <a:p>
            <a:pPr marL="0" lvl="1" indent="0">
              <a:buFontTx/>
              <a:buNone/>
            </a:pPr>
            <a:r>
              <a:rPr lang="hu-HU"/>
              <a:t>Második szint</a:t>
            </a:r>
          </a:p>
          <a:p>
            <a:pPr marL="0" lvl="2" indent="0">
              <a:buFontTx/>
              <a:buNone/>
            </a:pPr>
            <a:r>
              <a:rPr lang="hu-HU"/>
              <a:t>Harmadik szint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DF1382-D6FC-5044-98A9-B8B1C3193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4039868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03125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5925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8479306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4448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695135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2445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12903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669139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BDE6A3-B10C-404C-BF18-0CEA514C730B}"/>
              </a:ext>
            </a:extLst>
          </p:cNvPr>
          <p:cNvSpPr/>
          <p:nvPr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E7C5F65-E688-C44D-B885-54F94A8788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3D50DA09-5E37-6E42-89A9-4C14752908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38D02627-B6B2-DB44-915E-A33E4A4D2E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48249914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428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E95B7F-ECB4-6248-A0A2-F62D6AC5FF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04398599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6612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78513989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6389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33825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2023. 06. 06.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990945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>
              <a:defRPr lang="en-GB" sz="20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GB" sz="18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lang="en-GB" sz="16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marL="0" lvl="0" indent="0">
              <a:buFontTx/>
              <a:buNone/>
            </a:pPr>
            <a:r>
              <a:rPr lang="hu-HU"/>
              <a:t>Mintaszöveg szerkesztése</a:t>
            </a:r>
          </a:p>
          <a:p>
            <a:pPr marL="0" lvl="1" indent="0">
              <a:buFontTx/>
              <a:buNone/>
            </a:pPr>
            <a:r>
              <a:rPr lang="hu-HU"/>
              <a:t>Második szint</a:t>
            </a:r>
          </a:p>
          <a:p>
            <a:pPr marL="0" lvl="2" indent="0">
              <a:buFontTx/>
              <a:buNone/>
            </a:pPr>
            <a:r>
              <a:rPr lang="hu-HU"/>
              <a:t>Harmadik szint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DF1382-D6FC-5044-98A9-B8B1C3193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2394720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73439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964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7596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90235925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6878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4300523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75484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84420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92671908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90012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82B184-CC21-C745-A6DA-72AAACC9E5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18395865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3082688-62D6-444E-B064-323A5DC8CB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0499838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405759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ED13265F-B3AB-F045-A99A-7F22CFB6138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41906" y="15240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71011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EA8C6C6-6CC0-2949-B37A-1713BFD915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1E61ECE-DD11-434A-BFC5-CC3EAAD564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4E56921-ED46-5D4F-AA8E-D9DFBBDB56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5091BFEA-2E6F-3C48-B971-A2D4052923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64329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18334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119921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04051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1DBF87-7255-594B-B8D5-7346664AC2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6854794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1158988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07709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BDE6A3-B10C-404C-BF18-0CEA514C730B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E7C5F65-E688-C44D-B885-54F94A8788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3D50DA09-5E37-6E42-89A9-4C14752908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38D02627-B6B2-DB44-915E-A33E4A4D2E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55422175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3CDCE40-0EC3-1F4C-9FE1-6A8824F99F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456791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1771B3-2B9D-8048-B51F-9405C1A5D1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46661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27470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52591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0590742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344D521-68E2-C749-A9F2-60A3C2607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BC526D04-089F-244B-A268-711014C0541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9640813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3836EB-766A-534F-BC98-A335FAD9B5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F10F20-35A6-ED40-9E2D-1BA07143F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B11E014-B156-CD4D-B9F4-89FEC375B5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3083206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9AD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BF7A55-9880-3C43-B0CB-B0B25AAE04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rgbClr val="151F3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3410C58-1586-BA41-83F6-2A9D940C9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2C0782F-43EC-1642-8533-41A1B40849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6187994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3B22455-15EF-9F4A-8944-649986A06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3B78C12-7B56-EB47-8169-D4C23F005A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1224090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1558586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94827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53645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2023. 06. 06.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41191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35.xml"/><Relationship Id="rId21" Type="http://schemas.openxmlformats.org/officeDocument/2006/relationships/image" Target="../media/image2.emf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1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17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3.xml"/><Relationship Id="rId16" Type="http://schemas.openxmlformats.org/officeDocument/2006/relationships/slideLayout" Target="../slideLayouts/slideLayout97.xml"/><Relationship Id="rId20" Type="http://schemas.openxmlformats.org/officeDocument/2006/relationships/image" Target="../media/image2.emf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91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9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12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101.xml"/><Relationship Id="rId16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slideLayout" Target="../slideLayouts/slideLayout11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17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Relationship Id="rId14" Type="http://schemas.openxmlformats.org/officeDocument/2006/relationships/slideLayout" Target="../slideLayouts/slideLayout1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3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3DDFAAF8-81DF-4CAA-BF2F-0E25C3CDF8C1}" type="datetimeFigureOut">
              <a:rPr lang="hu-HU" smtClean="0"/>
              <a:t>2023. 06. 06.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E903C85-69BE-E743-BB5D-297DC90D373D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9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151F39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51F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6/6/2023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438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42" r:id="rId18"/>
    <p:sldLayoutId id="2147483795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CAF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6/6/2023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425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41" r:id="rId15"/>
    <p:sldLayoutId id="2147483793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9AD1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6/6/2023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E593CD-AD13-FC40-9134-AFE14BE8B96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577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151F39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51F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6/6/2023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918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758" r:id="rId15"/>
    <p:sldLayoutId id="2147483759" r:id="rId16"/>
    <p:sldLayoutId id="2147483760" r:id="rId17"/>
    <p:sldLayoutId id="2147483761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CAF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6/6/2023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337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9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9AD1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6/6/2023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E593CD-AD13-FC40-9134-AFE14BE8B96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911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151F39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microsoft.com/office/2007/relationships/media" Target="../media/media11.m4a"/><Relationship Id="rId1" Type="http://schemas.openxmlformats.org/officeDocument/2006/relationships/audio" Target="NULL" TargetMode="Externa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7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10.jpeg"/><Relationship Id="rId12" Type="http://schemas.openxmlformats.org/officeDocument/2006/relationships/image" Target="../media/image4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3.png"/><Relationship Id="rId9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4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4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406106"/>
            <a:ext cx="9144000" cy="1586272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hu-HU" sz="4000" dirty="0" err="1"/>
              <a:t>Robotizált</a:t>
            </a:r>
            <a:r>
              <a:rPr lang="hu-HU" sz="4000" dirty="0"/>
              <a:t> </a:t>
            </a:r>
            <a:r>
              <a:rPr lang="hu-HU" sz="4000" dirty="0" err="1"/>
              <a:t>pick</a:t>
            </a:r>
            <a:r>
              <a:rPr lang="hu-HU" sz="4000" dirty="0"/>
              <a:t>-and-</a:t>
            </a:r>
            <a:r>
              <a:rPr lang="hu-HU" sz="4000" dirty="0" err="1"/>
              <a:t>place</a:t>
            </a:r>
            <a:r>
              <a:rPr lang="hu-HU" sz="4000" dirty="0"/>
              <a:t> feladatok a laboratórium automatizálás területén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/>
              <a:t>Dr. Galambos Péter</a:t>
            </a: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813" y="5740617"/>
            <a:ext cx="12239625" cy="1209675"/>
          </a:xfrm>
          <a:prstGeom prst="rect">
            <a:avLst/>
          </a:prstGeom>
        </p:spPr>
      </p:pic>
      <p:pic>
        <p:nvPicPr>
          <p:cNvPr id="5" name="1">
            <a:hlinkClick r:id="" action="ppaction://media"/>
            <a:extLst>
              <a:ext uri="{FF2B5EF4-FFF2-40B4-BE49-F238E27FC236}">
                <a16:creationId xmlns:a16="http://schemas.microsoft.com/office/drawing/2014/main" id="{D355D2A9-5167-B67C-8AA8-E86C8B6254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96446" y="47977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11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59"/>
    </mc:Choice>
    <mc:Fallback xmlns="">
      <p:transition spd="slow" advTm="355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85997" y="334803"/>
            <a:ext cx="9525489" cy="1012031"/>
          </a:xfrm>
        </p:spPr>
        <p:txBody>
          <a:bodyPr>
            <a:normAutofit/>
          </a:bodyPr>
          <a:lstStyle/>
          <a:p>
            <a:r>
              <a:rPr lang="hu-HU" sz="2800" dirty="0"/>
              <a:t>Indikátorok – publikációk és egyéb megjelenések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sz="quarter" idx="13"/>
          </p:nvPr>
        </p:nvSpPr>
        <p:spPr>
          <a:xfrm>
            <a:off x="489743" y="1436518"/>
            <a:ext cx="11212512" cy="3282131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hu-HU" sz="1800" b="1" dirty="0">
                <a:solidFill>
                  <a:schemeClr val="bg1"/>
                </a:solidFill>
              </a:rPr>
              <a:t>Tudományos közlemények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hu-HU" sz="1200" dirty="0">
                <a:solidFill>
                  <a:schemeClr val="bg1"/>
                </a:solidFill>
              </a:rPr>
              <a:t>[1] A. I. Károly, S. </a:t>
            </a:r>
            <a:r>
              <a:rPr lang="hu-HU" sz="1200" dirty="0" err="1">
                <a:solidFill>
                  <a:schemeClr val="bg1"/>
                </a:solidFill>
              </a:rPr>
              <a:t>Tirczka</a:t>
            </a:r>
            <a:r>
              <a:rPr lang="hu-HU" sz="1200" dirty="0">
                <a:solidFill>
                  <a:schemeClr val="bg1"/>
                </a:solidFill>
              </a:rPr>
              <a:t>, T. </a:t>
            </a:r>
            <a:r>
              <a:rPr lang="hu-HU" sz="1200" dirty="0" err="1">
                <a:solidFill>
                  <a:schemeClr val="bg1"/>
                </a:solidFill>
              </a:rPr>
              <a:t>Piricz</a:t>
            </a:r>
            <a:r>
              <a:rPr lang="hu-HU" sz="1200" dirty="0">
                <a:solidFill>
                  <a:schemeClr val="bg1"/>
                </a:solidFill>
              </a:rPr>
              <a:t>, and P. Galambos, ‘</a:t>
            </a:r>
            <a:r>
              <a:rPr lang="hu-HU" sz="1200" dirty="0" err="1">
                <a:solidFill>
                  <a:schemeClr val="bg1"/>
                </a:solidFill>
              </a:rPr>
              <a:t>Robotic</a:t>
            </a:r>
            <a:r>
              <a:rPr lang="hu-HU" sz="1200" dirty="0">
                <a:solidFill>
                  <a:schemeClr val="bg1"/>
                </a:solidFill>
              </a:rPr>
              <a:t> </a:t>
            </a:r>
            <a:r>
              <a:rPr lang="hu-HU" sz="1200" dirty="0" err="1">
                <a:solidFill>
                  <a:schemeClr val="bg1"/>
                </a:solidFill>
              </a:rPr>
              <a:t>Manipulation</a:t>
            </a:r>
            <a:r>
              <a:rPr lang="hu-HU" sz="1200" dirty="0">
                <a:solidFill>
                  <a:schemeClr val="bg1"/>
                </a:solidFill>
              </a:rPr>
              <a:t> of </a:t>
            </a:r>
            <a:r>
              <a:rPr lang="hu-HU" sz="1200" dirty="0" err="1">
                <a:solidFill>
                  <a:schemeClr val="bg1"/>
                </a:solidFill>
              </a:rPr>
              <a:t>Pathological</a:t>
            </a:r>
            <a:r>
              <a:rPr lang="hu-HU" sz="1200" dirty="0">
                <a:solidFill>
                  <a:schemeClr val="bg1"/>
                </a:solidFill>
              </a:rPr>
              <a:t> </a:t>
            </a:r>
            <a:r>
              <a:rPr lang="hu-HU" sz="1200" dirty="0" err="1">
                <a:solidFill>
                  <a:schemeClr val="bg1"/>
                </a:solidFill>
              </a:rPr>
              <a:t>Slides</a:t>
            </a:r>
            <a:r>
              <a:rPr lang="hu-HU" sz="1200" dirty="0">
                <a:solidFill>
                  <a:schemeClr val="bg1"/>
                </a:solidFill>
              </a:rPr>
              <a:t> </a:t>
            </a:r>
            <a:r>
              <a:rPr lang="hu-HU" sz="1200" dirty="0" err="1">
                <a:solidFill>
                  <a:schemeClr val="bg1"/>
                </a:solidFill>
              </a:rPr>
              <a:t>Powered</a:t>
            </a:r>
            <a:r>
              <a:rPr lang="hu-HU" sz="1200" dirty="0">
                <a:solidFill>
                  <a:schemeClr val="bg1"/>
                </a:solidFill>
              </a:rPr>
              <a:t> </a:t>
            </a:r>
            <a:r>
              <a:rPr lang="hu-HU" sz="1200" dirty="0" err="1">
                <a:solidFill>
                  <a:schemeClr val="bg1"/>
                </a:solidFill>
              </a:rPr>
              <a:t>by</a:t>
            </a:r>
            <a:r>
              <a:rPr lang="hu-HU" sz="1200" dirty="0">
                <a:solidFill>
                  <a:schemeClr val="bg1"/>
                </a:solidFill>
              </a:rPr>
              <a:t> Deep </a:t>
            </a:r>
            <a:r>
              <a:rPr lang="hu-HU" sz="1200" dirty="0" err="1">
                <a:solidFill>
                  <a:schemeClr val="bg1"/>
                </a:solidFill>
              </a:rPr>
              <a:t>Learning</a:t>
            </a:r>
            <a:r>
              <a:rPr lang="hu-HU" sz="1200" dirty="0">
                <a:solidFill>
                  <a:schemeClr val="bg1"/>
                </a:solidFill>
              </a:rPr>
              <a:t> and </a:t>
            </a:r>
            <a:r>
              <a:rPr lang="hu-HU" sz="1200" dirty="0" err="1">
                <a:solidFill>
                  <a:schemeClr val="bg1"/>
                </a:solidFill>
              </a:rPr>
              <a:t>Classical</a:t>
            </a:r>
            <a:r>
              <a:rPr lang="hu-HU" sz="1200" dirty="0">
                <a:solidFill>
                  <a:schemeClr val="bg1"/>
                </a:solidFill>
              </a:rPr>
              <a:t> Image </a:t>
            </a:r>
            <a:r>
              <a:rPr lang="hu-HU" sz="1200" dirty="0" err="1">
                <a:solidFill>
                  <a:schemeClr val="bg1"/>
                </a:solidFill>
              </a:rPr>
              <a:t>Processing</a:t>
            </a:r>
            <a:r>
              <a:rPr lang="hu-HU" sz="1200" dirty="0">
                <a:solidFill>
                  <a:schemeClr val="bg1"/>
                </a:solidFill>
              </a:rPr>
              <a:t>’, in (CINTI-</a:t>
            </a:r>
            <a:r>
              <a:rPr lang="hu-HU" sz="1200" dirty="0" err="1">
                <a:solidFill>
                  <a:schemeClr val="bg1"/>
                </a:solidFill>
              </a:rPr>
              <a:t>MACRo</a:t>
            </a:r>
            <a:r>
              <a:rPr lang="hu-HU" sz="1200" dirty="0">
                <a:solidFill>
                  <a:schemeClr val="bg1"/>
                </a:solidFill>
              </a:rPr>
              <a:t>), Nov. 2022, pp. 000387–000392. </a:t>
            </a:r>
            <a:r>
              <a:rPr lang="hu-HU" sz="1200" dirty="0" err="1">
                <a:solidFill>
                  <a:schemeClr val="bg1"/>
                </a:solidFill>
              </a:rPr>
              <a:t>doi</a:t>
            </a:r>
            <a:r>
              <a:rPr lang="hu-HU" sz="1200" dirty="0">
                <a:solidFill>
                  <a:schemeClr val="bg1"/>
                </a:solidFill>
              </a:rPr>
              <a:t>: 10.1109/CINTI-MACRo57952.2022.10029564.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hu-HU" sz="1200" dirty="0">
                <a:solidFill>
                  <a:schemeClr val="bg1"/>
                </a:solidFill>
              </a:rPr>
              <a:t>[2] I. A. Károly, S. </a:t>
            </a:r>
            <a:r>
              <a:rPr lang="hu-HU" sz="1200" dirty="0" err="1">
                <a:solidFill>
                  <a:schemeClr val="bg1"/>
                </a:solidFill>
              </a:rPr>
              <a:t>Tirczka</a:t>
            </a:r>
            <a:r>
              <a:rPr lang="hu-HU" sz="1200" dirty="0">
                <a:solidFill>
                  <a:schemeClr val="bg1"/>
                </a:solidFill>
              </a:rPr>
              <a:t>, H. </a:t>
            </a:r>
            <a:r>
              <a:rPr lang="hu-HU" sz="1200" dirty="0" err="1">
                <a:solidFill>
                  <a:schemeClr val="bg1"/>
                </a:solidFill>
              </a:rPr>
              <a:t>Gao</a:t>
            </a:r>
            <a:r>
              <a:rPr lang="hu-HU" sz="1200" dirty="0">
                <a:solidFill>
                  <a:schemeClr val="bg1"/>
                </a:solidFill>
              </a:rPr>
              <a:t>, I. Rudas, and P. Galambos, ‘</a:t>
            </a:r>
            <a:r>
              <a:rPr lang="hu-HU" sz="1200" dirty="0" err="1">
                <a:solidFill>
                  <a:schemeClr val="bg1"/>
                </a:solidFill>
              </a:rPr>
              <a:t>Increasing</a:t>
            </a:r>
            <a:r>
              <a:rPr lang="hu-HU" sz="1200" dirty="0">
                <a:solidFill>
                  <a:schemeClr val="bg1"/>
                </a:solidFill>
              </a:rPr>
              <a:t> </a:t>
            </a:r>
            <a:r>
              <a:rPr lang="hu-HU" sz="1200" dirty="0" err="1">
                <a:solidFill>
                  <a:schemeClr val="bg1"/>
                </a:solidFill>
              </a:rPr>
              <a:t>the</a:t>
            </a:r>
            <a:r>
              <a:rPr lang="hu-HU" sz="1200" dirty="0">
                <a:solidFill>
                  <a:schemeClr val="bg1"/>
                </a:solidFill>
              </a:rPr>
              <a:t> </a:t>
            </a:r>
            <a:r>
              <a:rPr lang="hu-HU" sz="1200" dirty="0" err="1">
                <a:solidFill>
                  <a:schemeClr val="bg1"/>
                </a:solidFill>
              </a:rPr>
              <a:t>Robustness</a:t>
            </a:r>
            <a:r>
              <a:rPr lang="hu-HU" sz="1200" dirty="0">
                <a:solidFill>
                  <a:schemeClr val="bg1"/>
                </a:solidFill>
              </a:rPr>
              <a:t> of Deep </a:t>
            </a:r>
            <a:r>
              <a:rPr lang="hu-HU" sz="1200" dirty="0" err="1">
                <a:solidFill>
                  <a:schemeClr val="bg1"/>
                </a:solidFill>
              </a:rPr>
              <a:t>Learning</a:t>
            </a:r>
            <a:r>
              <a:rPr lang="hu-HU" sz="1200" dirty="0">
                <a:solidFill>
                  <a:schemeClr val="bg1"/>
                </a:solidFill>
              </a:rPr>
              <a:t> </a:t>
            </a:r>
            <a:r>
              <a:rPr lang="hu-HU" sz="1200" dirty="0" err="1">
                <a:solidFill>
                  <a:schemeClr val="bg1"/>
                </a:solidFill>
              </a:rPr>
              <a:t>Models</a:t>
            </a:r>
            <a:r>
              <a:rPr lang="hu-HU" sz="1200" dirty="0">
                <a:solidFill>
                  <a:schemeClr val="bg1"/>
                </a:solidFill>
              </a:rPr>
              <a:t> </a:t>
            </a:r>
            <a:r>
              <a:rPr lang="hu-HU" sz="1200" dirty="0" err="1">
                <a:solidFill>
                  <a:schemeClr val="bg1"/>
                </a:solidFill>
              </a:rPr>
              <a:t>for</a:t>
            </a:r>
            <a:r>
              <a:rPr lang="hu-HU" sz="1200" dirty="0">
                <a:solidFill>
                  <a:schemeClr val="bg1"/>
                </a:solidFill>
              </a:rPr>
              <a:t> </a:t>
            </a:r>
            <a:r>
              <a:rPr lang="hu-HU" sz="1200" dirty="0" err="1">
                <a:solidFill>
                  <a:schemeClr val="bg1"/>
                </a:solidFill>
              </a:rPr>
              <a:t>Object</a:t>
            </a:r>
            <a:r>
              <a:rPr lang="hu-HU" sz="1200" dirty="0">
                <a:solidFill>
                  <a:schemeClr val="bg1"/>
                </a:solidFill>
              </a:rPr>
              <a:t> </a:t>
            </a:r>
            <a:r>
              <a:rPr lang="hu-HU" sz="1200" dirty="0" err="1">
                <a:solidFill>
                  <a:schemeClr val="bg1"/>
                </a:solidFill>
              </a:rPr>
              <a:t>Segmentation</a:t>
            </a:r>
            <a:r>
              <a:rPr lang="hu-HU" sz="1200" dirty="0">
                <a:solidFill>
                  <a:schemeClr val="bg1"/>
                </a:solidFill>
              </a:rPr>
              <a:t>: A Framework </a:t>
            </a:r>
            <a:r>
              <a:rPr lang="hu-HU" sz="1200" dirty="0" err="1">
                <a:solidFill>
                  <a:schemeClr val="bg1"/>
                </a:solidFill>
              </a:rPr>
              <a:t>for</a:t>
            </a:r>
            <a:r>
              <a:rPr lang="hu-HU" sz="1200" dirty="0">
                <a:solidFill>
                  <a:schemeClr val="bg1"/>
                </a:solidFill>
              </a:rPr>
              <a:t> </a:t>
            </a:r>
            <a:r>
              <a:rPr lang="hu-HU" sz="1200" dirty="0" err="1">
                <a:solidFill>
                  <a:schemeClr val="bg1"/>
                </a:solidFill>
              </a:rPr>
              <a:t>Blending</a:t>
            </a:r>
            <a:r>
              <a:rPr lang="hu-HU" sz="1200" dirty="0">
                <a:solidFill>
                  <a:schemeClr val="bg1"/>
                </a:solidFill>
              </a:rPr>
              <a:t> </a:t>
            </a:r>
            <a:r>
              <a:rPr lang="hu-HU" sz="1200" dirty="0" err="1">
                <a:solidFill>
                  <a:schemeClr val="bg1"/>
                </a:solidFill>
              </a:rPr>
              <a:t>Automatically</a:t>
            </a:r>
            <a:r>
              <a:rPr lang="hu-HU" sz="1200" dirty="0">
                <a:solidFill>
                  <a:schemeClr val="bg1"/>
                </a:solidFill>
              </a:rPr>
              <a:t> </a:t>
            </a:r>
            <a:r>
              <a:rPr lang="hu-HU" sz="1200" dirty="0" err="1">
                <a:solidFill>
                  <a:schemeClr val="bg1"/>
                </a:solidFill>
              </a:rPr>
              <a:t>Annotated</a:t>
            </a:r>
            <a:r>
              <a:rPr lang="hu-HU" sz="1200" dirty="0">
                <a:solidFill>
                  <a:schemeClr val="bg1"/>
                </a:solidFill>
              </a:rPr>
              <a:t> Real and </a:t>
            </a:r>
            <a:r>
              <a:rPr lang="hu-HU" sz="1200" dirty="0" err="1">
                <a:solidFill>
                  <a:schemeClr val="bg1"/>
                </a:solidFill>
              </a:rPr>
              <a:t>Synthetic</a:t>
            </a:r>
            <a:r>
              <a:rPr lang="hu-HU" sz="1200" dirty="0">
                <a:solidFill>
                  <a:schemeClr val="bg1"/>
                </a:solidFill>
              </a:rPr>
              <a:t> Data’, IEEE </a:t>
            </a:r>
            <a:r>
              <a:rPr lang="hu-HU" sz="1200" dirty="0" err="1">
                <a:solidFill>
                  <a:schemeClr val="bg1"/>
                </a:solidFill>
              </a:rPr>
              <a:t>Transactions</a:t>
            </a:r>
            <a:r>
              <a:rPr lang="hu-HU" sz="1200" dirty="0">
                <a:solidFill>
                  <a:schemeClr val="bg1"/>
                </a:solidFill>
              </a:rPr>
              <a:t> </a:t>
            </a:r>
            <a:r>
              <a:rPr lang="hu-HU" sz="1200" dirty="0" err="1">
                <a:solidFill>
                  <a:schemeClr val="bg1"/>
                </a:solidFill>
              </a:rPr>
              <a:t>on</a:t>
            </a:r>
            <a:r>
              <a:rPr lang="hu-HU" sz="1200" dirty="0">
                <a:solidFill>
                  <a:schemeClr val="bg1"/>
                </a:solidFill>
              </a:rPr>
              <a:t> </a:t>
            </a:r>
            <a:r>
              <a:rPr lang="hu-HU" sz="1200" dirty="0" err="1">
                <a:solidFill>
                  <a:schemeClr val="bg1"/>
                </a:solidFill>
              </a:rPr>
              <a:t>Cybernetics</a:t>
            </a:r>
            <a:r>
              <a:rPr lang="hu-HU" sz="1200" dirty="0">
                <a:solidFill>
                  <a:schemeClr val="bg1"/>
                </a:solidFill>
              </a:rPr>
              <a:t>, </a:t>
            </a:r>
            <a:r>
              <a:rPr lang="hu-HU" sz="1200" dirty="0" err="1">
                <a:solidFill>
                  <a:schemeClr val="bg1"/>
                </a:solidFill>
              </a:rPr>
              <a:t>Accepted</a:t>
            </a:r>
            <a:r>
              <a:rPr lang="hu-HU" sz="1200" dirty="0">
                <a:solidFill>
                  <a:schemeClr val="bg1"/>
                </a:solidFill>
              </a:rPr>
              <a:t>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hu-HU" sz="1200" dirty="0">
                <a:solidFill>
                  <a:schemeClr val="bg1"/>
                </a:solidFill>
              </a:rPr>
              <a:t>[3] </a:t>
            </a:r>
            <a:r>
              <a:rPr lang="en-US" sz="1200" dirty="0" err="1">
                <a:solidFill>
                  <a:schemeClr val="bg1"/>
                </a:solidFill>
              </a:rPr>
              <a:t>József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Kuti</a:t>
            </a:r>
            <a:r>
              <a:rPr lang="hu-HU" sz="1200" dirty="0">
                <a:solidFill>
                  <a:schemeClr val="bg1"/>
                </a:solidFill>
              </a:rPr>
              <a:t>, </a:t>
            </a:r>
            <a:r>
              <a:rPr lang="en-US" sz="1200" dirty="0">
                <a:solidFill>
                  <a:schemeClr val="bg1"/>
                </a:solidFill>
              </a:rPr>
              <a:t>Péter Galambos</a:t>
            </a:r>
            <a:r>
              <a:rPr lang="hu-HU" sz="1200" dirty="0">
                <a:solidFill>
                  <a:schemeClr val="bg1"/>
                </a:solidFill>
              </a:rPr>
              <a:t>, „</a:t>
            </a:r>
            <a:r>
              <a:rPr lang="en-US" sz="1200" dirty="0">
                <a:solidFill>
                  <a:schemeClr val="bg1"/>
                </a:solidFill>
              </a:rPr>
              <a:t>Revitalizing KUKA </a:t>
            </a:r>
            <a:r>
              <a:rPr lang="en-US" sz="1200" dirty="0" err="1">
                <a:solidFill>
                  <a:schemeClr val="bg1"/>
                </a:solidFill>
              </a:rPr>
              <a:t>youBot</a:t>
            </a:r>
            <a:r>
              <a:rPr lang="en-US" sz="1200" dirty="0">
                <a:solidFill>
                  <a:schemeClr val="bg1"/>
                </a:solidFill>
              </a:rPr>
              <a:t> project for Research and Educational purposes: Architecture of a new C++ driver</a:t>
            </a:r>
            <a:r>
              <a:rPr lang="hu-HU" sz="1200" dirty="0">
                <a:solidFill>
                  <a:schemeClr val="bg1"/>
                </a:solidFill>
              </a:rPr>
              <a:t>”, IEEE SACI 2023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hu-HU" sz="1200" dirty="0">
                <a:solidFill>
                  <a:schemeClr val="bg1"/>
                </a:solidFill>
              </a:rPr>
              <a:t>[4] ELFOGADVA: </a:t>
            </a:r>
            <a:r>
              <a:rPr lang="hu-HU" sz="1200" dirty="0" err="1">
                <a:solidFill>
                  <a:schemeClr val="bg1"/>
                </a:solidFill>
              </a:rPr>
              <a:t>Jozsef</a:t>
            </a:r>
            <a:r>
              <a:rPr lang="hu-HU" sz="1200" dirty="0">
                <a:solidFill>
                  <a:schemeClr val="bg1"/>
                </a:solidFill>
              </a:rPr>
              <a:t> Kuti, </a:t>
            </a:r>
            <a:r>
              <a:rPr lang="hu-HU" sz="1200" dirty="0" err="1">
                <a:solidFill>
                  <a:schemeClr val="bg1"/>
                </a:solidFill>
              </a:rPr>
              <a:t>Tamįs</a:t>
            </a:r>
            <a:r>
              <a:rPr lang="hu-HU" sz="1200" dirty="0">
                <a:solidFill>
                  <a:schemeClr val="bg1"/>
                </a:solidFill>
              </a:rPr>
              <a:t> </a:t>
            </a:r>
            <a:r>
              <a:rPr lang="hu-HU" sz="1200" dirty="0" err="1">
                <a:solidFill>
                  <a:schemeClr val="bg1"/>
                </a:solidFill>
              </a:rPr>
              <a:t>Piricz</a:t>
            </a:r>
            <a:r>
              <a:rPr lang="hu-HU" sz="1200" dirty="0">
                <a:solidFill>
                  <a:schemeClr val="bg1"/>
                </a:solidFill>
              </a:rPr>
              <a:t>, Péter Galambos, „</a:t>
            </a:r>
            <a:r>
              <a:rPr lang="hu-HU" sz="1200" dirty="0" err="1">
                <a:solidFill>
                  <a:schemeClr val="bg1"/>
                </a:solidFill>
              </a:rPr>
              <a:t>Method</a:t>
            </a:r>
            <a:r>
              <a:rPr lang="hu-HU" sz="1200" dirty="0">
                <a:solidFill>
                  <a:schemeClr val="bg1"/>
                </a:solidFill>
              </a:rPr>
              <a:t> </a:t>
            </a:r>
            <a:r>
              <a:rPr lang="hu-HU" sz="1200" dirty="0" err="1">
                <a:solidFill>
                  <a:schemeClr val="bg1"/>
                </a:solidFill>
              </a:rPr>
              <a:t>for</a:t>
            </a:r>
            <a:r>
              <a:rPr lang="hu-HU" sz="1200" dirty="0">
                <a:solidFill>
                  <a:schemeClr val="bg1"/>
                </a:solidFill>
              </a:rPr>
              <a:t> </a:t>
            </a:r>
            <a:r>
              <a:rPr lang="hu-HU" sz="1200" dirty="0" err="1">
                <a:solidFill>
                  <a:schemeClr val="bg1"/>
                </a:solidFill>
              </a:rPr>
              <a:t>Direction</a:t>
            </a:r>
            <a:r>
              <a:rPr lang="hu-HU" sz="1200" dirty="0">
                <a:solidFill>
                  <a:schemeClr val="bg1"/>
                </a:solidFill>
              </a:rPr>
              <a:t> and </a:t>
            </a:r>
            <a:r>
              <a:rPr lang="hu-HU" sz="1200" dirty="0" err="1">
                <a:solidFill>
                  <a:schemeClr val="bg1"/>
                </a:solidFill>
              </a:rPr>
              <a:t>Orientation</a:t>
            </a:r>
            <a:r>
              <a:rPr lang="hu-HU" sz="1200" dirty="0">
                <a:solidFill>
                  <a:schemeClr val="bg1"/>
                </a:solidFill>
              </a:rPr>
              <a:t> </a:t>
            </a:r>
            <a:r>
              <a:rPr lang="hu-HU" sz="1200" dirty="0" err="1">
                <a:solidFill>
                  <a:schemeClr val="bg1"/>
                </a:solidFill>
              </a:rPr>
              <a:t>Tracking</a:t>
            </a:r>
            <a:r>
              <a:rPr lang="hu-HU" sz="1200" dirty="0">
                <a:solidFill>
                  <a:schemeClr val="bg1"/>
                </a:solidFill>
              </a:rPr>
              <a:t> </a:t>
            </a:r>
            <a:r>
              <a:rPr lang="hu-HU" sz="1200" dirty="0" err="1">
                <a:solidFill>
                  <a:schemeClr val="bg1"/>
                </a:solidFill>
              </a:rPr>
              <a:t>Using</a:t>
            </a:r>
            <a:r>
              <a:rPr lang="hu-HU" sz="1200" dirty="0">
                <a:solidFill>
                  <a:schemeClr val="bg1"/>
                </a:solidFill>
              </a:rPr>
              <a:t> IMU </a:t>
            </a:r>
            <a:r>
              <a:rPr lang="hu-HU" sz="1200" dirty="0" err="1">
                <a:solidFill>
                  <a:schemeClr val="bg1"/>
                </a:solidFill>
              </a:rPr>
              <a:t>Sensor</a:t>
            </a:r>
            <a:r>
              <a:rPr lang="hu-HU" sz="1200" dirty="0">
                <a:solidFill>
                  <a:schemeClr val="bg1"/>
                </a:solidFill>
              </a:rPr>
              <a:t>”, IFAC WC 2023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hu-HU" sz="1200" dirty="0">
                <a:solidFill>
                  <a:schemeClr val="bg1"/>
                </a:solidFill>
              </a:rPr>
              <a:t>[5] ELFOGADVA: </a:t>
            </a:r>
            <a:r>
              <a:rPr lang="en-US" sz="1200" dirty="0">
                <a:solidFill>
                  <a:schemeClr val="bg1"/>
                </a:solidFill>
              </a:rPr>
              <a:t> Brian Parkinson, Ádám Wolf</a:t>
            </a:r>
            <a:r>
              <a:rPr lang="hu-HU" sz="1200" dirty="0">
                <a:solidFill>
                  <a:schemeClr val="bg1"/>
                </a:solidFill>
              </a:rPr>
              <a:t>,</a:t>
            </a:r>
            <a:r>
              <a:rPr lang="en-US" sz="1200" dirty="0">
                <a:solidFill>
                  <a:schemeClr val="bg1"/>
                </a:solidFill>
              </a:rPr>
              <a:t> Péter Galambos</a:t>
            </a:r>
            <a:r>
              <a:rPr lang="hu-HU" sz="1200" dirty="0">
                <a:solidFill>
                  <a:schemeClr val="bg1"/>
                </a:solidFill>
              </a:rPr>
              <a:t>, </a:t>
            </a:r>
            <a:r>
              <a:rPr lang="en-US" sz="1200" dirty="0">
                <a:solidFill>
                  <a:schemeClr val="bg1"/>
                </a:solidFill>
              </a:rPr>
              <a:t>Károly </a:t>
            </a:r>
            <a:r>
              <a:rPr lang="en-US" sz="1200" dirty="0" err="1">
                <a:solidFill>
                  <a:schemeClr val="bg1"/>
                </a:solidFill>
              </a:rPr>
              <a:t>Szél</a:t>
            </a:r>
            <a:r>
              <a:rPr lang="hu-HU" sz="1200" dirty="0">
                <a:solidFill>
                  <a:schemeClr val="bg1"/>
                </a:solidFill>
              </a:rPr>
              <a:t>l, „</a:t>
            </a:r>
            <a:r>
              <a:rPr lang="en-US" sz="1200" dirty="0">
                <a:solidFill>
                  <a:schemeClr val="bg1"/>
                </a:solidFill>
              </a:rPr>
              <a:t>Assessment of the Utilization of Quadruped Robots in Pharmaceutical Research and Development Laboratories</a:t>
            </a:r>
            <a:r>
              <a:rPr lang="hu-HU" sz="1200" dirty="0">
                <a:solidFill>
                  <a:schemeClr val="bg1"/>
                </a:solidFill>
              </a:rPr>
              <a:t>”, IEEE INES 2023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hu-HU" sz="1200" dirty="0">
                <a:solidFill>
                  <a:schemeClr val="bg1"/>
                </a:solidFill>
              </a:rPr>
              <a:t>[5] BENYÚJTVA: </a:t>
            </a:r>
            <a:r>
              <a:rPr lang="en-US" sz="1100" dirty="0" err="1">
                <a:solidFill>
                  <a:schemeClr val="bg1"/>
                </a:solidFill>
              </a:rPr>
              <a:t>József</a:t>
            </a:r>
            <a:r>
              <a:rPr lang="en-US" sz="1100" dirty="0">
                <a:solidFill>
                  <a:schemeClr val="bg1"/>
                </a:solidFill>
              </a:rPr>
              <a:t> </a:t>
            </a:r>
            <a:r>
              <a:rPr lang="en-US" sz="1100" dirty="0" err="1">
                <a:solidFill>
                  <a:schemeClr val="bg1"/>
                </a:solidFill>
              </a:rPr>
              <a:t>Kuti</a:t>
            </a:r>
            <a:r>
              <a:rPr lang="hu-HU" sz="1100" dirty="0">
                <a:solidFill>
                  <a:schemeClr val="bg1"/>
                </a:solidFill>
              </a:rPr>
              <a:t>, </a:t>
            </a:r>
            <a:r>
              <a:rPr lang="en-US" sz="1100" dirty="0">
                <a:solidFill>
                  <a:schemeClr val="bg1"/>
                </a:solidFill>
              </a:rPr>
              <a:t>Péter Galambos</a:t>
            </a:r>
            <a:r>
              <a:rPr lang="hu-HU" sz="1100" dirty="0">
                <a:solidFill>
                  <a:schemeClr val="bg1"/>
                </a:solidFill>
              </a:rPr>
              <a:t>, „</a:t>
            </a:r>
            <a:r>
              <a:rPr lang="en-US" sz="1100" dirty="0">
                <a:solidFill>
                  <a:schemeClr val="bg1"/>
                </a:solidFill>
              </a:rPr>
              <a:t>Potential Educational Benefits of Revitalizing the KUKA </a:t>
            </a:r>
            <a:r>
              <a:rPr lang="en-US" sz="1100" dirty="0" err="1">
                <a:solidFill>
                  <a:schemeClr val="bg1"/>
                </a:solidFill>
              </a:rPr>
              <a:t>youBot</a:t>
            </a:r>
            <a:r>
              <a:rPr lang="en-US" sz="1100" dirty="0">
                <a:solidFill>
                  <a:schemeClr val="bg1"/>
                </a:solidFill>
              </a:rPr>
              <a:t> Project</a:t>
            </a:r>
            <a:r>
              <a:rPr lang="hu-HU" sz="1100" dirty="0">
                <a:solidFill>
                  <a:schemeClr val="bg1"/>
                </a:solidFill>
              </a:rPr>
              <a:t>”, IEEE SISY 2023</a:t>
            </a:r>
          </a:p>
          <a:p>
            <a:pPr>
              <a:lnSpc>
                <a:spcPct val="120000"/>
              </a:lnSpc>
            </a:pPr>
            <a:r>
              <a:rPr lang="hu-HU" sz="1800" b="1" dirty="0">
                <a:solidFill>
                  <a:schemeClr val="bg1"/>
                </a:solidFill>
              </a:rPr>
              <a:t>Meghívott plenáris előadások</a:t>
            </a:r>
          </a:p>
          <a:p>
            <a:pPr lvl="1">
              <a:lnSpc>
                <a:spcPct val="120000"/>
              </a:lnSpc>
            </a:pPr>
            <a:r>
              <a:rPr lang="hu-HU" sz="1100" dirty="0">
                <a:solidFill>
                  <a:schemeClr val="bg1"/>
                </a:solidFill>
              </a:rPr>
              <a:t>Robotics-4-Labautomation </a:t>
            </a:r>
            <a:r>
              <a:rPr lang="hu-HU" sz="1100" dirty="0" err="1">
                <a:solidFill>
                  <a:schemeClr val="bg1"/>
                </a:solidFill>
              </a:rPr>
              <a:t>Symposium</a:t>
            </a:r>
            <a:r>
              <a:rPr lang="hu-HU" sz="1100" dirty="0">
                <a:solidFill>
                  <a:schemeClr val="bg1"/>
                </a:solidFill>
              </a:rPr>
              <a:t>: </a:t>
            </a:r>
            <a:r>
              <a:rPr lang="hu-HU" sz="1100" dirty="0" err="1">
                <a:solidFill>
                  <a:schemeClr val="bg1"/>
                </a:solidFill>
              </a:rPr>
              <a:t>for</a:t>
            </a:r>
            <a:r>
              <a:rPr lang="hu-HU" sz="1100" dirty="0">
                <a:solidFill>
                  <a:schemeClr val="bg1"/>
                </a:solidFill>
              </a:rPr>
              <a:t> </a:t>
            </a:r>
            <a:r>
              <a:rPr lang="hu-HU" sz="1100" dirty="0" err="1">
                <a:solidFill>
                  <a:schemeClr val="bg1"/>
                </a:solidFill>
              </a:rPr>
              <a:t>the</a:t>
            </a:r>
            <a:r>
              <a:rPr lang="hu-HU" sz="1100" dirty="0">
                <a:solidFill>
                  <a:schemeClr val="bg1"/>
                </a:solidFill>
              </a:rPr>
              <a:t> </a:t>
            </a:r>
            <a:r>
              <a:rPr lang="hu-HU" sz="1100" dirty="0" err="1">
                <a:solidFill>
                  <a:schemeClr val="bg1"/>
                </a:solidFill>
              </a:rPr>
              <a:t>smart</a:t>
            </a:r>
            <a:r>
              <a:rPr lang="hu-HU" sz="1100" dirty="0">
                <a:solidFill>
                  <a:schemeClr val="bg1"/>
                </a:solidFill>
              </a:rPr>
              <a:t> </a:t>
            </a:r>
            <a:r>
              <a:rPr lang="hu-HU" sz="1100" dirty="0" err="1">
                <a:solidFill>
                  <a:schemeClr val="bg1"/>
                </a:solidFill>
              </a:rPr>
              <a:t>digitalised</a:t>
            </a:r>
            <a:r>
              <a:rPr lang="hu-HU" sz="1100" dirty="0">
                <a:solidFill>
                  <a:schemeClr val="bg1"/>
                </a:solidFill>
              </a:rPr>
              <a:t> </a:t>
            </a:r>
            <a:r>
              <a:rPr lang="hu-HU" sz="1100" dirty="0" err="1">
                <a:solidFill>
                  <a:schemeClr val="bg1"/>
                </a:solidFill>
              </a:rPr>
              <a:t>lab</a:t>
            </a:r>
            <a:r>
              <a:rPr lang="hu-HU" sz="1100" dirty="0">
                <a:solidFill>
                  <a:schemeClr val="bg1"/>
                </a:solidFill>
              </a:rPr>
              <a:t> of </a:t>
            </a:r>
            <a:r>
              <a:rPr lang="hu-HU" sz="1100" dirty="0" err="1">
                <a:solidFill>
                  <a:schemeClr val="bg1"/>
                </a:solidFill>
              </a:rPr>
              <a:t>the</a:t>
            </a:r>
            <a:r>
              <a:rPr lang="hu-HU" sz="1100" dirty="0">
                <a:solidFill>
                  <a:schemeClr val="bg1"/>
                </a:solidFill>
              </a:rPr>
              <a:t> </a:t>
            </a:r>
            <a:r>
              <a:rPr lang="hu-HU" sz="1100" dirty="0" err="1">
                <a:solidFill>
                  <a:schemeClr val="bg1"/>
                </a:solidFill>
              </a:rPr>
              <a:t>future</a:t>
            </a:r>
            <a:r>
              <a:rPr lang="hu-HU" sz="1100" dirty="0">
                <a:solidFill>
                  <a:schemeClr val="bg1"/>
                </a:solidFill>
              </a:rPr>
              <a:t> (2023. május 25, Konstanz)</a:t>
            </a:r>
          </a:p>
          <a:p>
            <a:pPr>
              <a:lnSpc>
                <a:spcPct val="120000"/>
              </a:lnSpc>
            </a:pPr>
            <a:r>
              <a:rPr lang="hu-HU" sz="1800" b="1" dirty="0">
                <a:solidFill>
                  <a:schemeClr val="bg1"/>
                </a:solidFill>
              </a:rPr>
              <a:t>Podcast meghívások</a:t>
            </a:r>
          </a:p>
          <a:p>
            <a:pPr lvl="1">
              <a:lnSpc>
                <a:spcPct val="120000"/>
              </a:lnSpc>
            </a:pPr>
            <a:r>
              <a:rPr lang="hu-HU" sz="1100" dirty="0">
                <a:solidFill>
                  <a:schemeClr val="bg1"/>
                </a:solidFill>
              </a:rPr>
              <a:t>DIG-IT Podcast</a:t>
            </a:r>
            <a:endParaRPr lang="hu-HU" dirty="0">
              <a:solidFill>
                <a:schemeClr val="bg1"/>
              </a:solidFill>
            </a:endParaRPr>
          </a:p>
        </p:txBody>
      </p:sp>
      <p:pic>
        <p:nvPicPr>
          <p:cNvPr id="4" name="10">
            <a:hlinkClick r:id="" action="ppaction://media"/>
            <a:extLst>
              <a:ext uri="{FF2B5EF4-FFF2-40B4-BE49-F238E27FC236}">
                <a16:creationId xmlns:a16="http://schemas.microsoft.com/office/drawing/2014/main" id="{EFBA06EC-F1E7-1192-5035-91AEED3EAF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27102" y="54214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58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468"/>
    </mc:Choice>
    <mc:Fallback xmlns="">
      <p:transition spd="slow" advTm="494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9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59365" y="352558"/>
            <a:ext cx="6717801" cy="1012031"/>
          </a:xfrm>
        </p:spPr>
        <p:txBody>
          <a:bodyPr/>
          <a:lstStyle/>
          <a:p>
            <a:r>
              <a:rPr lang="hu-HU" dirty="0"/>
              <a:t>Indikátorok – mentorált hallgatók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sz="quarter" idx="13"/>
          </p:nvPr>
        </p:nvSpPr>
        <p:spPr>
          <a:xfrm>
            <a:off x="6029410" y="1482201"/>
            <a:ext cx="3247756" cy="3546999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hu-HU" b="1" dirty="0" err="1">
                <a:solidFill>
                  <a:schemeClr val="bg1"/>
                </a:solidFill>
              </a:rPr>
              <a:t>BSc</a:t>
            </a:r>
            <a:r>
              <a:rPr lang="hu-HU" b="1" dirty="0">
                <a:solidFill>
                  <a:schemeClr val="bg1"/>
                </a:solidFill>
              </a:rPr>
              <a:t> (7)</a:t>
            </a:r>
          </a:p>
          <a:p>
            <a:pPr lvl="1">
              <a:lnSpc>
                <a:spcPct val="120000"/>
              </a:lnSpc>
            </a:pPr>
            <a:r>
              <a:rPr lang="hu-HU" dirty="0" err="1">
                <a:solidFill>
                  <a:schemeClr val="bg1"/>
                </a:solidFill>
              </a:rPr>
              <a:t>Fűr</a:t>
            </a:r>
            <a:r>
              <a:rPr lang="hu-HU" dirty="0">
                <a:solidFill>
                  <a:schemeClr val="bg1"/>
                </a:solidFill>
              </a:rPr>
              <a:t> Balázs</a:t>
            </a:r>
          </a:p>
          <a:p>
            <a:pPr lvl="1">
              <a:lnSpc>
                <a:spcPct val="120000"/>
              </a:lnSpc>
            </a:pPr>
            <a:r>
              <a:rPr lang="hu-HU" dirty="0">
                <a:solidFill>
                  <a:schemeClr val="bg1"/>
                </a:solidFill>
              </a:rPr>
              <a:t>Póta Máté</a:t>
            </a:r>
          </a:p>
          <a:p>
            <a:pPr lvl="1">
              <a:lnSpc>
                <a:spcPct val="120000"/>
              </a:lnSpc>
            </a:pPr>
            <a:r>
              <a:rPr lang="hu-HU" dirty="0" err="1">
                <a:solidFill>
                  <a:schemeClr val="bg1"/>
                </a:solidFill>
              </a:rPr>
              <a:t>Horti</a:t>
            </a:r>
            <a:r>
              <a:rPr lang="hu-HU" dirty="0">
                <a:solidFill>
                  <a:schemeClr val="bg1"/>
                </a:solidFill>
              </a:rPr>
              <a:t> Dániel</a:t>
            </a:r>
          </a:p>
          <a:p>
            <a:pPr lvl="1">
              <a:lnSpc>
                <a:spcPct val="120000"/>
              </a:lnSpc>
            </a:pPr>
            <a:r>
              <a:rPr lang="hu-HU" dirty="0">
                <a:solidFill>
                  <a:schemeClr val="bg1"/>
                </a:solidFill>
              </a:rPr>
              <a:t>Nagy Máté</a:t>
            </a:r>
          </a:p>
          <a:p>
            <a:pPr lvl="1">
              <a:lnSpc>
                <a:spcPct val="120000"/>
              </a:lnSpc>
            </a:pPr>
            <a:r>
              <a:rPr lang="hu-HU" dirty="0">
                <a:solidFill>
                  <a:schemeClr val="bg1"/>
                </a:solidFill>
              </a:rPr>
              <a:t>Kurucz Tamás</a:t>
            </a:r>
          </a:p>
          <a:p>
            <a:pPr lvl="1">
              <a:lnSpc>
                <a:spcPct val="120000"/>
              </a:lnSpc>
            </a:pPr>
            <a:r>
              <a:rPr lang="hu-HU" dirty="0">
                <a:solidFill>
                  <a:schemeClr val="bg1"/>
                </a:solidFill>
              </a:rPr>
              <a:t>Viski Dániel</a:t>
            </a:r>
          </a:p>
          <a:p>
            <a:pPr lvl="1">
              <a:lnSpc>
                <a:spcPct val="120000"/>
              </a:lnSpc>
            </a:pPr>
            <a:r>
              <a:rPr lang="hu-HU" dirty="0">
                <a:solidFill>
                  <a:schemeClr val="bg1"/>
                </a:solidFill>
              </a:rPr>
              <a:t>Bányai Marcell</a:t>
            </a:r>
          </a:p>
        </p:txBody>
      </p:sp>
      <p:sp>
        <p:nvSpPr>
          <p:cNvPr id="5" name="Szöveg helye 2">
            <a:extLst>
              <a:ext uri="{FF2B5EF4-FFF2-40B4-BE49-F238E27FC236}">
                <a16:creationId xmlns:a16="http://schemas.microsoft.com/office/drawing/2014/main" id="{B4ABEC61-C0FE-73EE-FB08-563DBFB79DB5}"/>
              </a:ext>
            </a:extLst>
          </p:cNvPr>
          <p:cNvSpPr txBox="1">
            <a:spLocks/>
          </p:cNvSpPr>
          <p:nvPr/>
        </p:nvSpPr>
        <p:spPr>
          <a:xfrm>
            <a:off x="1350564" y="1364589"/>
            <a:ext cx="4678846" cy="535251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hu-HU" b="1" dirty="0">
                <a:solidFill>
                  <a:schemeClr val="bg1"/>
                </a:solidFill>
              </a:rPr>
              <a:t>PhD (2,5)</a:t>
            </a:r>
          </a:p>
          <a:p>
            <a:pPr lvl="1">
              <a:lnSpc>
                <a:spcPct val="120000"/>
              </a:lnSpc>
            </a:pPr>
            <a:r>
              <a:rPr lang="hu-HU" sz="1600" dirty="0">
                <a:solidFill>
                  <a:schemeClr val="bg1"/>
                </a:solidFill>
              </a:rPr>
              <a:t>Károly Artúr (doktorjelölt)</a:t>
            </a:r>
          </a:p>
          <a:p>
            <a:pPr lvl="1">
              <a:lnSpc>
                <a:spcPct val="120000"/>
              </a:lnSpc>
            </a:pPr>
            <a:r>
              <a:rPr lang="hu-HU" sz="1600" dirty="0">
                <a:solidFill>
                  <a:schemeClr val="bg1"/>
                </a:solidFill>
              </a:rPr>
              <a:t>Wolf Ádám (50%)</a:t>
            </a:r>
          </a:p>
          <a:p>
            <a:pPr lvl="1">
              <a:lnSpc>
                <a:spcPct val="120000"/>
              </a:lnSpc>
            </a:pPr>
            <a:r>
              <a:rPr lang="hu-HU" sz="1600" dirty="0">
                <a:solidFill>
                  <a:schemeClr val="bg1"/>
                </a:solidFill>
              </a:rPr>
              <a:t>Szűcs László</a:t>
            </a:r>
          </a:p>
          <a:p>
            <a:pPr>
              <a:lnSpc>
                <a:spcPct val="120000"/>
              </a:lnSpc>
            </a:pPr>
            <a:r>
              <a:rPr lang="hu-HU" b="1" dirty="0" err="1">
                <a:solidFill>
                  <a:schemeClr val="bg1"/>
                </a:solidFill>
              </a:rPr>
              <a:t>MSc</a:t>
            </a:r>
            <a:r>
              <a:rPr lang="hu-HU" b="1" dirty="0">
                <a:solidFill>
                  <a:schemeClr val="bg1"/>
                </a:solidFill>
              </a:rPr>
              <a:t> (10)</a:t>
            </a:r>
          </a:p>
          <a:p>
            <a:pPr lvl="1">
              <a:lnSpc>
                <a:spcPct val="120000"/>
              </a:lnSpc>
            </a:pPr>
            <a:r>
              <a:rPr lang="hu-HU" sz="1400" dirty="0">
                <a:solidFill>
                  <a:schemeClr val="bg1"/>
                </a:solidFill>
              </a:rPr>
              <a:t>Zsoldos Panna</a:t>
            </a:r>
          </a:p>
          <a:p>
            <a:pPr lvl="1">
              <a:lnSpc>
                <a:spcPct val="120000"/>
              </a:lnSpc>
            </a:pPr>
            <a:r>
              <a:rPr lang="hu-HU" sz="1400" dirty="0" err="1">
                <a:solidFill>
                  <a:schemeClr val="bg1"/>
                </a:solidFill>
              </a:rPr>
              <a:t>Détár</a:t>
            </a:r>
            <a:r>
              <a:rPr lang="hu-HU" sz="1400" dirty="0">
                <a:solidFill>
                  <a:schemeClr val="bg1"/>
                </a:solidFill>
              </a:rPr>
              <a:t> Borsa</a:t>
            </a:r>
          </a:p>
          <a:p>
            <a:pPr lvl="1">
              <a:lnSpc>
                <a:spcPct val="120000"/>
              </a:lnSpc>
            </a:pPr>
            <a:r>
              <a:rPr lang="hu-HU" sz="1400" dirty="0" err="1">
                <a:solidFill>
                  <a:schemeClr val="bg1"/>
                </a:solidFill>
              </a:rPr>
              <a:t>Piricz</a:t>
            </a:r>
            <a:r>
              <a:rPr lang="hu-HU" sz="1400" dirty="0">
                <a:solidFill>
                  <a:schemeClr val="bg1"/>
                </a:solidFill>
              </a:rPr>
              <a:t> Tamás</a:t>
            </a:r>
          </a:p>
          <a:p>
            <a:pPr lvl="1">
              <a:lnSpc>
                <a:spcPct val="120000"/>
              </a:lnSpc>
            </a:pPr>
            <a:r>
              <a:rPr lang="hu-HU" sz="1400" dirty="0" err="1">
                <a:solidFill>
                  <a:schemeClr val="bg1"/>
                </a:solidFill>
              </a:rPr>
              <a:t>Lády</a:t>
            </a:r>
            <a:r>
              <a:rPr lang="hu-HU" sz="1400" dirty="0">
                <a:solidFill>
                  <a:schemeClr val="bg1"/>
                </a:solidFill>
              </a:rPr>
              <a:t> Alexander</a:t>
            </a:r>
          </a:p>
          <a:p>
            <a:pPr lvl="1">
              <a:lnSpc>
                <a:spcPct val="120000"/>
              </a:lnSpc>
            </a:pPr>
            <a:r>
              <a:rPr lang="hu-HU" sz="1400" dirty="0">
                <a:solidFill>
                  <a:schemeClr val="bg1"/>
                </a:solidFill>
              </a:rPr>
              <a:t>Héni Kristóf</a:t>
            </a:r>
          </a:p>
          <a:p>
            <a:pPr lvl="1">
              <a:lnSpc>
                <a:spcPct val="120000"/>
              </a:lnSpc>
            </a:pPr>
            <a:r>
              <a:rPr lang="hu-HU" sz="1400" dirty="0" err="1">
                <a:solidFill>
                  <a:schemeClr val="bg1"/>
                </a:solidFill>
              </a:rPr>
              <a:t>Bulguuetei</a:t>
            </a:r>
            <a:r>
              <a:rPr lang="hu-HU" sz="1400" dirty="0">
                <a:solidFill>
                  <a:schemeClr val="bg1"/>
                </a:solidFill>
              </a:rPr>
              <a:t> </a:t>
            </a:r>
            <a:r>
              <a:rPr lang="hu-HU" sz="1400" dirty="0" err="1">
                <a:solidFill>
                  <a:schemeClr val="bg1"/>
                </a:solidFill>
              </a:rPr>
              <a:t>Myagmar</a:t>
            </a:r>
            <a:endParaRPr lang="hu-HU" sz="1400" dirty="0">
              <a:solidFill>
                <a:schemeClr val="bg1"/>
              </a:solidFill>
            </a:endParaRPr>
          </a:p>
          <a:p>
            <a:pPr lvl="1">
              <a:lnSpc>
                <a:spcPct val="120000"/>
              </a:lnSpc>
            </a:pPr>
            <a:r>
              <a:rPr lang="hu-HU" sz="1400" dirty="0" err="1">
                <a:solidFill>
                  <a:schemeClr val="bg1"/>
                </a:solidFill>
              </a:rPr>
              <a:t>Sergei</a:t>
            </a:r>
            <a:r>
              <a:rPr lang="hu-HU" sz="1400" dirty="0">
                <a:solidFill>
                  <a:schemeClr val="bg1"/>
                </a:solidFill>
              </a:rPr>
              <a:t> </a:t>
            </a:r>
            <a:r>
              <a:rPr lang="hu-HU" sz="1400" dirty="0" err="1">
                <a:solidFill>
                  <a:schemeClr val="bg1"/>
                </a:solidFill>
              </a:rPr>
              <a:t>Kulikov</a:t>
            </a:r>
            <a:endParaRPr lang="hu-HU" sz="1400" dirty="0">
              <a:solidFill>
                <a:schemeClr val="bg1"/>
              </a:solidFill>
            </a:endParaRPr>
          </a:p>
          <a:p>
            <a:pPr lvl="1">
              <a:lnSpc>
                <a:spcPct val="120000"/>
              </a:lnSpc>
            </a:pPr>
            <a:r>
              <a:rPr lang="hu-HU" sz="1400" dirty="0" err="1">
                <a:solidFill>
                  <a:schemeClr val="bg1"/>
                </a:solidFill>
              </a:rPr>
              <a:t>Moges</a:t>
            </a:r>
            <a:r>
              <a:rPr lang="hu-HU" sz="1400" dirty="0">
                <a:solidFill>
                  <a:schemeClr val="bg1"/>
                </a:solidFill>
              </a:rPr>
              <a:t> </a:t>
            </a:r>
            <a:r>
              <a:rPr lang="hu-HU" sz="1400" dirty="0" err="1">
                <a:solidFill>
                  <a:schemeClr val="bg1"/>
                </a:solidFill>
              </a:rPr>
              <a:t>Yeshiwas</a:t>
            </a:r>
            <a:r>
              <a:rPr lang="hu-HU" sz="1400" dirty="0">
                <a:solidFill>
                  <a:schemeClr val="bg1"/>
                </a:solidFill>
              </a:rPr>
              <a:t> </a:t>
            </a:r>
            <a:r>
              <a:rPr lang="hu-HU" sz="1400" dirty="0" err="1">
                <a:solidFill>
                  <a:schemeClr val="bg1"/>
                </a:solidFill>
              </a:rPr>
              <a:t>Adane</a:t>
            </a:r>
            <a:endParaRPr lang="hu-HU" sz="1400" dirty="0">
              <a:solidFill>
                <a:schemeClr val="bg1"/>
              </a:solidFill>
            </a:endParaRPr>
          </a:p>
          <a:p>
            <a:pPr lvl="1">
              <a:lnSpc>
                <a:spcPct val="120000"/>
              </a:lnSpc>
            </a:pPr>
            <a:r>
              <a:rPr lang="hu-HU" sz="1400" dirty="0" err="1">
                <a:solidFill>
                  <a:schemeClr val="bg1"/>
                </a:solidFill>
              </a:rPr>
              <a:t>Rahma</a:t>
            </a:r>
            <a:r>
              <a:rPr lang="hu-HU" sz="1400" dirty="0">
                <a:solidFill>
                  <a:schemeClr val="bg1"/>
                </a:solidFill>
              </a:rPr>
              <a:t> </a:t>
            </a:r>
            <a:r>
              <a:rPr lang="hu-HU" sz="1400" dirty="0" err="1">
                <a:solidFill>
                  <a:schemeClr val="bg1"/>
                </a:solidFill>
              </a:rPr>
              <a:t>Mansouri</a:t>
            </a:r>
            <a:endParaRPr lang="hu-HU" sz="1400" dirty="0">
              <a:solidFill>
                <a:schemeClr val="bg1"/>
              </a:solidFill>
            </a:endParaRPr>
          </a:p>
          <a:p>
            <a:pPr lvl="1">
              <a:lnSpc>
                <a:spcPct val="120000"/>
              </a:lnSpc>
            </a:pPr>
            <a:r>
              <a:rPr lang="hu-HU" sz="1400" dirty="0">
                <a:solidFill>
                  <a:schemeClr val="bg1"/>
                </a:solidFill>
              </a:rPr>
              <a:t>Kovács Gergő</a:t>
            </a:r>
          </a:p>
          <a:p>
            <a:pPr marL="457200" lvl="1" indent="0">
              <a:lnSpc>
                <a:spcPct val="120000"/>
              </a:lnSpc>
              <a:buNone/>
            </a:pPr>
            <a:endParaRPr lang="hu-HU" dirty="0">
              <a:solidFill>
                <a:schemeClr val="bg1"/>
              </a:solidFill>
            </a:endParaRPr>
          </a:p>
          <a:p>
            <a:pPr lvl="1">
              <a:lnSpc>
                <a:spcPct val="120000"/>
              </a:lnSpc>
            </a:pPr>
            <a:endParaRPr lang="hu-HU" dirty="0">
              <a:solidFill>
                <a:schemeClr val="bg1"/>
              </a:solidFill>
            </a:endParaRPr>
          </a:p>
        </p:txBody>
      </p:sp>
      <p:pic>
        <p:nvPicPr>
          <p:cNvPr id="4" name="11">
            <a:hlinkClick r:id="" action="ppaction://media"/>
            <a:extLst>
              <a:ext uri="{FF2B5EF4-FFF2-40B4-BE49-F238E27FC236}">
                <a16:creationId xmlns:a16="http://schemas.microsoft.com/office/drawing/2014/main" id="{044978BD-86F0-9047-E2DA-887799FBDEF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0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55395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29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021"/>
    </mc:Choice>
    <mc:Fallback xmlns="">
      <p:transition spd="slow" advTm="530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Kép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813" y="5740617"/>
            <a:ext cx="12239625" cy="1209675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59365" y="352558"/>
            <a:ext cx="6717801" cy="1012031"/>
          </a:xfrm>
        </p:spPr>
        <p:txBody>
          <a:bodyPr/>
          <a:lstStyle/>
          <a:p>
            <a:r>
              <a:rPr lang="hu-HU" dirty="0"/>
              <a:t>A kutatás hátterének ismertetése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sz="quarter" idx="13"/>
          </p:nvPr>
        </p:nvSpPr>
        <p:spPr>
          <a:xfrm>
            <a:off x="489743" y="1436517"/>
            <a:ext cx="11212512" cy="4187905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hu-HU" dirty="0">
                <a:solidFill>
                  <a:schemeClr val="bg1"/>
                </a:solidFill>
              </a:rPr>
              <a:t>A bemutatott eredmények a Bolyai ösztöndíj keretében vezetett kutatási munkámhoz kapcsolódnak.</a:t>
            </a:r>
          </a:p>
          <a:p>
            <a:pPr>
              <a:lnSpc>
                <a:spcPct val="120000"/>
              </a:lnSpc>
            </a:pPr>
            <a:r>
              <a:rPr lang="hu-HU" dirty="0">
                <a:solidFill>
                  <a:schemeClr val="bg1"/>
                </a:solidFill>
              </a:rPr>
              <a:t>A kutatást a </a:t>
            </a:r>
            <a:r>
              <a:rPr lang="hu-HU" dirty="0" err="1">
                <a:solidFill>
                  <a:schemeClr val="bg1"/>
                </a:solidFill>
              </a:rPr>
              <a:t>Bejczy</a:t>
            </a:r>
            <a:r>
              <a:rPr lang="hu-HU" dirty="0">
                <a:solidFill>
                  <a:schemeClr val="bg1"/>
                </a:solidFill>
              </a:rPr>
              <a:t> Antal </a:t>
            </a:r>
            <a:r>
              <a:rPr lang="hu-HU" dirty="0" err="1">
                <a:solidFill>
                  <a:schemeClr val="bg1"/>
                </a:solidFill>
              </a:rPr>
              <a:t>iRobottechniakai</a:t>
            </a:r>
            <a:r>
              <a:rPr lang="hu-HU" dirty="0">
                <a:solidFill>
                  <a:schemeClr val="bg1"/>
                </a:solidFill>
              </a:rPr>
              <a:t> központ </a:t>
            </a:r>
            <a:r>
              <a:rPr lang="hu-HU" dirty="0" err="1">
                <a:solidFill>
                  <a:schemeClr val="bg1"/>
                </a:solidFill>
              </a:rPr>
              <a:t>Kiberfizkai</a:t>
            </a:r>
            <a:r>
              <a:rPr lang="hu-HU" dirty="0">
                <a:solidFill>
                  <a:schemeClr val="bg1"/>
                </a:solidFill>
              </a:rPr>
              <a:t> Rendszerek csoportja valósítja meg.</a:t>
            </a:r>
          </a:p>
          <a:p>
            <a:pPr>
              <a:lnSpc>
                <a:spcPct val="120000"/>
              </a:lnSpc>
            </a:pPr>
            <a:r>
              <a:rPr lang="hu-HU" dirty="0">
                <a:solidFill>
                  <a:schemeClr val="bg1"/>
                </a:solidFill>
              </a:rPr>
              <a:t>A hároméves program célkitűzése, hogy az </a:t>
            </a:r>
            <a:r>
              <a:rPr lang="hu-HU" dirty="0" err="1">
                <a:solidFill>
                  <a:schemeClr val="bg1"/>
                </a:solidFill>
              </a:rPr>
              <a:t>élettudomyányokhoz</a:t>
            </a:r>
            <a:r>
              <a:rPr lang="hu-HU" dirty="0">
                <a:solidFill>
                  <a:schemeClr val="bg1"/>
                </a:solidFill>
              </a:rPr>
              <a:t> köthető robotalkalmazások fejlesztéséhez újszerű megközelítéseket alapozzon meg.</a:t>
            </a:r>
          </a:p>
          <a:p>
            <a:pPr>
              <a:lnSpc>
                <a:spcPct val="120000"/>
              </a:lnSpc>
            </a:pPr>
            <a:r>
              <a:rPr lang="hu-HU" dirty="0">
                <a:solidFill>
                  <a:schemeClr val="bg1"/>
                </a:solidFill>
              </a:rPr>
              <a:t>Jelen időszakban, az első év eredményeire alapozva a </a:t>
            </a:r>
            <a:r>
              <a:rPr lang="hu-HU" b="1" dirty="0">
                <a:solidFill>
                  <a:schemeClr val="bg1"/>
                </a:solidFill>
              </a:rPr>
              <a:t>képi modalitáson alapuló gépi tanulási eljárásokkal</a:t>
            </a:r>
            <a:r>
              <a:rPr lang="hu-HU" dirty="0">
                <a:solidFill>
                  <a:schemeClr val="bg1"/>
                </a:solidFill>
              </a:rPr>
              <a:t> valósítottunk meg konkrét </a:t>
            </a:r>
            <a:r>
              <a:rPr lang="hu-HU" b="1" dirty="0">
                <a:solidFill>
                  <a:schemeClr val="bg1"/>
                </a:solidFill>
              </a:rPr>
              <a:t>helymeghatározó és manipulációs eljárásokat</a:t>
            </a:r>
            <a:r>
              <a:rPr lang="hu-HU" dirty="0">
                <a:solidFill>
                  <a:schemeClr val="bg1"/>
                </a:solidFill>
              </a:rPr>
              <a:t>. Ezen kívül a laboratórium automatizálás magasszintű irányítási környezetével foglalkoztunk egy </a:t>
            </a:r>
            <a:r>
              <a:rPr lang="hu-HU" b="1" dirty="0">
                <a:solidFill>
                  <a:schemeClr val="bg1"/>
                </a:solidFill>
              </a:rPr>
              <a:t>vállalati együttműködés keretében</a:t>
            </a:r>
            <a:r>
              <a:rPr lang="hu-HU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4" name="2">
            <a:hlinkClick r:id="" action="ppaction://media"/>
            <a:extLst>
              <a:ext uri="{FF2B5EF4-FFF2-40B4-BE49-F238E27FC236}">
                <a16:creationId xmlns:a16="http://schemas.microsoft.com/office/drawing/2014/main" id="{F040F561-13D4-4B4B-A626-0D87AEC214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23917" y="3525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33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26"/>
    </mc:Choice>
    <mc:Fallback xmlns="">
      <p:transition spd="slow" advTm="112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3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Kép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813" y="5740617"/>
            <a:ext cx="12239625" cy="1209675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59365" y="352558"/>
            <a:ext cx="2225699" cy="1012031"/>
          </a:xfrm>
        </p:spPr>
        <p:txBody>
          <a:bodyPr/>
          <a:lstStyle/>
          <a:p>
            <a:r>
              <a:rPr lang="hu-HU" dirty="0"/>
              <a:t>Motiváció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sz="quarter" idx="13"/>
          </p:nvPr>
        </p:nvSpPr>
        <p:spPr>
          <a:xfrm>
            <a:off x="489743" y="1436517"/>
            <a:ext cx="11212512" cy="4153399"/>
          </a:xfrm>
        </p:spPr>
        <p:txBody>
          <a:bodyPr/>
          <a:lstStyle/>
          <a:p>
            <a:pPr lvl="1">
              <a:lnSpc>
                <a:spcPct val="120000"/>
              </a:lnSpc>
              <a:spcBef>
                <a:spcPts val="1200"/>
              </a:spcBef>
            </a:pPr>
            <a:r>
              <a:rPr lang="hu-HU" dirty="0">
                <a:solidFill>
                  <a:schemeClr val="bg1"/>
                </a:solidFill>
              </a:rPr>
              <a:t>A laboratóriumi munka automatizálására növekvő igény mutatkozik elsősorban a gyógyszerkutatásban, de a klinikai területen is.</a:t>
            </a:r>
          </a:p>
          <a:p>
            <a:pPr lvl="1">
              <a:lnSpc>
                <a:spcPct val="120000"/>
              </a:lnSpc>
              <a:spcBef>
                <a:spcPts val="1200"/>
              </a:spcBef>
            </a:pPr>
            <a:r>
              <a:rPr lang="hu-HU" dirty="0">
                <a:solidFill>
                  <a:schemeClr val="bg1"/>
                </a:solidFill>
              </a:rPr>
              <a:t>A totális automatizálás mellett a részleges automatizálás motiválja a vállalatokat, hiszen ma még az emberi szereplők nem válthatók ki teljesen a kutatási célú laboratóriumi tevékenységben.</a:t>
            </a:r>
          </a:p>
          <a:p>
            <a:pPr lvl="1">
              <a:lnSpc>
                <a:spcPct val="120000"/>
              </a:lnSpc>
              <a:spcBef>
                <a:spcPts val="1200"/>
              </a:spcBef>
            </a:pPr>
            <a:r>
              <a:rPr lang="hu-HU" dirty="0">
                <a:solidFill>
                  <a:schemeClr val="bg1"/>
                </a:solidFill>
              </a:rPr>
              <a:t>Ebből kifolyólag fontos szempont, hogy olyan módszereket dolgozzunk ki, amelyek lehetővé teszik az emberek és a robotok közös térben történő munkavégzését.</a:t>
            </a:r>
          </a:p>
          <a:p>
            <a:pPr lvl="1">
              <a:lnSpc>
                <a:spcPct val="120000"/>
              </a:lnSpc>
              <a:spcBef>
                <a:spcPts val="1200"/>
              </a:spcBef>
            </a:pPr>
            <a:r>
              <a:rPr lang="hu-HU" dirty="0">
                <a:solidFill>
                  <a:schemeClr val="bg1"/>
                </a:solidFill>
              </a:rPr>
              <a:t>Számos részfeladat van, amelyek közül a </a:t>
            </a:r>
            <a:r>
              <a:rPr lang="hu-HU" dirty="0" err="1">
                <a:solidFill>
                  <a:schemeClr val="bg1"/>
                </a:solidFill>
              </a:rPr>
              <a:t>pick</a:t>
            </a:r>
            <a:r>
              <a:rPr lang="hu-HU" dirty="0">
                <a:solidFill>
                  <a:schemeClr val="bg1"/>
                </a:solidFill>
              </a:rPr>
              <a:t>-and-</a:t>
            </a:r>
            <a:r>
              <a:rPr lang="hu-HU" dirty="0" err="1">
                <a:solidFill>
                  <a:schemeClr val="bg1"/>
                </a:solidFill>
              </a:rPr>
              <a:t>place</a:t>
            </a:r>
            <a:r>
              <a:rPr lang="hu-HU" dirty="0">
                <a:solidFill>
                  <a:schemeClr val="bg1"/>
                </a:solidFill>
              </a:rPr>
              <a:t> műveletek, illetve szállítási műveletek támogatásával foglalkoztunk.</a:t>
            </a:r>
          </a:p>
          <a:p>
            <a:pPr lvl="1">
              <a:lnSpc>
                <a:spcPct val="120000"/>
              </a:lnSpc>
              <a:spcBef>
                <a:spcPts val="1200"/>
              </a:spcBef>
            </a:pPr>
            <a:r>
              <a:rPr lang="hu-HU" dirty="0">
                <a:solidFill>
                  <a:schemeClr val="bg1"/>
                </a:solidFill>
              </a:rPr>
              <a:t>A Bolyai kutatási program korábbi eredményeire támaszkodva konkrét feladatokra adaptáltuk az eddig kifejlesztett új megközelítéseket. </a:t>
            </a:r>
          </a:p>
          <a:p>
            <a:pPr marL="457200" lvl="1" indent="0">
              <a:lnSpc>
                <a:spcPct val="120000"/>
              </a:lnSpc>
              <a:buNone/>
            </a:pPr>
            <a:endParaRPr lang="hu-HU" dirty="0">
              <a:solidFill>
                <a:schemeClr val="bg1"/>
              </a:solidFill>
            </a:endParaRPr>
          </a:p>
        </p:txBody>
      </p:sp>
      <p:pic>
        <p:nvPicPr>
          <p:cNvPr id="4" name="3">
            <a:hlinkClick r:id="" action="ppaction://media"/>
            <a:extLst>
              <a:ext uri="{FF2B5EF4-FFF2-40B4-BE49-F238E27FC236}">
                <a16:creationId xmlns:a16="http://schemas.microsoft.com/office/drawing/2014/main" id="{C7613828-7C94-CB3C-9059-DCEC8A564D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11773" y="4861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794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152"/>
    </mc:Choice>
    <mc:Fallback xmlns="">
      <p:transition spd="slow" advTm="88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9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Kép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813" y="5740617"/>
            <a:ext cx="12239625" cy="1209675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59365" y="352558"/>
            <a:ext cx="2866650" cy="1012031"/>
          </a:xfrm>
        </p:spPr>
        <p:txBody>
          <a:bodyPr/>
          <a:lstStyle/>
          <a:p>
            <a:r>
              <a:rPr lang="hu-HU" dirty="0" err="1"/>
              <a:t>Témakrörök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sz="quarter" idx="13"/>
          </p:nvPr>
        </p:nvSpPr>
        <p:spPr>
          <a:xfrm>
            <a:off x="489743" y="1216325"/>
            <a:ext cx="11212512" cy="3928593"/>
          </a:xfrm>
        </p:spPr>
        <p:txBody>
          <a:bodyPr/>
          <a:lstStyle/>
          <a:p>
            <a:pPr lvl="1">
              <a:lnSpc>
                <a:spcPct val="120000"/>
              </a:lnSpc>
            </a:pPr>
            <a:r>
              <a:rPr lang="hu-HU" dirty="0">
                <a:solidFill>
                  <a:schemeClr val="bg1"/>
                </a:solidFill>
              </a:rPr>
              <a:t>Mikroszkóp tárgylemezek manipulációja</a:t>
            </a:r>
          </a:p>
          <a:p>
            <a:pPr lvl="1">
              <a:lnSpc>
                <a:spcPct val="120000"/>
              </a:lnSpc>
            </a:pPr>
            <a:r>
              <a:rPr lang="hu-HU" dirty="0">
                <a:solidFill>
                  <a:schemeClr val="bg1"/>
                </a:solidFill>
              </a:rPr>
              <a:t>Mobil manipulátor magasszintű irányítási környezetének megvalósítása</a:t>
            </a:r>
          </a:p>
          <a:p>
            <a:pPr marL="457200" lvl="1" indent="0">
              <a:lnSpc>
                <a:spcPct val="120000"/>
              </a:lnSpc>
              <a:buNone/>
            </a:pPr>
            <a:endParaRPr lang="hu-HU" dirty="0">
              <a:solidFill>
                <a:schemeClr val="bg1"/>
              </a:solidFill>
            </a:endParaRP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DF9EF63D-BDF2-8B04-7822-0662DF00C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694" y="2455844"/>
            <a:ext cx="2477166" cy="290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LEGO, automaton, toy, robot&#10;&#10;Description automatically generated">
            <a:extLst>
              <a:ext uri="{FF2B5EF4-FFF2-40B4-BE49-F238E27FC236}">
                <a16:creationId xmlns:a16="http://schemas.microsoft.com/office/drawing/2014/main" id="{61917C35-0CBB-E45F-1A0C-811073A212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761" y="1872648"/>
            <a:ext cx="3207024" cy="3708401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EE3FEEAE-E616-63F8-01D7-71F7649C11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438" y="2455844"/>
            <a:ext cx="2180355" cy="290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4">
            <a:hlinkClick r:id="" action="ppaction://media"/>
            <a:extLst>
              <a:ext uri="{FF2B5EF4-FFF2-40B4-BE49-F238E27FC236}">
                <a16:creationId xmlns:a16="http://schemas.microsoft.com/office/drawing/2014/main" id="{3DCD6FD7-CAA7-3850-116D-E2329E0F97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52981" y="4839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06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152"/>
    </mc:Choice>
    <mc:Fallback xmlns="">
      <p:transition spd="slow" advTm="88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Kép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813" y="5740617"/>
            <a:ext cx="12239625" cy="1209675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905550" y="264721"/>
            <a:ext cx="4621242" cy="756661"/>
          </a:xfrm>
        </p:spPr>
        <p:txBody>
          <a:bodyPr/>
          <a:lstStyle/>
          <a:p>
            <a:r>
              <a:rPr lang="hu-HU" dirty="0"/>
              <a:t>Tárgylemez mozgatás</a:t>
            </a:r>
          </a:p>
        </p:txBody>
      </p:sp>
      <p:pic>
        <p:nvPicPr>
          <p:cNvPr id="9" name="Picture 2" descr="Microscope Slide Storage Box, Plastic small box | Polysciences, Inc.">
            <a:extLst>
              <a:ext uri="{FF2B5EF4-FFF2-40B4-BE49-F238E27FC236}">
                <a16:creationId xmlns:a16="http://schemas.microsoft.com/office/drawing/2014/main" id="{4F69930D-5FF3-4250-FA6F-E4F124FE9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99" y="1195756"/>
            <a:ext cx="2610757" cy="2610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saxon Biological Microscope Prepared Slides">
            <a:extLst>
              <a:ext uri="{FF2B5EF4-FFF2-40B4-BE49-F238E27FC236}">
                <a16:creationId xmlns:a16="http://schemas.microsoft.com/office/drawing/2014/main" id="{CD5559B8-49C9-FAE5-342B-E44ACB729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85" y="2938603"/>
            <a:ext cx="3025272" cy="302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6036BD85-A1A3-CC54-89AD-A0CD8369B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525" y="2084259"/>
            <a:ext cx="2332182" cy="2332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Magazine unit_Slide handling">
            <a:extLst>
              <a:ext uri="{FF2B5EF4-FFF2-40B4-BE49-F238E27FC236}">
                <a16:creationId xmlns:a16="http://schemas.microsoft.com/office/drawing/2014/main" id="{91311C66-DD01-B3DC-B201-DAB9C4BEB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0046" y="479285"/>
            <a:ext cx="2203855" cy="2048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Rack for slides | Diapath">
            <a:extLst>
              <a:ext uri="{FF2B5EF4-FFF2-40B4-BE49-F238E27FC236}">
                <a16:creationId xmlns:a16="http://schemas.microsoft.com/office/drawing/2014/main" id="{648C57F2-9081-0B1A-9699-75FEB7BD36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5" r="16374"/>
          <a:stretch/>
        </p:blipFill>
        <p:spPr bwMode="auto">
          <a:xfrm>
            <a:off x="7180607" y="531898"/>
            <a:ext cx="2521528" cy="2766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News - RLS encoders go under the 3DHISTECH microscope">
            <a:extLst>
              <a:ext uri="{FF2B5EF4-FFF2-40B4-BE49-F238E27FC236}">
                <a16:creationId xmlns:a16="http://schemas.microsoft.com/office/drawing/2014/main" id="{53BA237B-3C34-35C8-28F8-E3C5E07D0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1371" y="3478033"/>
            <a:ext cx="3462680" cy="194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Arrow: Curved Up 14">
            <a:extLst>
              <a:ext uri="{FF2B5EF4-FFF2-40B4-BE49-F238E27FC236}">
                <a16:creationId xmlns:a16="http://schemas.microsoft.com/office/drawing/2014/main" id="{BE9E8CC2-149C-66C0-25C3-3BD3F1C6F1E8}"/>
              </a:ext>
            </a:extLst>
          </p:cNvPr>
          <p:cNvSpPr/>
          <p:nvPr/>
        </p:nvSpPr>
        <p:spPr>
          <a:xfrm rot="957336">
            <a:off x="4661047" y="4083347"/>
            <a:ext cx="3580735" cy="1229129"/>
          </a:xfrm>
          <a:prstGeom prst="curvedUpArrow">
            <a:avLst>
              <a:gd name="adj1" fmla="val 25000"/>
              <a:gd name="adj2" fmla="val 74761"/>
              <a:gd name="adj3" fmla="val 4114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200">
              <a:solidFill>
                <a:schemeClr val="tx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A9564EA-C4D1-62D7-7AD1-0AE61EA1809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9082" b="16796"/>
          <a:stretch/>
        </p:blipFill>
        <p:spPr>
          <a:xfrm rot="20322560">
            <a:off x="5372182" y="2435528"/>
            <a:ext cx="2285669" cy="2199896"/>
          </a:xfrm>
          <a:prstGeom prst="rect">
            <a:avLst/>
          </a:prstGeom>
        </p:spPr>
      </p:pic>
      <p:pic>
        <p:nvPicPr>
          <p:cNvPr id="3" name="5">
            <a:hlinkClick r:id="" action="ppaction://media"/>
            <a:extLst>
              <a:ext uri="{FF2B5EF4-FFF2-40B4-BE49-F238E27FC236}">
                <a16:creationId xmlns:a16="http://schemas.microsoft.com/office/drawing/2014/main" id="{E8BEE1B2-47F1-942D-E003-F0AEF4F327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601419" y="11475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227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152"/>
    </mc:Choice>
    <mc:Fallback xmlns="">
      <p:transition spd="slow" advTm="88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0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Kép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813" y="5740617"/>
            <a:ext cx="12239625" cy="1209675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59364" y="352558"/>
            <a:ext cx="8870636" cy="1012031"/>
          </a:xfrm>
        </p:spPr>
        <p:txBody>
          <a:bodyPr>
            <a:normAutofit/>
          </a:bodyPr>
          <a:lstStyle/>
          <a:p>
            <a:r>
              <a:rPr lang="hu-HU" sz="2800" dirty="0"/>
              <a:t>Tárgylemez mozgatás: rendszer-architektúra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09BA159-5470-7681-67F6-1AAD6B24FB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9816" y="1364589"/>
            <a:ext cx="7792366" cy="4141055"/>
          </a:xfrm>
          <a:prstGeom prst="rect">
            <a:avLst/>
          </a:prstGeom>
        </p:spPr>
      </p:pic>
      <p:pic>
        <p:nvPicPr>
          <p:cNvPr id="3" name="6">
            <a:hlinkClick r:id="" action="ppaction://media"/>
            <a:extLst>
              <a:ext uri="{FF2B5EF4-FFF2-40B4-BE49-F238E27FC236}">
                <a16:creationId xmlns:a16="http://schemas.microsoft.com/office/drawing/2014/main" id="{4D9E9A22-881E-D930-CC42-C9AC959C51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15291" y="44612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78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152"/>
    </mc:Choice>
    <mc:Fallback xmlns="">
      <p:transition spd="slow" advTm="88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9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Kép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813" y="5740617"/>
            <a:ext cx="12239625" cy="1209675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59364" y="352558"/>
            <a:ext cx="8870636" cy="1012031"/>
          </a:xfrm>
        </p:spPr>
        <p:txBody>
          <a:bodyPr>
            <a:normAutofit/>
          </a:bodyPr>
          <a:lstStyle/>
          <a:p>
            <a:r>
              <a:rPr lang="hu-HU" sz="2800" dirty="0"/>
              <a:t>Tárgylemez mozgatás: A tárgylemezek lokalizációja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FB17D0-A939-92C1-D9C4-3D60CCDFD9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661" y="1280745"/>
            <a:ext cx="6405191" cy="42965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E1C1919-D970-009E-BF44-EC0BB92C8FE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337"/>
          <a:stretch/>
        </p:blipFill>
        <p:spPr>
          <a:xfrm>
            <a:off x="7987381" y="1280745"/>
            <a:ext cx="2838090" cy="4313389"/>
          </a:xfrm>
          <a:prstGeom prst="rect">
            <a:avLst/>
          </a:prstGeom>
        </p:spPr>
      </p:pic>
      <p:pic>
        <p:nvPicPr>
          <p:cNvPr id="5" name="7">
            <a:hlinkClick r:id="" action="ppaction://media"/>
            <a:extLst>
              <a:ext uri="{FF2B5EF4-FFF2-40B4-BE49-F238E27FC236}">
                <a16:creationId xmlns:a16="http://schemas.microsoft.com/office/drawing/2014/main" id="{ED178397-C082-CEAD-C8E6-270706399D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14339" y="15279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56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152"/>
    </mc:Choice>
    <mc:Fallback xmlns="">
      <p:transition spd="slow" advTm="88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7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59364" y="352558"/>
            <a:ext cx="8870636" cy="1012031"/>
          </a:xfrm>
        </p:spPr>
        <p:txBody>
          <a:bodyPr>
            <a:normAutofit/>
          </a:bodyPr>
          <a:lstStyle/>
          <a:p>
            <a:r>
              <a:rPr lang="hu-HU" sz="2800" dirty="0"/>
              <a:t>Mobil manipulátor irányítási környezete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BA608D46-71BD-0313-8B37-1F34643C69C2}"/>
              </a:ext>
            </a:extLst>
          </p:cNvPr>
          <p:cNvSpPr/>
          <p:nvPr/>
        </p:nvSpPr>
        <p:spPr>
          <a:xfrm>
            <a:off x="0" y="1250830"/>
            <a:ext cx="12192000" cy="56071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13" name="Picture 112" descr="A white and red robot&#10;&#10;Description automatically generated with low confidence">
            <a:extLst>
              <a:ext uri="{FF2B5EF4-FFF2-40B4-BE49-F238E27FC236}">
                <a16:creationId xmlns:a16="http://schemas.microsoft.com/office/drawing/2014/main" id="{057315CB-064F-1284-BD03-7B687F9B07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663" y="5327978"/>
            <a:ext cx="1122688" cy="1512774"/>
          </a:xfrm>
          <a:prstGeom prst="rect">
            <a:avLst/>
          </a:prstGeom>
        </p:spPr>
      </p:pic>
      <p:sp>
        <p:nvSpPr>
          <p:cNvPr id="114" name="Rectangle: Rounded Corners 113">
            <a:extLst>
              <a:ext uri="{FF2B5EF4-FFF2-40B4-BE49-F238E27FC236}">
                <a16:creationId xmlns:a16="http://schemas.microsoft.com/office/drawing/2014/main" id="{28FD4085-DF54-C1CA-17F5-322470E78068}"/>
              </a:ext>
            </a:extLst>
          </p:cNvPr>
          <p:cNvSpPr/>
          <p:nvPr/>
        </p:nvSpPr>
        <p:spPr>
          <a:xfrm>
            <a:off x="5356034" y="1393434"/>
            <a:ext cx="1477946" cy="38954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/>
              <a:t>Dummy scheduler</a:t>
            </a:r>
            <a:br>
              <a:rPr lang="en-US" sz="1000" dirty="0"/>
            </a:br>
            <a:r>
              <a:rPr lang="en-US" sz="1000" dirty="0"/>
              <a:t>(Universal SiLA client)</a:t>
            </a:r>
            <a:endParaRPr lang="de-AT" sz="1000" dirty="0"/>
          </a:p>
        </p:txBody>
      </p:sp>
      <p:cxnSp>
        <p:nvCxnSpPr>
          <p:cNvPr id="115" name="Connector: Elbow 114">
            <a:extLst>
              <a:ext uri="{FF2B5EF4-FFF2-40B4-BE49-F238E27FC236}">
                <a16:creationId xmlns:a16="http://schemas.microsoft.com/office/drawing/2014/main" id="{FE61A26B-22AE-219B-C3F4-D582AFD87A3B}"/>
              </a:ext>
            </a:extLst>
          </p:cNvPr>
          <p:cNvCxnSpPr>
            <a:cxnSpLocks/>
            <a:stCxn id="114" idx="2"/>
          </p:cNvCxnSpPr>
          <p:nvPr/>
        </p:nvCxnSpPr>
        <p:spPr>
          <a:xfrm rot="16200000" flipH="1">
            <a:off x="6652430" y="1225560"/>
            <a:ext cx="729808" cy="1844654"/>
          </a:xfrm>
          <a:prstGeom prst="bentConnector3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6" name="Connector: Elbow 115">
            <a:extLst>
              <a:ext uri="{FF2B5EF4-FFF2-40B4-BE49-F238E27FC236}">
                <a16:creationId xmlns:a16="http://schemas.microsoft.com/office/drawing/2014/main" id="{9FDCD712-2B26-B461-3DAF-F224AD239B9B}"/>
              </a:ext>
            </a:extLst>
          </p:cNvPr>
          <p:cNvCxnSpPr>
            <a:cxnSpLocks/>
            <a:stCxn id="114" idx="2"/>
            <a:endCxn id="138" idx="0"/>
          </p:cNvCxnSpPr>
          <p:nvPr/>
        </p:nvCxnSpPr>
        <p:spPr>
          <a:xfrm rot="16200000" flipH="1">
            <a:off x="5738125" y="2139864"/>
            <a:ext cx="714756" cy="993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7" name="Connector: Elbow 116">
            <a:extLst>
              <a:ext uri="{FF2B5EF4-FFF2-40B4-BE49-F238E27FC236}">
                <a16:creationId xmlns:a16="http://schemas.microsoft.com/office/drawing/2014/main" id="{BE3691B6-C4B6-54F5-0ABD-82933C69A659}"/>
              </a:ext>
            </a:extLst>
          </p:cNvPr>
          <p:cNvCxnSpPr>
            <a:cxnSpLocks/>
            <a:stCxn id="114" idx="2"/>
          </p:cNvCxnSpPr>
          <p:nvPr/>
        </p:nvCxnSpPr>
        <p:spPr>
          <a:xfrm rot="5400000">
            <a:off x="4769560" y="1178006"/>
            <a:ext cx="720471" cy="1930425"/>
          </a:xfrm>
          <a:prstGeom prst="bentConnector3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18" name="TextBox 117">
            <a:extLst>
              <a:ext uri="{FF2B5EF4-FFF2-40B4-BE49-F238E27FC236}">
                <a16:creationId xmlns:a16="http://schemas.microsoft.com/office/drawing/2014/main" id="{4BD06ACD-C244-8F77-E285-56B77365EA05}"/>
              </a:ext>
            </a:extLst>
          </p:cNvPr>
          <p:cNvSpPr txBox="1"/>
          <p:nvPr/>
        </p:nvSpPr>
        <p:spPr>
          <a:xfrm>
            <a:off x="5556393" y="1859695"/>
            <a:ext cx="116585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/>
              <a:t>SiLA [subtasks]</a:t>
            </a:r>
            <a:endParaRPr lang="de-AT" sz="1000"/>
          </a:p>
        </p:txBody>
      </p:sp>
      <p:pic>
        <p:nvPicPr>
          <p:cNvPr id="119" name="Picture 14" descr="Microplate - Labii ELN &amp; LIMS">
            <a:extLst>
              <a:ext uri="{FF2B5EF4-FFF2-40B4-BE49-F238E27FC236}">
                <a16:creationId xmlns:a16="http://schemas.microsoft.com/office/drawing/2014/main" id="{FA2F8A41-4171-6A20-2B75-F1B12AE5F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740" y="5854257"/>
            <a:ext cx="549702" cy="363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6D235B04-FB55-37C8-1B24-AB5DFFABF54B}"/>
              </a:ext>
            </a:extLst>
          </p:cNvPr>
          <p:cNvCxnSpPr>
            <a:cxnSpLocks/>
            <a:endCxn id="119" idx="1"/>
          </p:cNvCxnSpPr>
          <p:nvPr/>
        </p:nvCxnSpPr>
        <p:spPr>
          <a:xfrm>
            <a:off x="4397608" y="6036060"/>
            <a:ext cx="34813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F7EB40FD-3BC6-72C8-7C9F-8734C890DDDF}"/>
              </a:ext>
            </a:extLst>
          </p:cNvPr>
          <p:cNvCxnSpPr>
            <a:cxnSpLocks/>
          </p:cNvCxnSpPr>
          <p:nvPr/>
        </p:nvCxnSpPr>
        <p:spPr>
          <a:xfrm>
            <a:off x="5302557" y="6034937"/>
            <a:ext cx="34813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2" name="TextBox 121">
            <a:extLst>
              <a:ext uri="{FF2B5EF4-FFF2-40B4-BE49-F238E27FC236}">
                <a16:creationId xmlns:a16="http://schemas.microsoft.com/office/drawing/2014/main" id="{00C4482C-18FA-3863-DA6A-617D011AA3ED}"/>
              </a:ext>
            </a:extLst>
          </p:cNvPr>
          <p:cNvSpPr txBox="1"/>
          <p:nvPr/>
        </p:nvSpPr>
        <p:spPr>
          <a:xfrm>
            <a:off x="4495079" y="6357167"/>
            <a:ext cx="1136511" cy="2719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67" err="1"/>
              <a:t>GetLabware</a:t>
            </a:r>
            <a:endParaRPr lang="de-AT" sz="1167"/>
          </a:p>
        </p:txBody>
      </p:sp>
      <p:pic>
        <p:nvPicPr>
          <p:cNvPr id="123" name="Picture 14" descr="Microplate - Labii ELN &amp; LIMS">
            <a:extLst>
              <a:ext uri="{FF2B5EF4-FFF2-40B4-BE49-F238E27FC236}">
                <a16:creationId xmlns:a16="http://schemas.microsoft.com/office/drawing/2014/main" id="{BBC4B4A5-6E2D-23A1-49BF-6C55A7748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651" y="5853134"/>
            <a:ext cx="549702" cy="363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147E1A58-1456-4B4A-F8DE-18A2B17F56F6}"/>
              </a:ext>
            </a:extLst>
          </p:cNvPr>
          <p:cNvCxnSpPr>
            <a:cxnSpLocks/>
            <a:endCxn id="123" idx="1"/>
          </p:cNvCxnSpPr>
          <p:nvPr/>
        </p:nvCxnSpPr>
        <p:spPr>
          <a:xfrm>
            <a:off x="6516520" y="6034937"/>
            <a:ext cx="34813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id="{F74360B6-1A99-662A-7E03-A4A3C16981F6}"/>
              </a:ext>
            </a:extLst>
          </p:cNvPr>
          <p:cNvCxnSpPr>
            <a:cxnSpLocks/>
          </p:cNvCxnSpPr>
          <p:nvPr/>
        </p:nvCxnSpPr>
        <p:spPr>
          <a:xfrm>
            <a:off x="7421469" y="6033813"/>
            <a:ext cx="34813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6" name="TextBox 125">
            <a:extLst>
              <a:ext uri="{FF2B5EF4-FFF2-40B4-BE49-F238E27FC236}">
                <a16:creationId xmlns:a16="http://schemas.microsoft.com/office/drawing/2014/main" id="{B9045A47-6FCF-00E8-4F7F-77D95B39B4B4}"/>
              </a:ext>
            </a:extLst>
          </p:cNvPr>
          <p:cNvSpPr txBox="1"/>
          <p:nvPr/>
        </p:nvSpPr>
        <p:spPr>
          <a:xfrm>
            <a:off x="6613991" y="6356044"/>
            <a:ext cx="1136511" cy="2719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67" err="1"/>
              <a:t>PutLabware</a:t>
            </a:r>
            <a:endParaRPr lang="de-AT" sz="1167"/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DE181DF0-8B99-CEB8-50DA-B340A20866A0}"/>
              </a:ext>
            </a:extLst>
          </p:cNvPr>
          <p:cNvSpPr txBox="1"/>
          <p:nvPr/>
        </p:nvSpPr>
        <p:spPr>
          <a:xfrm>
            <a:off x="9570516" y="3673520"/>
            <a:ext cx="222617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2) </a:t>
            </a:r>
            <a:r>
              <a:rPr lang="en-US" sz="1400" b="1" dirty="0"/>
              <a:t>Embedded controller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802EDE05-D586-1F3E-43F3-E27371CE2246}"/>
              </a:ext>
            </a:extLst>
          </p:cNvPr>
          <p:cNvSpPr txBox="1"/>
          <p:nvPr/>
        </p:nvSpPr>
        <p:spPr>
          <a:xfrm>
            <a:off x="9354774" y="2459190"/>
            <a:ext cx="2657661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dirty="0"/>
              <a:t>3-5) </a:t>
            </a:r>
            <a:r>
              <a:rPr lang="en-US" sz="1500" b="1" dirty="0"/>
              <a:t>Device-level control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FCEC27DD-85D9-7D27-BD65-6783B43A6A74}"/>
              </a:ext>
            </a:extLst>
          </p:cNvPr>
          <p:cNvSpPr txBox="1"/>
          <p:nvPr/>
        </p:nvSpPr>
        <p:spPr>
          <a:xfrm>
            <a:off x="9451257" y="1411639"/>
            <a:ext cx="2357199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dirty="0"/>
              <a:t>6) </a:t>
            </a:r>
            <a:r>
              <a:rPr lang="en-US" sz="1500" b="1" dirty="0"/>
              <a:t>Automation scheduler</a:t>
            </a:r>
            <a:r>
              <a:rPr lang="en-US" sz="1500" dirty="0"/>
              <a:t> </a:t>
            </a:r>
          </a:p>
        </p:txBody>
      </p: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C16DD4E-9FD1-CF94-28E3-084FD0A0BC88}"/>
              </a:ext>
            </a:extLst>
          </p:cNvPr>
          <p:cNvCxnSpPr>
            <a:cxnSpLocks/>
          </p:cNvCxnSpPr>
          <p:nvPr/>
        </p:nvCxnSpPr>
        <p:spPr>
          <a:xfrm>
            <a:off x="304865" y="3476655"/>
            <a:ext cx="11697772" cy="0"/>
          </a:xfrm>
          <a:prstGeom prst="line">
            <a:avLst/>
          </a:prstGeom>
          <a:ln w="28575">
            <a:solidFill>
              <a:srgbClr val="1A1918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48A250C5-E475-92E3-C5CC-C7D5E7EF8B35}"/>
              </a:ext>
            </a:extLst>
          </p:cNvPr>
          <p:cNvCxnSpPr>
            <a:cxnSpLocks/>
          </p:cNvCxnSpPr>
          <p:nvPr/>
        </p:nvCxnSpPr>
        <p:spPr>
          <a:xfrm>
            <a:off x="304865" y="2281985"/>
            <a:ext cx="11697772" cy="0"/>
          </a:xfrm>
          <a:prstGeom prst="line">
            <a:avLst/>
          </a:prstGeom>
          <a:ln w="28575">
            <a:solidFill>
              <a:srgbClr val="1A1918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7E057076-AE2D-BFD8-A5FE-E46E8178463E}"/>
              </a:ext>
            </a:extLst>
          </p:cNvPr>
          <p:cNvCxnSpPr>
            <a:cxnSpLocks/>
          </p:cNvCxnSpPr>
          <p:nvPr/>
        </p:nvCxnSpPr>
        <p:spPr>
          <a:xfrm>
            <a:off x="290479" y="4549087"/>
            <a:ext cx="11697772" cy="0"/>
          </a:xfrm>
          <a:prstGeom prst="line">
            <a:avLst/>
          </a:prstGeom>
          <a:ln w="28575">
            <a:solidFill>
              <a:srgbClr val="1A1918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3" name="TextBox 132">
            <a:extLst>
              <a:ext uri="{FF2B5EF4-FFF2-40B4-BE49-F238E27FC236}">
                <a16:creationId xmlns:a16="http://schemas.microsoft.com/office/drawing/2014/main" id="{3D9F9D23-9AF8-B36E-FDBC-D8F0A371591D}"/>
              </a:ext>
            </a:extLst>
          </p:cNvPr>
          <p:cNvSpPr txBox="1"/>
          <p:nvPr/>
        </p:nvSpPr>
        <p:spPr>
          <a:xfrm>
            <a:off x="9617364" y="4678787"/>
            <a:ext cx="202498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1) </a:t>
            </a:r>
            <a:r>
              <a:rPr lang="en-US" sz="1400" b="1" dirty="0"/>
              <a:t>Sensors / Actuators</a:t>
            </a:r>
          </a:p>
        </p:txBody>
      </p:sp>
      <p:pic>
        <p:nvPicPr>
          <p:cNvPr id="134" name="Picture 133" descr="Diagram, engineering drawing&#10;&#10;Description automatically generated">
            <a:extLst>
              <a:ext uri="{FF2B5EF4-FFF2-40B4-BE49-F238E27FC236}">
                <a16:creationId xmlns:a16="http://schemas.microsoft.com/office/drawing/2014/main" id="{ABC42DBA-8F47-3E29-CE45-8630B2827F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95224" y="5633058"/>
            <a:ext cx="1295268" cy="801510"/>
          </a:xfrm>
          <a:prstGeom prst="rect">
            <a:avLst/>
          </a:prstGeom>
        </p:spPr>
      </p:pic>
      <p:pic>
        <p:nvPicPr>
          <p:cNvPr id="135" name="Picture 134" descr="Diagram, engineering drawing&#10;&#10;Description automatically generated">
            <a:extLst>
              <a:ext uri="{FF2B5EF4-FFF2-40B4-BE49-F238E27FC236}">
                <a16:creationId xmlns:a16="http://schemas.microsoft.com/office/drawing/2014/main" id="{952519C0-A156-5013-B284-97706D2232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769" y="5628438"/>
            <a:ext cx="1295268" cy="801510"/>
          </a:xfrm>
          <a:prstGeom prst="rect">
            <a:avLst/>
          </a:prstGeom>
        </p:spPr>
      </p:pic>
      <p:cxnSp>
        <p:nvCxnSpPr>
          <p:cNvPr id="136" name="Connector: Elbow 135">
            <a:extLst>
              <a:ext uri="{FF2B5EF4-FFF2-40B4-BE49-F238E27FC236}">
                <a16:creationId xmlns:a16="http://schemas.microsoft.com/office/drawing/2014/main" id="{A2010277-5709-4469-9322-63B63E11E979}"/>
              </a:ext>
            </a:extLst>
          </p:cNvPr>
          <p:cNvCxnSpPr>
            <a:cxnSpLocks/>
            <a:stCxn id="138" idx="2"/>
            <a:endCxn id="143" idx="0"/>
          </p:cNvCxnSpPr>
          <p:nvPr/>
        </p:nvCxnSpPr>
        <p:spPr>
          <a:xfrm rot="5400000">
            <a:off x="5680046" y="3303241"/>
            <a:ext cx="831908" cy="12700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7" name="Rectangle 136">
            <a:extLst>
              <a:ext uri="{FF2B5EF4-FFF2-40B4-BE49-F238E27FC236}">
                <a16:creationId xmlns:a16="http://schemas.microsoft.com/office/drawing/2014/main" id="{E899417D-838D-5BFC-6157-2E203E075101}"/>
              </a:ext>
            </a:extLst>
          </p:cNvPr>
          <p:cNvSpPr/>
          <p:nvPr/>
        </p:nvSpPr>
        <p:spPr>
          <a:xfrm>
            <a:off x="5477479" y="2838186"/>
            <a:ext cx="1237042" cy="389549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SiLA server / </a:t>
            </a:r>
          </a:p>
          <a:p>
            <a:pPr algn="ctr"/>
            <a:r>
              <a:rPr lang="en-US" sz="1000" dirty="0">
                <a:solidFill>
                  <a:schemeClr val="tx1"/>
                </a:solidFill>
              </a:rPr>
              <a:t>ROS master</a:t>
            </a:r>
            <a:endParaRPr lang="de-AT" sz="1000" dirty="0">
              <a:solidFill>
                <a:schemeClr val="tx1"/>
              </a:solidFill>
            </a:endParaRPr>
          </a:p>
        </p:txBody>
      </p:sp>
      <p:sp>
        <p:nvSpPr>
          <p:cNvPr id="138" name="Rectangle: Rounded Corners 137">
            <a:extLst>
              <a:ext uri="{FF2B5EF4-FFF2-40B4-BE49-F238E27FC236}">
                <a16:creationId xmlns:a16="http://schemas.microsoft.com/office/drawing/2014/main" id="{E823B2D6-0332-49C6-EC9D-99A09A4E1041}"/>
              </a:ext>
            </a:extLst>
          </p:cNvPr>
          <p:cNvSpPr/>
          <p:nvPr/>
        </p:nvSpPr>
        <p:spPr>
          <a:xfrm>
            <a:off x="5477479" y="2497739"/>
            <a:ext cx="1237042" cy="38954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/>
              <a:t>Master computer</a:t>
            </a:r>
            <a:endParaRPr lang="de-AT" sz="1000" dirty="0"/>
          </a:p>
        </p:txBody>
      </p:sp>
      <p:sp>
        <p:nvSpPr>
          <p:cNvPr id="139" name="Rectangle: Rounded Corners 138">
            <a:extLst>
              <a:ext uri="{FF2B5EF4-FFF2-40B4-BE49-F238E27FC236}">
                <a16:creationId xmlns:a16="http://schemas.microsoft.com/office/drawing/2014/main" id="{7A7D2A4C-0D39-9A65-AB72-B597DA6B451F}"/>
              </a:ext>
            </a:extLst>
          </p:cNvPr>
          <p:cNvSpPr/>
          <p:nvPr/>
        </p:nvSpPr>
        <p:spPr>
          <a:xfrm>
            <a:off x="5477479" y="4797976"/>
            <a:ext cx="1237042" cy="38954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/>
              <a:t>Sensors / actuators</a:t>
            </a:r>
            <a:endParaRPr lang="de-AT" sz="1000" dirty="0"/>
          </a:p>
        </p:txBody>
      </p:sp>
      <p:cxnSp>
        <p:nvCxnSpPr>
          <p:cNvPr id="140" name="Connector: Elbow 139">
            <a:extLst>
              <a:ext uri="{FF2B5EF4-FFF2-40B4-BE49-F238E27FC236}">
                <a16:creationId xmlns:a16="http://schemas.microsoft.com/office/drawing/2014/main" id="{151EC598-60B4-C2D7-3AB0-C50BCC110A61}"/>
              </a:ext>
            </a:extLst>
          </p:cNvPr>
          <p:cNvCxnSpPr>
            <a:cxnSpLocks/>
            <a:stCxn id="143" idx="2"/>
            <a:endCxn id="139" idx="0"/>
          </p:cNvCxnSpPr>
          <p:nvPr/>
        </p:nvCxnSpPr>
        <p:spPr>
          <a:xfrm rot="5400000">
            <a:off x="5751384" y="4453360"/>
            <a:ext cx="689232" cy="12700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1" name="TextBox 140">
            <a:extLst>
              <a:ext uri="{FF2B5EF4-FFF2-40B4-BE49-F238E27FC236}">
                <a16:creationId xmlns:a16="http://schemas.microsoft.com/office/drawing/2014/main" id="{DCFBA837-D6EF-7AD6-2DE9-1CB69E7AAD0B}"/>
              </a:ext>
            </a:extLst>
          </p:cNvPr>
          <p:cNvSpPr txBox="1"/>
          <p:nvPr/>
        </p:nvSpPr>
        <p:spPr>
          <a:xfrm>
            <a:off x="5247584" y="3286025"/>
            <a:ext cx="1696831" cy="307777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1000" dirty="0"/>
              <a:t>ROS actions</a:t>
            </a:r>
            <a:br>
              <a:rPr lang="en-US" sz="1000" dirty="0"/>
            </a:br>
            <a:r>
              <a:rPr lang="en-US" sz="1000" dirty="0"/>
              <a:t>[sequences &amp; primitives]</a:t>
            </a:r>
            <a:endParaRPr lang="de-AT" sz="1000" dirty="0"/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7521EBE3-0A07-8EF4-F751-B8714376D251}"/>
              </a:ext>
            </a:extLst>
          </p:cNvPr>
          <p:cNvSpPr/>
          <p:nvPr/>
        </p:nvSpPr>
        <p:spPr>
          <a:xfrm>
            <a:off x="5476099" y="4076284"/>
            <a:ext cx="1237042" cy="389549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ROS</a:t>
            </a:r>
            <a:endParaRPr lang="de-AT" sz="1000" dirty="0">
              <a:solidFill>
                <a:schemeClr val="tx1"/>
              </a:solidFill>
            </a:endParaRPr>
          </a:p>
        </p:txBody>
      </p:sp>
      <p:sp>
        <p:nvSpPr>
          <p:cNvPr id="143" name="Rectangle: Rounded Corners 142">
            <a:extLst>
              <a:ext uri="{FF2B5EF4-FFF2-40B4-BE49-F238E27FC236}">
                <a16:creationId xmlns:a16="http://schemas.microsoft.com/office/drawing/2014/main" id="{129329C7-8EAA-6927-8E14-AB0F706D4D84}"/>
              </a:ext>
            </a:extLst>
          </p:cNvPr>
          <p:cNvSpPr/>
          <p:nvPr/>
        </p:nvSpPr>
        <p:spPr>
          <a:xfrm>
            <a:off x="5477479" y="3719195"/>
            <a:ext cx="1237042" cy="38954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 err="1"/>
              <a:t>TIAGo</a:t>
            </a:r>
            <a:br>
              <a:rPr lang="en-US" sz="1000" dirty="0"/>
            </a:br>
            <a:r>
              <a:rPr lang="en-US" sz="1000" dirty="0"/>
              <a:t>on-board computer</a:t>
            </a:r>
            <a:endParaRPr lang="de-AT" sz="1000" dirty="0"/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AF196D38-4FC9-8B94-2B5C-ECD30303FE0C}"/>
              </a:ext>
            </a:extLst>
          </p:cNvPr>
          <p:cNvSpPr txBox="1"/>
          <p:nvPr/>
        </p:nvSpPr>
        <p:spPr>
          <a:xfrm>
            <a:off x="5646493" y="4521646"/>
            <a:ext cx="937648" cy="153888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1000" dirty="0"/>
              <a:t>ROS drivers</a:t>
            </a:r>
            <a:endParaRPr lang="de-AT" sz="1000" dirty="0"/>
          </a:p>
        </p:txBody>
      </p:sp>
      <p:cxnSp>
        <p:nvCxnSpPr>
          <p:cNvPr id="145" name="Connector: Elbow 144">
            <a:extLst>
              <a:ext uri="{FF2B5EF4-FFF2-40B4-BE49-F238E27FC236}">
                <a16:creationId xmlns:a16="http://schemas.microsoft.com/office/drawing/2014/main" id="{FEC3A795-FC26-7EB1-EBD9-CED0FD546E0A}"/>
              </a:ext>
            </a:extLst>
          </p:cNvPr>
          <p:cNvCxnSpPr>
            <a:cxnSpLocks/>
            <a:stCxn id="138" idx="1"/>
          </p:cNvCxnSpPr>
          <p:nvPr/>
        </p:nvCxnSpPr>
        <p:spPr>
          <a:xfrm rot="10800000" flipV="1">
            <a:off x="4783103" y="2692512"/>
            <a:ext cx="694376" cy="5715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6" name="TextBox 145">
            <a:extLst>
              <a:ext uri="{FF2B5EF4-FFF2-40B4-BE49-F238E27FC236}">
                <a16:creationId xmlns:a16="http://schemas.microsoft.com/office/drawing/2014/main" id="{F100385D-DA9B-1A2C-3275-6B8B93AA0272}"/>
              </a:ext>
            </a:extLst>
          </p:cNvPr>
          <p:cNvSpPr txBox="1"/>
          <p:nvPr/>
        </p:nvSpPr>
        <p:spPr>
          <a:xfrm>
            <a:off x="4928124" y="2550900"/>
            <a:ext cx="490825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/>
              <a:t>Query</a:t>
            </a:r>
          </a:p>
          <a:p>
            <a:pPr algn="ctr"/>
            <a:r>
              <a:rPr lang="en-US" sz="1000" b="1" dirty="0">
                <a:solidFill>
                  <a:srgbClr val="00B050"/>
                </a:solidFill>
              </a:rPr>
              <a:t>positions</a:t>
            </a:r>
            <a:endParaRPr lang="de-AT" sz="1000" b="1" dirty="0">
              <a:solidFill>
                <a:srgbClr val="00B050"/>
              </a:solidFill>
            </a:endParaRP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76014D65-9E85-4AB3-FA35-D32A6612B636}"/>
              </a:ext>
            </a:extLst>
          </p:cNvPr>
          <p:cNvSpPr txBox="1"/>
          <p:nvPr/>
        </p:nvSpPr>
        <p:spPr>
          <a:xfrm>
            <a:off x="6776834" y="2550900"/>
            <a:ext cx="490825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/>
              <a:t>Query</a:t>
            </a:r>
          </a:p>
          <a:p>
            <a:pPr algn="ctr"/>
            <a:r>
              <a:rPr lang="en-US" sz="1000" b="1" dirty="0">
                <a:solidFill>
                  <a:srgbClr val="00B050"/>
                </a:solidFill>
              </a:rPr>
              <a:t>positions</a:t>
            </a:r>
            <a:endParaRPr lang="de-AT" sz="1000" b="1" dirty="0">
              <a:solidFill>
                <a:srgbClr val="00B050"/>
              </a:solidFill>
            </a:endParaRPr>
          </a:p>
        </p:txBody>
      </p:sp>
      <p:cxnSp>
        <p:nvCxnSpPr>
          <p:cNvPr id="148" name="Connector: Elbow 147">
            <a:extLst>
              <a:ext uri="{FF2B5EF4-FFF2-40B4-BE49-F238E27FC236}">
                <a16:creationId xmlns:a16="http://schemas.microsoft.com/office/drawing/2014/main" id="{BA3D334F-E473-DA72-0EDC-B17D2915969B}"/>
              </a:ext>
            </a:extLst>
          </p:cNvPr>
          <p:cNvCxnSpPr>
            <a:cxnSpLocks/>
            <a:stCxn id="138" idx="3"/>
          </p:cNvCxnSpPr>
          <p:nvPr/>
        </p:nvCxnSpPr>
        <p:spPr>
          <a:xfrm>
            <a:off x="6714521" y="2692513"/>
            <a:ext cx="606619" cy="15052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9" name="Rectangle: Rounded Corners 148">
            <a:extLst>
              <a:ext uri="{FF2B5EF4-FFF2-40B4-BE49-F238E27FC236}">
                <a16:creationId xmlns:a16="http://schemas.microsoft.com/office/drawing/2014/main" id="{FF0C8D02-58AA-67DC-94F9-AD8A457F32D1}"/>
              </a:ext>
            </a:extLst>
          </p:cNvPr>
          <p:cNvSpPr/>
          <p:nvPr/>
        </p:nvSpPr>
        <p:spPr>
          <a:xfrm>
            <a:off x="3551002" y="4796917"/>
            <a:ext cx="1237042" cy="389549"/>
          </a:xfrm>
          <a:prstGeom prst="roundRect">
            <a:avLst/>
          </a:prstGeom>
          <a:ln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/>
              <a:t>3D printed fixture</a:t>
            </a:r>
            <a:br>
              <a:rPr lang="en-US" sz="1000" dirty="0"/>
            </a:br>
            <a:r>
              <a:rPr lang="en-US" sz="1000" dirty="0"/>
              <a:t>Marker + sites</a:t>
            </a:r>
            <a:endParaRPr lang="de-AT" sz="1000" dirty="0"/>
          </a:p>
        </p:txBody>
      </p:sp>
      <p:sp>
        <p:nvSpPr>
          <p:cNvPr id="150" name="AutoShape 10" descr="Mikroplatten-Reader / Absorbanz - Absorbance 96 - Byonoy - ELISA">
            <a:extLst>
              <a:ext uri="{FF2B5EF4-FFF2-40B4-BE49-F238E27FC236}">
                <a16:creationId xmlns:a16="http://schemas.microsoft.com/office/drawing/2014/main" id="{84D8DCB4-D0D2-B828-2F34-AD53344758C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037230" y="3602588"/>
            <a:ext cx="254000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endParaRPr lang="de-AT" sz="1500"/>
          </a:p>
        </p:txBody>
      </p:sp>
      <p:sp>
        <p:nvSpPr>
          <p:cNvPr id="151" name="AutoShape 12" descr="Mikroplatten-Reader / Absorbanz - Absorbance 96 - Byonoy - ELISA">
            <a:extLst>
              <a:ext uri="{FF2B5EF4-FFF2-40B4-BE49-F238E27FC236}">
                <a16:creationId xmlns:a16="http://schemas.microsoft.com/office/drawing/2014/main" id="{D89C2562-BC33-A493-68F7-27970760B90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64230" y="3729588"/>
            <a:ext cx="254000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endParaRPr lang="de-AT" sz="1500"/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9B09FC93-6C18-DFED-2A00-4CB8AA7A36F9}"/>
              </a:ext>
            </a:extLst>
          </p:cNvPr>
          <p:cNvSpPr/>
          <p:nvPr/>
        </p:nvSpPr>
        <p:spPr>
          <a:xfrm>
            <a:off x="3546061" y="2853426"/>
            <a:ext cx="1237042" cy="389549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Device ontology</a:t>
            </a:r>
          </a:p>
          <a:p>
            <a:pPr algn="ctr"/>
            <a:r>
              <a:rPr lang="en-US" sz="1000" dirty="0">
                <a:solidFill>
                  <a:schemeClr val="tx1"/>
                </a:solidFill>
              </a:rPr>
              <a:t>SiLA server</a:t>
            </a:r>
            <a:endParaRPr lang="de-AT" sz="1000" dirty="0">
              <a:solidFill>
                <a:schemeClr val="tx1"/>
              </a:solidFill>
            </a:endParaRPr>
          </a:p>
        </p:txBody>
      </p:sp>
      <p:sp>
        <p:nvSpPr>
          <p:cNvPr id="153" name="Rectangle: Rounded Corners 152">
            <a:extLst>
              <a:ext uri="{FF2B5EF4-FFF2-40B4-BE49-F238E27FC236}">
                <a16:creationId xmlns:a16="http://schemas.microsoft.com/office/drawing/2014/main" id="{ED051DC6-37CE-B1D0-F076-51AB707CF18C}"/>
              </a:ext>
            </a:extLst>
          </p:cNvPr>
          <p:cNvSpPr/>
          <p:nvPr/>
        </p:nvSpPr>
        <p:spPr>
          <a:xfrm>
            <a:off x="3545709" y="2497741"/>
            <a:ext cx="1237042" cy="389549"/>
          </a:xfrm>
          <a:prstGeom prst="roundRect">
            <a:avLst/>
          </a:prstGeom>
          <a:ln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/>
              <a:t>Dummy device</a:t>
            </a:r>
          </a:p>
          <a:p>
            <a:pPr algn="ctr"/>
            <a:r>
              <a:rPr lang="en-US" sz="1000" dirty="0"/>
              <a:t>(server PC)</a:t>
            </a:r>
            <a:endParaRPr lang="de-AT" sz="1000" dirty="0"/>
          </a:p>
        </p:txBody>
      </p:sp>
      <p:sp>
        <p:nvSpPr>
          <p:cNvPr id="154" name="Rectangle: Rounded Corners 153">
            <a:extLst>
              <a:ext uri="{FF2B5EF4-FFF2-40B4-BE49-F238E27FC236}">
                <a16:creationId xmlns:a16="http://schemas.microsoft.com/office/drawing/2014/main" id="{A6D6D504-31AA-052E-17AF-C8B606B2CAD0}"/>
              </a:ext>
            </a:extLst>
          </p:cNvPr>
          <p:cNvSpPr/>
          <p:nvPr/>
        </p:nvSpPr>
        <p:spPr>
          <a:xfrm>
            <a:off x="7320016" y="4799732"/>
            <a:ext cx="1237042" cy="389549"/>
          </a:xfrm>
          <a:prstGeom prst="roundRect">
            <a:avLst/>
          </a:prstGeom>
          <a:ln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/>
              <a:t>3D printed fixture</a:t>
            </a:r>
            <a:br>
              <a:rPr lang="en-US" sz="1000" dirty="0"/>
            </a:br>
            <a:r>
              <a:rPr lang="en-US" sz="1000" dirty="0"/>
              <a:t>Marker + sites</a:t>
            </a:r>
            <a:endParaRPr lang="de-AT" sz="1000" dirty="0"/>
          </a:p>
        </p:txBody>
      </p:sp>
      <p:sp>
        <p:nvSpPr>
          <p:cNvPr id="155" name="AutoShape 10" descr="Mikroplatten-Reader / Absorbanz - Absorbance 96 - Byonoy - ELISA">
            <a:extLst>
              <a:ext uri="{FF2B5EF4-FFF2-40B4-BE49-F238E27FC236}">
                <a16:creationId xmlns:a16="http://schemas.microsoft.com/office/drawing/2014/main" id="{1171CC99-103F-4C7A-4803-16E75CEB1F3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806244" y="3605403"/>
            <a:ext cx="254000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endParaRPr lang="de-AT" sz="1500"/>
          </a:p>
        </p:txBody>
      </p:sp>
      <p:sp>
        <p:nvSpPr>
          <p:cNvPr id="156" name="AutoShape 12" descr="Mikroplatten-Reader / Absorbanz - Absorbance 96 - Byonoy - ELISA">
            <a:extLst>
              <a:ext uri="{FF2B5EF4-FFF2-40B4-BE49-F238E27FC236}">
                <a16:creationId xmlns:a16="http://schemas.microsoft.com/office/drawing/2014/main" id="{7B76696D-DACB-7779-FC96-312CA01470B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933244" y="3732403"/>
            <a:ext cx="254000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endParaRPr lang="de-AT" sz="1500"/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EDC496C9-66D7-845C-FF00-CF0243CD3CDB}"/>
              </a:ext>
            </a:extLst>
          </p:cNvPr>
          <p:cNvSpPr/>
          <p:nvPr/>
        </p:nvSpPr>
        <p:spPr>
          <a:xfrm>
            <a:off x="7315075" y="2856241"/>
            <a:ext cx="1237042" cy="389549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Device ontology</a:t>
            </a:r>
          </a:p>
          <a:p>
            <a:pPr algn="ctr"/>
            <a:r>
              <a:rPr lang="en-US" sz="1000" dirty="0">
                <a:solidFill>
                  <a:schemeClr val="tx1"/>
                </a:solidFill>
              </a:rPr>
              <a:t>SiLA server</a:t>
            </a:r>
            <a:endParaRPr lang="de-AT" sz="1000" dirty="0">
              <a:solidFill>
                <a:schemeClr val="tx1"/>
              </a:solidFill>
            </a:endParaRPr>
          </a:p>
        </p:txBody>
      </p:sp>
      <p:sp>
        <p:nvSpPr>
          <p:cNvPr id="158" name="Rectangle: Rounded Corners 157">
            <a:extLst>
              <a:ext uri="{FF2B5EF4-FFF2-40B4-BE49-F238E27FC236}">
                <a16:creationId xmlns:a16="http://schemas.microsoft.com/office/drawing/2014/main" id="{FAE9F6F0-0E12-6B74-32A4-CA39EBD86E6F}"/>
              </a:ext>
            </a:extLst>
          </p:cNvPr>
          <p:cNvSpPr/>
          <p:nvPr/>
        </p:nvSpPr>
        <p:spPr>
          <a:xfrm>
            <a:off x="7314723" y="2500556"/>
            <a:ext cx="1237042" cy="389549"/>
          </a:xfrm>
          <a:prstGeom prst="roundRect">
            <a:avLst/>
          </a:prstGeom>
          <a:ln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/>
              <a:t>Dummy device</a:t>
            </a:r>
          </a:p>
          <a:p>
            <a:pPr algn="ctr"/>
            <a:r>
              <a:rPr lang="en-US" sz="1000" dirty="0"/>
              <a:t>(server PC)</a:t>
            </a:r>
            <a:endParaRPr lang="de-AT" sz="1000" dirty="0"/>
          </a:p>
        </p:txBody>
      </p:sp>
      <p:sp>
        <p:nvSpPr>
          <p:cNvPr id="159" name="Oval 158">
            <a:extLst>
              <a:ext uri="{FF2B5EF4-FFF2-40B4-BE49-F238E27FC236}">
                <a16:creationId xmlns:a16="http://schemas.microsoft.com/office/drawing/2014/main" id="{51005F69-952F-6C31-96DD-EC4908C249CC}"/>
              </a:ext>
            </a:extLst>
          </p:cNvPr>
          <p:cNvSpPr/>
          <p:nvPr/>
        </p:nvSpPr>
        <p:spPr>
          <a:xfrm>
            <a:off x="1026911" y="2506351"/>
            <a:ext cx="1173730" cy="255940"/>
          </a:xfrm>
          <a:prstGeom prst="ellipse">
            <a:avLst/>
          </a:prstGeom>
          <a:solidFill>
            <a:schemeClr val="bg1"/>
          </a:solidFill>
          <a:ln w="28575">
            <a:solidFill>
              <a:srgbClr val="1A191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ctr"/>
          <a:lstStyle/>
          <a:p>
            <a:pPr algn="ctr"/>
            <a:r>
              <a:rPr kumimoji="1" lang="en-US" sz="1200"/>
              <a:t>Device 1</a:t>
            </a:r>
            <a:endParaRPr kumimoji="1" lang="de-AT" sz="1400"/>
          </a:p>
        </p:txBody>
      </p:sp>
      <p:sp>
        <p:nvSpPr>
          <p:cNvPr id="160" name="Oval 159">
            <a:extLst>
              <a:ext uri="{FF2B5EF4-FFF2-40B4-BE49-F238E27FC236}">
                <a16:creationId xmlns:a16="http://schemas.microsoft.com/office/drawing/2014/main" id="{4F5B62D7-90C2-E3B1-8DD8-901591391B62}"/>
              </a:ext>
            </a:extLst>
          </p:cNvPr>
          <p:cNvSpPr/>
          <p:nvPr/>
        </p:nvSpPr>
        <p:spPr>
          <a:xfrm>
            <a:off x="1993571" y="2995892"/>
            <a:ext cx="1173730" cy="255940"/>
          </a:xfrm>
          <a:prstGeom prst="ellipse">
            <a:avLst/>
          </a:prstGeom>
          <a:solidFill>
            <a:schemeClr val="bg1"/>
          </a:solidFill>
          <a:ln w="28575">
            <a:solidFill>
              <a:srgbClr val="1A191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ctr"/>
          <a:lstStyle/>
          <a:p>
            <a:pPr algn="ctr"/>
            <a:r>
              <a:rPr kumimoji="1" lang="en-US" sz="1200"/>
              <a:t>Marker</a:t>
            </a:r>
            <a:endParaRPr kumimoji="1" lang="de-AT" sz="1400"/>
          </a:p>
        </p:txBody>
      </p:sp>
      <p:cxnSp>
        <p:nvCxnSpPr>
          <p:cNvPr id="161" name="Connector: Curved 160">
            <a:extLst>
              <a:ext uri="{FF2B5EF4-FFF2-40B4-BE49-F238E27FC236}">
                <a16:creationId xmlns:a16="http://schemas.microsoft.com/office/drawing/2014/main" id="{4CAEA2F6-6FD2-9A54-A37C-19670414EEC1}"/>
              </a:ext>
            </a:extLst>
          </p:cNvPr>
          <p:cNvCxnSpPr>
            <a:cxnSpLocks/>
            <a:stCxn id="159" idx="4"/>
            <a:endCxn id="165" idx="0"/>
          </p:cNvCxnSpPr>
          <p:nvPr/>
        </p:nvCxnSpPr>
        <p:spPr>
          <a:xfrm rot="5400000">
            <a:off x="1133594" y="2552073"/>
            <a:ext cx="269965" cy="690400"/>
          </a:xfrm>
          <a:prstGeom prst="curvedConnector3">
            <a:avLst>
              <a:gd name="adj1" fmla="val 50000"/>
            </a:avLst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2" name="Connector: Curved 161">
            <a:extLst>
              <a:ext uri="{FF2B5EF4-FFF2-40B4-BE49-F238E27FC236}">
                <a16:creationId xmlns:a16="http://schemas.microsoft.com/office/drawing/2014/main" id="{41AE9101-0642-69B6-4295-30C8BD6620F4}"/>
              </a:ext>
            </a:extLst>
          </p:cNvPr>
          <p:cNvCxnSpPr>
            <a:cxnSpLocks/>
            <a:stCxn id="159" idx="4"/>
            <a:endCxn id="160" idx="0"/>
          </p:cNvCxnSpPr>
          <p:nvPr/>
        </p:nvCxnSpPr>
        <p:spPr>
          <a:xfrm rot="16200000" flipH="1">
            <a:off x="1980306" y="2395761"/>
            <a:ext cx="233601" cy="966660"/>
          </a:xfrm>
          <a:prstGeom prst="curvedConnector3">
            <a:avLst>
              <a:gd name="adj1" fmla="val 50000"/>
            </a:avLst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3" name="Trapezoid 162">
            <a:extLst>
              <a:ext uri="{FF2B5EF4-FFF2-40B4-BE49-F238E27FC236}">
                <a16:creationId xmlns:a16="http://schemas.microsoft.com/office/drawing/2014/main" id="{4A1C2F29-4D33-F8F6-ADB4-73950D9A45D5}"/>
              </a:ext>
            </a:extLst>
          </p:cNvPr>
          <p:cNvSpPr/>
          <p:nvPr/>
        </p:nvSpPr>
        <p:spPr>
          <a:xfrm>
            <a:off x="208719" y="2404223"/>
            <a:ext cx="3153609" cy="942733"/>
          </a:xfrm>
          <a:prstGeom prst="trapezoid">
            <a:avLst>
              <a:gd name="adj" fmla="val 32516"/>
            </a:avLst>
          </a:prstGeom>
          <a:noFill/>
          <a:ln w="12700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ctr"/>
          <a:lstStyle/>
          <a:p>
            <a:pPr algn="ctr"/>
            <a:endParaRPr kumimoji="1" lang="de-AT"/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BE801EF3-6011-553E-2364-AEFFE998346E}"/>
              </a:ext>
            </a:extLst>
          </p:cNvPr>
          <p:cNvSpPr txBox="1"/>
          <p:nvPr/>
        </p:nvSpPr>
        <p:spPr>
          <a:xfrm rot="17328580">
            <a:off x="71382" y="2662584"/>
            <a:ext cx="676870" cy="1994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>
            <a:spAutoFit/>
          </a:bodyPr>
          <a:lstStyle/>
          <a:p>
            <a:r>
              <a:rPr lang="en-US" sz="1296">
                <a:solidFill>
                  <a:schemeClr val="tx1">
                    <a:lumMod val="50000"/>
                  </a:schemeClr>
                </a:solidFill>
              </a:rPr>
              <a:t>Device DT</a:t>
            </a:r>
            <a:endParaRPr lang="de-AT" sz="1296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65" name="Oval 164">
            <a:extLst>
              <a:ext uri="{FF2B5EF4-FFF2-40B4-BE49-F238E27FC236}">
                <a16:creationId xmlns:a16="http://schemas.microsoft.com/office/drawing/2014/main" id="{CF132BD9-2EB0-307E-F0C6-9D794254CB27}"/>
              </a:ext>
            </a:extLst>
          </p:cNvPr>
          <p:cNvSpPr/>
          <p:nvPr/>
        </p:nvSpPr>
        <p:spPr>
          <a:xfrm>
            <a:off x="336511" y="3032256"/>
            <a:ext cx="1173730" cy="255940"/>
          </a:xfrm>
          <a:prstGeom prst="ellipse">
            <a:avLst/>
          </a:prstGeom>
          <a:solidFill>
            <a:schemeClr val="bg1"/>
          </a:solidFill>
          <a:ln w="28575">
            <a:solidFill>
              <a:srgbClr val="1A191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ctr"/>
          <a:lstStyle/>
          <a:p>
            <a:pPr algn="ctr"/>
            <a:r>
              <a:rPr kumimoji="1" lang="en-US" sz="1200"/>
              <a:t>Site 1 </a:t>
            </a:r>
            <a:endParaRPr kumimoji="1" lang="de-AT" sz="1400"/>
          </a:p>
        </p:txBody>
      </p:sp>
      <p:pic>
        <p:nvPicPr>
          <p:cNvPr id="3" name="8">
            <a:hlinkClick r:id="" action="ppaction://media"/>
            <a:extLst>
              <a:ext uri="{FF2B5EF4-FFF2-40B4-BE49-F238E27FC236}">
                <a16:creationId xmlns:a16="http://schemas.microsoft.com/office/drawing/2014/main" id="{C8039325-D283-87F8-532A-89952A3CDA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5923" y="55999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59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152"/>
    </mc:Choice>
    <mc:Fallback xmlns="">
      <p:transition spd="slow" advTm="88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6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Kép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813" y="5740617"/>
            <a:ext cx="12239625" cy="1209675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59365" y="352558"/>
            <a:ext cx="6717801" cy="1012031"/>
          </a:xfrm>
        </p:spPr>
        <p:txBody>
          <a:bodyPr/>
          <a:lstStyle/>
          <a:p>
            <a:r>
              <a:rPr lang="hu-HU" dirty="0"/>
              <a:t>Az eredmények értékelése </a:t>
            </a:r>
          </a:p>
        </p:txBody>
      </p:sp>
      <p:sp>
        <p:nvSpPr>
          <p:cNvPr id="7" name="Szöveg helye 2">
            <a:extLst>
              <a:ext uri="{FF2B5EF4-FFF2-40B4-BE49-F238E27FC236}">
                <a16:creationId xmlns:a16="http://schemas.microsoft.com/office/drawing/2014/main" id="{B18159E6-250E-FB44-6270-B3E784DA1E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9743" y="1436518"/>
            <a:ext cx="11212512" cy="3708400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hu-HU" dirty="0">
                <a:solidFill>
                  <a:schemeClr val="bg1"/>
                </a:solidFill>
              </a:rPr>
              <a:t>Megmutattuk, hogy a digitális iker paradigmára épített szintetikus tanítódat készítési eljárás segítségével valós manipulációs feladatokat lehet hatékonyan megoldani. </a:t>
            </a:r>
          </a:p>
          <a:p>
            <a:pPr>
              <a:lnSpc>
                <a:spcPct val="120000"/>
              </a:lnSpc>
            </a:pPr>
            <a:r>
              <a:rPr lang="hu-HU" dirty="0">
                <a:solidFill>
                  <a:schemeClr val="bg1"/>
                </a:solidFill>
              </a:rPr>
              <a:t>Módszerünk alkalmas arra, hogy tisztán szintetikus adatokat, automatikusan annotált valós képeket és kézzel annotált valós képeket egyaránt felhasználva valósítsunk meg szegmentálási feladatokat.</a:t>
            </a:r>
          </a:p>
          <a:p>
            <a:pPr>
              <a:lnSpc>
                <a:spcPct val="120000"/>
              </a:lnSpc>
            </a:pPr>
            <a:r>
              <a:rPr lang="hu-HU" dirty="0">
                <a:solidFill>
                  <a:schemeClr val="bg1"/>
                </a:solidFill>
              </a:rPr>
              <a:t>Annak ellenére, hogy nagy pontosságú modellekre van szükség, amit sok esetben körülményes kalibrációs eljárásokkal előállítani, a megközelítés hatékonynak bizonyult.</a:t>
            </a:r>
          </a:p>
          <a:p>
            <a:pPr>
              <a:lnSpc>
                <a:spcPct val="120000"/>
              </a:lnSpc>
            </a:pPr>
            <a:r>
              <a:rPr lang="hu-HU" dirty="0">
                <a:solidFill>
                  <a:schemeClr val="bg1"/>
                </a:solidFill>
              </a:rPr>
              <a:t>A mobil manipulátorok integrációja terén még a munka elején járunk, de az eredmények bíztatóak és a nemzetközi kutatói közösség visszajelzései is </a:t>
            </a:r>
            <a:r>
              <a:rPr lang="hu-HU" dirty="0" err="1">
                <a:solidFill>
                  <a:schemeClr val="bg1"/>
                </a:solidFill>
              </a:rPr>
              <a:t>pozitívak</a:t>
            </a:r>
            <a:r>
              <a:rPr lang="hu-HU" dirty="0">
                <a:solidFill>
                  <a:schemeClr val="bg1"/>
                </a:solidFill>
              </a:rPr>
              <a:t>.  </a:t>
            </a:r>
          </a:p>
          <a:p>
            <a:pPr marL="457200" lvl="1" indent="0">
              <a:lnSpc>
                <a:spcPct val="120000"/>
              </a:lnSpc>
              <a:buNone/>
            </a:pPr>
            <a:endParaRPr lang="hu-HU" dirty="0">
              <a:solidFill>
                <a:schemeClr val="bg1"/>
              </a:solidFill>
            </a:endParaRPr>
          </a:p>
        </p:txBody>
      </p:sp>
      <p:pic>
        <p:nvPicPr>
          <p:cNvPr id="3" name="9">
            <a:hlinkClick r:id="" action="ppaction://media"/>
            <a:extLst>
              <a:ext uri="{FF2B5EF4-FFF2-40B4-BE49-F238E27FC236}">
                <a16:creationId xmlns:a16="http://schemas.microsoft.com/office/drawing/2014/main" id="{493DD6FF-8126-7FCC-690F-1F2C04CA86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63532" y="3525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212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656"/>
    </mc:Choice>
    <mc:Fallback xmlns="">
      <p:transition spd="slow" advTm="1236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5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NNG">
      <a:dk1>
        <a:srgbClr val="000000"/>
      </a:dk1>
      <a:lt1>
        <a:srgbClr val="FFFFFF"/>
      </a:lt1>
      <a:dk2>
        <a:srgbClr val="006EB6"/>
      </a:dk2>
      <a:lt2>
        <a:srgbClr val="E7E6E6"/>
      </a:lt2>
      <a:accent1>
        <a:srgbClr val="006CA9"/>
      </a:accent1>
      <a:accent2>
        <a:srgbClr val="009EE0"/>
      </a:accent2>
      <a:accent3>
        <a:srgbClr val="A5A5A5"/>
      </a:accent3>
      <a:accent4>
        <a:srgbClr val="00022A"/>
      </a:accent4>
      <a:accent5>
        <a:srgbClr val="D9D9D5"/>
      </a:accent5>
      <a:accent6>
        <a:srgbClr val="FF7548"/>
      </a:accent6>
      <a:hlink>
        <a:srgbClr val="009DDF"/>
      </a:hlink>
      <a:folHlink>
        <a:srgbClr val="006EB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36539351-4D46-4694-BC24-42B9363BEA03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F940E764-F440-4C5E-8054-4CE0E1C5DD79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0ED25D19-5FF4-4C7C-9137-63F975ADB607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C2C42726-3DB7-4CFE-AB0D-C6DE4A02E38E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BD3A8041-E8F0-4C65-A007-B6CD1F5A93B7}"/>
    </a:ext>
  </a:extLst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EF9538A1-77CD-4443-8823-CC438E4FBAA0}"/>
    </a:ext>
  </a:extLst>
</a:theme>
</file>

<file path=ppt/theme/theme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FF12B141-C464-49A7-9392-F0F5F5553F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ÚNKP_dia_sablon_konferenciához</Template>
  <TotalTime>722</TotalTime>
  <Words>744</Words>
  <Application>Microsoft Office PowerPoint</Application>
  <PresentationFormat>Widescreen</PresentationFormat>
  <Paragraphs>95</Paragraphs>
  <Slides>11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11</vt:i4>
      </vt:variant>
    </vt:vector>
  </HeadingPairs>
  <TitlesOfParts>
    <vt:vector size="23" baseType="lpstr">
      <vt:lpstr>Arial</vt:lpstr>
      <vt:lpstr>Calibri</vt:lpstr>
      <vt:lpstr>Open Sans</vt:lpstr>
      <vt:lpstr>Open Sans Light</vt:lpstr>
      <vt:lpstr>System Font Regular</vt:lpstr>
      <vt:lpstr>3_Office Theme</vt:lpstr>
      <vt:lpstr>2_Office Theme</vt:lpstr>
      <vt:lpstr>4_Office Theme</vt:lpstr>
      <vt:lpstr>5_Office Theme</vt:lpstr>
      <vt:lpstr>6_Office Theme</vt:lpstr>
      <vt:lpstr>7_Office Theme</vt:lpstr>
      <vt:lpstr>8_Office Theme</vt:lpstr>
      <vt:lpstr>Robotizált pick-and-place feladatok a laboratórium automatizálás területén</vt:lpstr>
      <vt:lpstr>A kutatás hátterének ismertetése</vt:lpstr>
      <vt:lpstr>Motiváció</vt:lpstr>
      <vt:lpstr>Témakrörök</vt:lpstr>
      <vt:lpstr>Tárgylemez mozgatás</vt:lpstr>
      <vt:lpstr>Tárgylemez mozgatás: rendszer-architektúra </vt:lpstr>
      <vt:lpstr>Tárgylemez mozgatás: A tárgylemezek lokalizációja </vt:lpstr>
      <vt:lpstr>Mobil manipulátor irányítási környezete</vt:lpstr>
      <vt:lpstr>Az eredmények értékelése </vt:lpstr>
      <vt:lpstr>Indikátorok – publikációk és egyéb megjelenések</vt:lpstr>
      <vt:lpstr>Indikátorok – mentorált hallgatók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Anikó</dc:creator>
  <cp:lastModifiedBy>Dr. Péter Galambos</cp:lastModifiedBy>
  <cp:revision>72</cp:revision>
  <dcterms:created xsi:type="dcterms:W3CDTF">2020-09-22T13:16:24Z</dcterms:created>
  <dcterms:modified xsi:type="dcterms:W3CDTF">2023-06-06T06:37:33Z</dcterms:modified>
</cp:coreProperties>
</file>