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20"/>
  </p:notesMasterIdLst>
  <p:sldIdLst>
    <p:sldId id="256" r:id="rId8"/>
    <p:sldId id="264" r:id="rId9"/>
    <p:sldId id="265" r:id="rId10"/>
    <p:sldId id="267" r:id="rId11"/>
    <p:sldId id="266" r:id="rId12"/>
    <p:sldId id="272" r:id="rId13"/>
    <p:sldId id="268" r:id="rId14"/>
    <p:sldId id="269" r:id="rId15"/>
    <p:sldId id="270" r:id="rId16"/>
    <p:sldId id="271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2585" autoAdjust="0"/>
  </p:normalViewPr>
  <p:slideViewPr>
    <p:cSldViewPr snapToGrid="0" showGuides="1">
      <p:cViewPr varScale="1">
        <p:scale>
          <a:sx n="60" d="100"/>
          <a:sy n="60" d="100"/>
        </p:scale>
        <p:origin x="1507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Korábbi munkám során a súlyozott összeg alapú megközelítéssel egy egycélú optimalizálást hajtottam végre, genetikus algoritmussal, amely a súlyok függvényében egy darab optimálisnak tekinthető megoldást adott. Az alkalmazott fitness függvény bal oldalt látható. Amennyiben ezt a függvényt komponenseire bontjuk, alkalmazhatunk többcélú optimalizáló algoritmusokat, amelyek további képet adhatnak az optimális kezelésekről. Az így kapott f1-es költségfüggvény felelős a tumortérfogat minimalizálásáért, a másik a beadott dózisok minimalizálásáért. A kutatás során két algoritmust próbáltam ki, ezek az NSGA-II algoritmus és az </a:t>
            </a:r>
            <a:r>
              <a:rPr lang="hu-HU" dirty="0" err="1"/>
              <a:t>Epsilon</a:t>
            </a:r>
            <a:r>
              <a:rPr lang="hu-HU" dirty="0"/>
              <a:t> megkötés módszer. Minkét algoritmus kimenete egy </a:t>
            </a:r>
            <a:r>
              <a:rPr lang="hu-HU" dirty="0" err="1"/>
              <a:t>Pareto</a:t>
            </a:r>
            <a:r>
              <a:rPr lang="hu-HU" dirty="0"/>
              <a:t> front, </a:t>
            </a:r>
            <a:r>
              <a:rPr lang="hu-HU" dirty="0" err="1"/>
              <a:t>amel</a:t>
            </a:r>
            <a:r>
              <a:rPr lang="hu-HU" dirty="0"/>
              <a:t> </a:t>
            </a:r>
            <a:r>
              <a:rPr lang="hu-HU" dirty="0" err="1"/>
              <a:t>ytartalmazza</a:t>
            </a:r>
            <a:r>
              <a:rPr lang="hu-HU" dirty="0"/>
              <a:t> az összes lehetséges optimális megoldását a problémának, azaz a legjobb egyensúlyi állapotokat a tumortérfogat csökkentése a dózisok minimalizálása között. A jövőben akár a </a:t>
            </a:r>
            <a:r>
              <a:rPr lang="hu-HU" dirty="0" err="1"/>
              <a:t>Pareto</a:t>
            </a:r>
            <a:r>
              <a:rPr lang="hu-HU" dirty="0"/>
              <a:t> front egyes kezeléseihez rendelhetünk egy költség és egy életminőség javulás mutatót is, amely iránymutatást jelenthet az </a:t>
            </a:r>
            <a:r>
              <a:rPr lang="hu-HU" dirty="0" err="1"/>
              <a:t>orvosknak</a:t>
            </a:r>
            <a:r>
              <a:rPr lang="hu-HU" dirty="0"/>
              <a:t>, vagy akár felkínálhatjuk a döntést a pácienseknek is.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073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NSGA-II algoritmus egy genetikus algoritmuson alapszik, amely úgy lett módosítva, hogy azokat az egyedeket részesítse előnyben a szelekció során, amelyek a többi egyednél valamelyik fitness függvény tekintetében jobbak, míg a másik fitness </a:t>
            </a:r>
            <a:r>
              <a:rPr lang="hu-HU" dirty="0" err="1"/>
              <a:t>füüggvény</a:t>
            </a:r>
            <a:r>
              <a:rPr lang="hu-HU" dirty="0"/>
              <a:t> tekintetében nem rosszabbak. Az egyénre generált </a:t>
            </a:r>
            <a:r>
              <a:rPr lang="hu-HU" dirty="0" err="1"/>
              <a:t>Pareto</a:t>
            </a:r>
            <a:r>
              <a:rPr lang="hu-HU" dirty="0"/>
              <a:t> front a bal oldali ábrán látható. A </a:t>
            </a:r>
            <a:r>
              <a:rPr lang="hu-HU" dirty="0" err="1"/>
              <a:t>Pareto</a:t>
            </a:r>
            <a:r>
              <a:rPr lang="hu-HU" dirty="0"/>
              <a:t> frontról két kezelést kiválasztva leszimuláltam az adott páciens tumor térfogat változását az időben. A középső ábra a nagyobb, 22,65 mg/kg-os </a:t>
            </a:r>
            <a:r>
              <a:rPr lang="hu-HU" dirty="0" err="1"/>
              <a:t>összdózisú</a:t>
            </a:r>
            <a:r>
              <a:rPr lang="hu-HU" dirty="0"/>
              <a:t> kezelést mutatja, az ábra tetején látható sárga görbe mutatja a teljes tumortérfogat, és az látható, hogy ez a kezelés sikeresen meggyógyítja a </a:t>
            </a:r>
            <a:r>
              <a:rPr lang="hu-HU" dirty="0" err="1"/>
              <a:t>pácienset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8105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n-dimenzióban értelmezett térfogat.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 front minden pontjába húz egy téglalapot a referencia pontból.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 téglalapok uniója által adott terület adja a </a:t>
            </a:r>
            <a:r>
              <a:rPr lang="hu-HU" dirty="0" err="1">
                <a:solidFill>
                  <a:schemeClr val="bg1"/>
                </a:solidFill>
              </a:rPr>
              <a:t>hipertérfogatot</a:t>
            </a:r>
            <a:r>
              <a:rPr lang="hu-HU" dirty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Monte Carlo szimulációval becsülhető.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13DBF-CB09-4847-ADCA-8E0E05826D8B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105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2024. 05. 30.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Dömény Martin Ferenc</a:t>
            </a:r>
          </a:p>
          <a:p>
            <a:endParaRPr lang="hu-HU" dirty="0"/>
          </a:p>
          <a:p>
            <a:r>
              <a:rPr lang="hu-HU" dirty="0"/>
              <a:t>Konzulens:</a:t>
            </a:r>
          </a:p>
          <a:p>
            <a:r>
              <a:rPr lang="hu-HU" dirty="0"/>
              <a:t>Dr. Drexler Dániel András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2A64F98F-752B-FB07-FBDE-7D2FF8185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98171"/>
            <a:ext cx="9144000" cy="1811792"/>
          </a:xfrm>
        </p:spPr>
        <p:txBody>
          <a:bodyPr>
            <a:normAutofit/>
          </a:bodyPr>
          <a:lstStyle/>
          <a:p>
            <a:r>
              <a:rPr lang="hu-HU" dirty="0"/>
              <a:t>Kemoterápiás kezelések in </a:t>
            </a:r>
            <a:r>
              <a:rPr lang="hu-HU" dirty="0" err="1"/>
              <a:t>silico</a:t>
            </a:r>
            <a:r>
              <a:rPr lang="hu-HU" dirty="0"/>
              <a:t> optimalizálása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E4A05A0-2C1A-C61E-F7DA-975E3FD6D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883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9"/>
    </mc:Choice>
    <mc:Fallback>
      <p:transition spd="slow" advTm="10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AA9722E7-70FF-D723-DEF4-2E4BC1BD7E47}"/>
              </a:ext>
            </a:extLst>
          </p:cNvPr>
          <p:cNvSpPr/>
          <p:nvPr/>
        </p:nvSpPr>
        <p:spPr>
          <a:xfrm>
            <a:off x="0" y="1904196"/>
            <a:ext cx="5872630" cy="37488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C59E8933-31C7-BA26-2100-1C5FD0AEC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227" y="2041445"/>
            <a:ext cx="5280176" cy="94007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ACB903E-7999-8C48-640B-516D33CFC9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380" y="2981519"/>
            <a:ext cx="2542050" cy="2565660"/>
          </a:xfrm>
          <a:prstGeom prst="rect">
            <a:avLst/>
          </a:prstGeom>
        </p:spPr>
      </p:pic>
      <p:sp>
        <p:nvSpPr>
          <p:cNvPr id="12" name="Cím 1">
            <a:extLst>
              <a:ext uri="{FF2B5EF4-FFF2-40B4-BE49-F238E27FC236}">
                <a16:creationId xmlns:a16="http://schemas.microsoft.com/office/drawing/2014/main" id="{47AB0F99-E74F-2175-8C39-BB0E1A9B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4622" y="974705"/>
            <a:ext cx="4889240" cy="603072"/>
          </a:xfrm>
        </p:spPr>
        <p:txBody>
          <a:bodyPr>
            <a:normAutofit fontScale="90000"/>
          </a:bodyPr>
          <a:lstStyle/>
          <a:p>
            <a:r>
              <a:rPr lang="hu-HU" dirty="0" err="1"/>
              <a:t>Pareto</a:t>
            </a:r>
            <a:r>
              <a:rPr lang="hu-HU" dirty="0"/>
              <a:t> frontok kiértékelése</a:t>
            </a:r>
          </a:p>
        </p:txBody>
      </p:sp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B3A569B5-C817-D5BE-23AB-2BE0595EE4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710139"/>
              </p:ext>
            </p:extLst>
          </p:nvPr>
        </p:nvGraphicFramePr>
        <p:xfrm>
          <a:off x="5880954" y="2399286"/>
          <a:ext cx="6319368" cy="2758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015">
                  <a:extLst>
                    <a:ext uri="{9D8B030D-6E8A-4147-A177-3AD203B41FA5}">
                      <a16:colId xmlns:a16="http://schemas.microsoft.com/office/drawing/2014/main" val="4064759539"/>
                    </a:ext>
                  </a:extLst>
                </a:gridCol>
                <a:gridCol w="1465007">
                  <a:extLst>
                    <a:ext uri="{9D8B030D-6E8A-4147-A177-3AD203B41FA5}">
                      <a16:colId xmlns:a16="http://schemas.microsoft.com/office/drawing/2014/main" val="190436482"/>
                    </a:ext>
                  </a:extLst>
                </a:gridCol>
                <a:gridCol w="1425677">
                  <a:extLst>
                    <a:ext uri="{9D8B030D-6E8A-4147-A177-3AD203B41FA5}">
                      <a16:colId xmlns:a16="http://schemas.microsoft.com/office/drawing/2014/main" val="1520327768"/>
                    </a:ext>
                  </a:extLst>
                </a:gridCol>
                <a:gridCol w="1484669">
                  <a:extLst>
                    <a:ext uri="{9D8B030D-6E8A-4147-A177-3AD203B41FA5}">
                      <a16:colId xmlns:a16="http://schemas.microsoft.com/office/drawing/2014/main" val="1532245481"/>
                    </a:ext>
                  </a:extLst>
                </a:gridCol>
              </a:tblGrid>
              <a:tr h="602248">
                <a:tc>
                  <a:txBody>
                    <a:bodyPr/>
                    <a:lstStyle/>
                    <a:p>
                      <a:pPr algn="ctr"/>
                      <a:r>
                        <a:rPr lang="hu-HU" dirty="0" err="1">
                          <a:solidFill>
                            <a:schemeClr val="tx1"/>
                          </a:solidFill>
                        </a:rPr>
                        <a:t>Hipertérfogat</a:t>
                      </a:r>
                      <a:endParaRPr lang="hu-H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>
                          <a:solidFill>
                            <a:schemeClr val="tx1"/>
                          </a:solidFill>
                        </a:rPr>
                        <a:t>NSGA-II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>
                          <a:solidFill>
                            <a:schemeClr val="tx1"/>
                          </a:solidFill>
                        </a:rPr>
                        <a:t>Epsilon megkötés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>
                          <a:solidFill>
                            <a:schemeClr val="tx1"/>
                          </a:solidFill>
                        </a:rPr>
                        <a:t>Különbség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67864"/>
                  </a:ext>
                </a:extLst>
              </a:tr>
              <a:tr h="861786"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Egyénre optimalizált kezelés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88,27%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86,11%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2,16%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5252451"/>
                  </a:ext>
                </a:extLst>
              </a:tr>
              <a:tr h="1204174">
                <a:tc>
                  <a:txBody>
                    <a:bodyPr/>
                    <a:lstStyle/>
                    <a:p>
                      <a:pPr algn="l"/>
                      <a:r>
                        <a:rPr lang="hu-HU" dirty="0"/>
                        <a:t>Teljes pácienshalmazra optimalizált kezelés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82,20%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81,70%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/>
                        <a:t>0,50%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97277"/>
                  </a:ext>
                </a:extLst>
              </a:tr>
            </a:tbl>
          </a:graphicData>
        </a:graphic>
      </p:graphicFrame>
      <p:sp>
        <p:nvSpPr>
          <p:cNvPr id="4" name="TextBox 6">
            <a:extLst>
              <a:ext uri="{FF2B5EF4-FFF2-40B4-BE49-F238E27FC236}">
                <a16:creationId xmlns:a16="http://schemas.microsoft.com/office/drawing/2014/main" id="{FCD9AD0A-6892-040A-4445-D2033863D0D3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9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6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C126C0A-6668-76A0-DA2F-02CD329FB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8125" y="1032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0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955"/>
    </mc:Choice>
    <mc:Fallback>
      <p:transition spd="slow" advTm="105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B2B43EF7-ADF4-0BA9-06E3-886053A4E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Eredmények összefoglalása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D008001-973B-E67B-6D3C-177BE5A4DF98}"/>
              </a:ext>
            </a:extLst>
          </p:cNvPr>
          <p:cNvSpPr txBox="1"/>
          <p:nvPr/>
        </p:nvSpPr>
        <p:spPr>
          <a:xfrm>
            <a:off x="479425" y="2296159"/>
            <a:ext cx="618684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Implementáltam két algoritmust, amely képes </a:t>
            </a:r>
            <a:r>
              <a:rPr lang="hu-HU" dirty="0" err="1">
                <a:solidFill>
                  <a:schemeClr val="bg1"/>
                </a:solidFill>
              </a:rPr>
              <a:t>Pareto</a:t>
            </a:r>
            <a:r>
              <a:rPr lang="hu-HU" dirty="0">
                <a:solidFill>
                  <a:schemeClr val="bg1"/>
                </a:solidFill>
              </a:rPr>
              <a:t> frontot generálni.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Az egyik algoritmus egy evolúciós algoritmus, míg a másik egy gradiens alapú keresést alkalmaz.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Az algoritmusokkal generáltam </a:t>
            </a:r>
            <a:r>
              <a:rPr lang="hu-HU" dirty="0" err="1">
                <a:solidFill>
                  <a:schemeClr val="bg1"/>
                </a:solidFill>
              </a:rPr>
              <a:t>Pareto</a:t>
            </a:r>
            <a:r>
              <a:rPr lang="hu-HU" dirty="0">
                <a:solidFill>
                  <a:schemeClr val="bg1"/>
                </a:solidFill>
              </a:rPr>
              <a:t> frontot egyénre és pácienshalmazokra.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 </a:t>
            </a:r>
            <a:r>
              <a:rPr lang="hu-HU" dirty="0" err="1">
                <a:solidFill>
                  <a:schemeClr val="bg1"/>
                </a:solidFill>
              </a:rPr>
              <a:t>Pareto</a:t>
            </a:r>
            <a:r>
              <a:rPr lang="hu-HU" dirty="0">
                <a:solidFill>
                  <a:schemeClr val="bg1"/>
                </a:solidFill>
              </a:rPr>
              <a:t> frontokat kiértékeltem a </a:t>
            </a:r>
            <a:r>
              <a:rPr lang="hu-HU" dirty="0" err="1">
                <a:solidFill>
                  <a:schemeClr val="bg1"/>
                </a:solidFill>
              </a:rPr>
              <a:t>hipertérfogat</a:t>
            </a:r>
            <a:r>
              <a:rPr lang="hu-HU" dirty="0">
                <a:solidFill>
                  <a:schemeClr val="bg1"/>
                </a:solidFill>
              </a:rPr>
              <a:t> indikátorral.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Az eredmények alapján az NSGA-II által generált </a:t>
            </a:r>
            <a:r>
              <a:rPr lang="hu-HU" dirty="0" err="1">
                <a:solidFill>
                  <a:schemeClr val="bg1"/>
                </a:solidFill>
              </a:rPr>
              <a:t>Pareto</a:t>
            </a:r>
            <a:r>
              <a:rPr lang="hu-HU" dirty="0">
                <a:solidFill>
                  <a:schemeClr val="bg1"/>
                </a:solidFill>
              </a:rPr>
              <a:t> frontok jobb </a:t>
            </a:r>
            <a:r>
              <a:rPr lang="hu-HU" dirty="0" err="1">
                <a:solidFill>
                  <a:schemeClr val="bg1"/>
                </a:solidFill>
              </a:rPr>
              <a:t>hipertérfogattal</a:t>
            </a:r>
            <a:r>
              <a:rPr lang="hu-HU" dirty="0">
                <a:solidFill>
                  <a:schemeClr val="bg1"/>
                </a:solidFill>
              </a:rPr>
              <a:t> rendelkeznek, mint az </a:t>
            </a:r>
            <a:r>
              <a:rPr lang="hu-HU" dirty="0" err="1">
                <a:solidFill>
                  <a:schemeClr val="bg1"/>
                </a:solidFill>
              </a:rPr>
              <a:t>Epsilon</a:t>
            </a:r>
            <a:r>
              <a:rPr lang="hu-HU" dirty="0">
                <a:solidFill>
                  <a:schemeClr val="bg1"/>
                </a:solidFill>
              </a:rPr>
              <a:t>-megkötés által generáltak.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599C07F-1587-24DB-1388-16317E990699}"/>
              </a:ext>
            </a:extLst>
          </p:cNvPr>
          <p:cNvSpPr txBox="1"/>
          <p:nvPr/>
        </p:nvSpPr>
        <p:spPr>
          <a:xfrm>
            <a:off x="6686591" y="767045"/>
            <a:ext cx="523986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u="sng" dirty="0">
                <a:solidFill>
                  <a:schemeClr val="bg1"/>
                </a:solidFill>
              </a:rPr>
              <a:t>M. F. Dömény</a:t>
            </a:r>
            <a:r>
              <a:rPr lang="hu-HU" sz="1100" b="1" dirty="0">
                <a:solidFill>
                  <a:schemeClr val="bg1"/>
                </a:solidFill>
              </a:rPr>
              <a:t>, M. Puskás, L. Kovács, and D. A. Drexler. </a:t>
            </a:r>
            <a:r>
              <a:rPr lang="hu-HU" sz="1100" b="1" dirty="0" err="1">
                <a:solidFill>
                  <a:schemeClr val="bg1"/>
                </a:solidFill>
              </a:rPr>
              <a:t>Population-based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chemotherapy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optimization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using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genetic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algorithm</a:t>
            </a:r>
            <a:r>
              <a:rPr lang="hu-HU" sz="1100" b="1" dirty="0">
                <a:solidFill>
                  <a:schemeClr val="bg1"/>
                </a:solidFill>
              </a:rPr>
              <a:t>. In 2023 IEEE 21st International </a:t>
            </a:r>
            <a:r>
              <a:rPr lang="hu-HU" sz="1100" b="1" dirty="0" err="1">
                <a:solidFill>
                  <a:schemeClr val="bg1"/>
                </a:solidFill>
              </a:rPr>
              <a:t>Symposium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on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Intelligent</a:t>
            </a:r>
            <a:r>
              <a:rPr lang="hu-HU" sz="1100" b="1" dirty="0">
                <a:solidFill>
                  <a:schemeClr val="bg1"/>
                </a:solidFill>
              </a:rPr>
              <a:t> Systems and </a:t>
            </a:r>
            <a:r>
              <a:rPr lang="hu-HU" sz="1100" b="1" dirty="0" err="1">
                <a:solidFill>
                  <a:schemeClr val="bg1"/>
                </a:solidFill>
              </a:rPr>
              <a:t>Informatics</a:t>
            </a:r>
            <a:r>
              <a:rPr lang="hu-HU" sz="1100" b="1" dirty="0">
                <a:solidFill>
                  <a:schemeClr val="bg1"/>
                </a:solidFill>
              </a:rPr>
              <a:t> (SISY), 2023.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CFB7964-C794-4B82-D79F-DE9140C13DFB}"/>
              </a:ext>
            </a:extLst>
          </p:cNvPr>
          <p:cNvSpPr txBox="1"/>
          <p:nvPr/>
        </p:nvSpPr>
        <p:spPr>
          <a:xfrm>
            <a:off x="6686591" y="1394355"/>
            <a:ext cx="51185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u="sng" dirty="0">
                <a:solidFill>
                  <a:schemeClr val="bg1"/>
                </a:solidFill>
              </a:rPr>
              <a:t>M. F. Dömény</a:t>
            </a:r>
            <a:r>
              <a:rPr lang="hu-HU" sz="1100" b="1" dirty="0">
                <a:solidFill>
                  <a:schemeClr val="bg1"/>
                </a:solidFill>
              </a:rPr>
              <a:t>, M. Puskás, L. Kovács, M. </a:t>
            </a:r>
            <a:r>
              <a:rPr lang="hu-HU" sz="1100" b="1" dirty="0" err="1">
                <a:solidFill>
                  <a:schemeClr val="bg1"/>
                </a:solidFill>
              </a:rPr>
              <a:t>Thi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hu-HU" sz="1100" b="1" dirty="0" err="1">
                <a:solidFill>
                  <a:schemeClr val="bg1"/>
                </a:solidFill>
              </a:rPr>
              <a:t>Thoa</a:t>
            </a:r>
            <a:r>
              <a:rPr lang="hu-HU" sz="1100" b="1" dirty="0">
                <a:solidFill>
                  <a:schemeClr val="bg1"/>
                </a:solidFill>
              </a:rPr>
              <a:t>, D. A. Drexler, </a:t>
            </a:r>
            <a:r>
              <a:rPr lang="en-US" sz="1100" b="1" dirty="0">
                <a:solidFill>
                  <a:schemeClr val="bg1"/>
                </a:solidFill>
              </a:rPr>
              <a:t>Detecting critical supervision intervals during in silico chemotherapy treatments</a:t>
            </a:r>
            <a:r>
              <a:rPr lang="hu-HU" sz="1100" b="1" dirty="0">
                <a:solidFill>
                  <a:schemeClr val="bg1"/>
                </a:solidFill>
              </a:rPr>
              <a:t>, </a:t>
            </a:r>
            <a:r>
              <a:rPr lang="en-US" sz="1100" b="1" dirty="0">
                <a:solidFill>
                  <a:schemeClr val="bg1"/>
                </a:solidFill>
              </a:rPr>
              <a:t>11th IEEE International Conference on Computational Cybernetics and Cyber-Medical Systems</a:t>
            </a:r>
            <a:r>
              <a:rPr lang="hu-HU" sz="1100" b="1" dirty="0">
                <a:solidFill>
                  <a:schemeClr val="bg1"/>
                </a:solidFill>
              </a:rPr>
              <a:t> (ICCC 2024), Megjelenés alatt.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4BE4EF0C-91EC-2CEF-86EF-CA2B9B30A5EA}"/>
              </a:ext>
            </a:extLst>
          </p:cNvPr>
          <p:cNvSpPr txBox="1"/>
          <p:nvPr/>
        </p:nvSpPr>
        <p:spPr>
          <a:xfrm>
            <a:off x="6700950" y="2188856"/>
            <a:ext cx="51185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i="0" u="sng" dirty="0">
                <a:solidFill>
                  <a:schemeClr val="bg1"/>
                </a:solidFill>
                <a:effectLst/>
              </a:rPr>
              <a:t>Dömény Martin Ferenc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. Kemoterápiás kezelések in </a:t>
            </a:r>
            <a:r>
              <a:rPr lang="hu-HU" sz="1100" b="1" i="0" dirty="0" err="1">
                <a:solidFill>
                  <a:schemeClr val="bg1"/>
                </a:solidFill>
                <a:effectLst/>
              </a:rPr>
              <a:t>silico</a:t>
            </a:r>
            <a:r>
              <a:rPr lang="hu-HU" sz="1100" b="1" i="0" dirty="0">
                <a:solidFill>
                  <a:schemeClr val="bg1"/>
                </a:solidFill>
                <a:effectLst/>
              </a:rPr>
              <a:t> optimalizálása. TDK dolgozat, ÓE-NIK, 2023/24/2</a:t>
            </a:r>
            <a:endParaRPr lang="hu-HU" sz="1100" b="1" dirty="0">
              <a:solidFill>
                <a:schemeClr val="bg1"/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CDA47C45-FE11-7EB7-80B2-DD345DF3FAA9}"/>
              </a:ext>
            </a:extLst>
          </p:cNvPr>
          <p:cNvSpPr txBox="1"/>
          <p:nvPr/>
        </p:nvSpPr>
        <p:spPr>
          <a:xfrm>
            <a:off x="6686591" y="2670558"/>
            <a:ext cx="51185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u-HU" sz="1100" b="1" u="sng" dirty="0">
                <a:solidFill>
                  <a:schemeClr val="bg1"/>
                </a:solidFill>
              </a:rPr>
              <a:t>M.F. Dömény</a:t>
            </a:r>
            <a:r>
              <a:rPr lang="hu-HU" sz="1100" b="1" dirty="0">
                <a:solidFill>
                  <a:schemeClr val="bg1"/>
                </a:solidFill>
              </a:rPr>
              <a:t>, M. Puskás, L. Kovács, D. A. Drexler. </a:t>
            </a:r>
            <a:r>
              <a:rPr lang="en-US" sz="1100" b="1" dirty="0">
                <a:solidFill>
                  <a:schemeClr val="bg1"/>
                </a:solidFill>
              </a:rPr>
              <a:t>A review of multi-objective optimization algorithms</a:t>
            </a:r>
            <a:r>
              <a:rPr lang="hu-HU" sz="1100" b="1" dirty="0">
                <a:solidFill>
                  <a:schemeClr val="bg1"/>
                </a:solidFill>
              </a:rPr>
              <a:t> </a:t>
            </a:r>
            <a:r>
              <a:rPr lang="en-US" sz="1100" b="1" dirty="0">
                <a:solidFill>
                  <a:schemeClr val="bg1"/>
                </a:solidFill>
              </a:rPr>
              <a:t>in the field of chemotherapy optimization</a:t>
            </a:r>
            <a:r>
              <a:rPr lang="hu-HU" sz="1100" b="1" dirty="0">
                <a:solidFill>
                  <a:schemeClr val="bg1"/>
                </a:solidFill>
              </a:rPr>
              <a:t>. In </a:t>
            </a:r>
            <a:r>
              <a:rPr lang="en-US" sz="1100" b="1" dirty="0">
                <a:solidFill>
                  <a:schemeClr val="bg1"/>
                </a:solidFill>
              </a:rPr>
              <a:t>IEEE 18th International Symposium on Applied Computational Intelligence and Informatics (SACI 2024)</a:t>
            </a:r>
            <a:r>
              <a:rPr lang="hu-HU" sz="1100" b="1" dirty="0">
                <a:solidFill>
                  <a:schemeClr val="bg1"/>
                </a:solidFill>
              </a:rPr>
              <a:t>, Megjelenés alatt.</a:t>
            </a:r>
          </a:p>
        </p:txBody>
      </p:sp>
      <p:pic>
        <p:nvPicPr>
          <p:cNvPr id="17" name="Kép 16" descr="A képen Téglalap, szöveg, vázlat, képernyőkép látható&#10;&#10;Automatikusan generált leírás">
            <a:extLst>
              <a:ext uri="{FF2B5EF4-FFF2-40B4-BE49-F238E27FC236}">
                <a16:creationId xmlns:a16="http://schemas.microsoft.com/office/drawing/2014/main" id="{46194A26-8535-6B94-B938-257F20E927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525" y="4071995"/>
            <a:ext cx="1514475" cy="1438275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D6CFC9A1-861B-36E1-4803-9ACF49DB02C9}"/>
              </a:ext>
            </a:extLst>
          </p:cNvPr>
          <p:cNvSpPr txBox="1"/>
          <p:nvPr/>
        </p:nvSpPr>
        <p:spPr>
          <a:xfrm>
            <a:off x="8278762" y="4254839"/>
            <a:ext cx="23987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1  konferenciacikk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1 folyóiratcikk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1 TDK II. hely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A21B04EE-E7A7-D7A2-CEB7-5AC374303596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10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717E270-72B9-1AB5-2F49-E761DDD37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9826" y="4236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5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96"/>
    </mc:Choice>
    <mc:Fallback>
      <p:transition spd="slow" advTm="40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96127" y="1833117"/>
            <a:ext cx="6399745" cy="1595883"/>
          </a:xfrm>
        </p:spPr>
        <p:txBody>
          <a:bodyPr>
            <a:normAutofit/>
          </a:bodyPr>
          <a:lstStyle/>
          <a:p>
            <a:r>
              <a:rPr lang="hu-HU" sz="4400" dirty="0"/>
              <a:t>Köszönöm a figyelmet!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70458019-7AF4-A355-8624-04975926A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23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8"/>
    </mc:Choice>
    <mc:Fallback>
      <p:transition spd="slow" advTm="2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>
            <a:extLst>
              <a:ext uri="{FF2B5EF4-FFF2-40B4-BE49-F238E27FC236}">
                <a16:creationId xmlns:a16="http://schemas.microsoft.com/office/drawing/2014/main" id="{18B6F9D1-E17C-DF2E-3368-9F78B08A8D29}"/>
              </a:ext>
            </a:extLst>
          </p:cNvPr>
          <p:cNvSpPr/>
          <p:nvPr/>
        </p:nvSpPr>
        <p:spPr>
          <a:xfrm>
            <a:off x="5498386" y="0"/>
            <a:ext cx="6693613" cy="5653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Bevezetés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8" name="Kép 7" descr="A képen képernyőkép, Grafika látható">
            <a:extLst>
              <a:ext uri="{FF2B5EF4-FFF2-40B4-BE49-F238E27FC236}">
                <a16:creationId xmlns:a16="http://schemas.microsoft.com/office/drawing/2014/main" id="{BFDD172C-38D6-3054-3BE9-29385B519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633" y="549847"/>
            <a:ext cx="6071118" cy="4553339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4229F3B4-A932-65DA-4F33-3DD05E5F7211}"/>
              </a:ext>
            </a:extLst>
          </p:cNvPr>
          <p:cNvSpPr txBox="1"/>
          <p:nvPr/>
        </p:nvSpPr>
        <p:spPr>
          <a:xfrm>
            <a:off x="499745" y="2464296"/>
            <a:ext cx="4068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A terápiák átlagra vannak tervezve.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Nem veszik figyelembe a páciensek egyedi paramétereit.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Magas dózisokat adagolnak.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Nő a rezisztencia kialakulásának az esélye.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E37D3E-AD46-EE88-1337-95E964CA63B7}"/>
              </a:ext>
            </a:extLst>
          </p:cNvPr>
          <p:cNvSpPr txBox="1"/>
          <p:nvPr/>
        </p:nvSpPr>
        <p:spPr>
          <a:xfrm>
            <a:off x="6035236" y="5162665"/>
            <a:ext cx="52344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0" dirty="0">
                <a:effectLst/>
              </a:rPr>
              <a:t>WHO</a:t>
            </a:r>
            <a:r>
              <a:rPr lang="en-US" sz="1100" b="0" i="0" dirty="0">
                <a:effectLst/>
              </a:rPr>
              <a:t>: Global cancer statistics 2020: GLOBOCAN estimates of incidence and mortality worldwide for 36 cancers in 185 countries</a:t>
            </a:r>
            <a:endParaRPr lang="hu-HU" sz="1100" dirty="0"/>
          </a:p>
        </p:txBody>
      </p:sp>
      <p:pic>
        <p:nvPicPr>
          <p:cNvPr id="4" name="Bevezetés">
            <a:hlinkClick r:id="" action="ppaction://media"/>
            <a:extLst>
              <a:ext uri="{FF2B5EF4-FFF2-40B4-BE49-F238E27FC236}">
                <a16:creationId xmlns:a16="http://schemas.microsoft.com/office/drawing/2014/main" id="{07C3EE57-33AC-DC35-DF7E-196B4B3F6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63925" y="1483729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EF5854-CFE1-2BF0-69C1-50740B0439B0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tx2"/>
                </a:solidFill>
              </a:rPr>
              <a:t>1/10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9745" y="1284128"/>
            <a:ext cx="3363128" cy="1012031"/>
          </a:xfrm>
        </p:spPr>
        <p:txBody>
          <a:bodyPr/>
          <a:lstStyle/>
          <a:p>
            <a:r>
              <a:rPr lang="hu-HU" dirty="0"/>
              <a:t>Kutatásunk célja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2DF90CA-B3EB-4480-DF26-DC9B876F5FEF}"/>
              </a:ext>
            </a:extLst>
          </p:cNvPr>
          <p:cNvSpPr txBox="1"/>
          <p:nvPr/>
        </p:nvSpPr>
        <p:spPr>
          <a:xfrm>
            <a:off x="499745" y="2625022"/>
            <a:ext cx="536921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Egyénre és kisebb csoportokra tervezett terápia.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Figyelembe véve a páciensek egyedi paramétereit.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Kisebb dózisok alkalmazása.</a:t>
            </a:r>
          </a:p>
          <a:p>
            <a:endParaRPr lang="hu-H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Kisebb a rezisztencia kialakulásának az esélye.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Kevesebb mellékhatás.</a:t>
            </a:r>
          </a:p>
        </p:txBody>
      </p:sp>
      <p:sp>
        <p:nvSpPr>
          <p:cNvPr id="3" name="Cím 1">
            <a:extLst>
              <a:ext uri="{FF2B5EF4-FFF2-40B4-BE49-F238E27FC236}">
                <a16:creationId xmlns:a16="http://schemas.microsoft.com/office/drawing/2014/main" id="{AE87135C-D87C-D349-18D3-651D64BC2DE8}"/>
              </a:ext>
            </a:extLst>
          </p:cNvPr>
          <p:cNvSpPr txBox="1">
            <a:spLocks/>
          </p:cNvSpPr>
          <p:nvPr/>
        </p:nvSpPr>
        <p:spPr>
          <a:xfrm>
            <a:off x="7911361" y="1284127"/>
            <a:ext cx="3363128" cy="101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CE7234A-ACF4-672C-7A48-A02E5E9AB50D}"/>
              </a:ext>
            </a:extLst>
          </p:cNvPr>
          <p:cNvSpPr txBox="1"/>
          <p:nvPr/>
        </p:nvSpPr>
        <p:spPr>
          <a:xfrm>
            <a:off x="6881049" y="2625022"/>
            <a:ext cx="47075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i="0" dirty="0">
                <a:solidFill>
                  <a:schemeClr val="bg1"/>
                </a:solidFill>
                <a:effectLst/>
              </a:rPr>
              <a:t>FELADATOM: terápia optimalizálás egyénre és hasonló páciensekből álló pácienshalmazokra, az összes lehetséges optimális megoldás meghatározásával.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AE99CB8-18B1-62FE-BFAF-A1925D0909EF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2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05CB1CE-6D1A-BF7D-80DC-B84D93114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14542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45"/>
    </mc:Choice>
    <mc:Fallback>
      <p:transition spd="slow" advTm="3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>
            <a:extLst>
              <a:ext uri="{FF2B5EF4-FFF2-40B4-BE49-F238E27FC236}">
                <a16:creationId xmlns:a16="http://schemas.microsoft.com/office/drawing/2014/main" id="{7A378DEC-28D8-BAFA-5DB7-A25BD36986DE}"/>
              </a:ext>
            </a:extLst>
          </p:cNvPr>
          <p:cNvSpPr/>
          <p:nvPr/>
        </p:nvSpPr>
        <p:spPr>
          <a:xfrm>
            <a:off x="0" y="1573120"/>
            <a:ext cx="12192000" cy="4320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7158AAF-4CF7-1A17-9BE5-2F54674AA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20" y="1573120"/>
            <a:ext cx="6466114" cy="304960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45449EBE-1512-48D4-EACA-19CB03331D8C}"/>
              </a:ext>
            </a:extLst>
          </p:cNvPr>
          <p:cNvSpPr txBox="1"/>
          <p:nvPr/>
        </p:nvSpPr>
        <p:spPr>
          <a:xfrm>
            <a:off x="2164866" y="4363067"/>
            <a:ext cx="3156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NSGA-II algoritmus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 err="1"/>
              <a:t>Epsilon</a:t>
            </a:r>
            <a:r>
              <a:rPr lang="hu-HU" sz="1600" dirty="0"/>
              <a:t>-megkötés módszer</a:t>
            </a:r>
          </a:p>
        </p:txBody>
      </p:sp>
      <p:sp>
        <p:nvSpPr>
          <p:cNvPr id="12" name="Cím 1">
            <a:extLst>
              <a:ext uri="{FF2B5EF4-FFF2-40B4-BE49-F238E27FC236}">
                <a16:creationId xmlns:a16="http://schemas.microsoft.com/office/drawing/2014/main" id="{3289F2DE-78DA-C297-6869-33769EAD6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8700" y="604255"/>
            <a:ext cx="6198165" cy="563333"/>
          </a:xfrm>
        </p:spPr>
        <p:txBody>
          <a:bodyPr>
            <a:normAutofit/>
          </a:bodyPr>
          <a:lstStyle/>
          <a:p>
            <a:r>
              <a:rPr lang="hu-HU" dirty="0"/>
              <a:t>Fitness függvény szétbontása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0DDC11F-D7CA-256F-5F96-701D191A3F09}"/>
              </a:ext>
            </a:extLst>
          </p:cNvPr>
          <p:cNvSpPr txBox="1"/>
          <p:nvPr/>
        </p:nvSpPr>
        <p:spPr>
          <a:xfrm>
            <a:off x="2076061" y="5462996"/>
            <a:ext cx="80398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b="1" dirty="0"/>
              <a:t>[2] </a:t>
            </a:r>
            <a:r>
              <a:rPr lang="hu-HU" sz="1100" b="1" u="sng" dirty="0"/>
              <a:t>M. F. Dömény</a:t>
            </a:r>
            <a:r>
              <a:rPr lang="hu-HU" sz="1100" b="1" dirty="0"/>
              <a:t>, M. Puskás, L. Kovács, and D. A. Drexler. </a:t>
            </a:r>
            <a:r>
              <a:rPr lang="hu-HU" sz="1100" b="1" dirty="0" err="1"/>
              <a:t>Population-based</a:t>
            </a:r>
            <a:r>
              <a:rPr lang="hu-HU" sz="1100" b="1" dirty="0"/>
              <a:t> </a:t>
            </a:r>
            <a:r>
              <a:rPr lang="hu-HU" sz="1100" b="1" dirty="0" err="1"/>
              <a:t>chemotherapy</a:t>
            </a:r>
            <a:r>
              <a:rPr lang="hu-HU" sz="1100" b="1" dirty="0"/>
              <a:t> </a:t>
            </a:r>
            <a:r>
              <a:rPr lang="hu-HU" sz="1100" b="1" dirty="0" err="1"/>
              <a:t>optimization</a:t>
            </a:r>
            <a:r>
              <a:rPr lang="hu-HU" sz="1100" b="1" dirty="0"/>
              <a:t> </a:t>
            </a:r>
            <a:r>
              <a:rPr lang="hu-HU" sz="1100" b="1" dirty="0" err="1"/>
              <a:t>using</a:t>
            </a:r>
            <a:r>
              <a:rPr lang="hu-HU" sz="1100" b="1" dirty="0"/>
              <a:t> </a:t>
            </a:r>
            <a:r>
              <a:rPr lang="hu-HU" sz="1100" b="1" dirty="0" err="1"/>
              <a:t>genetic</a:t>
            </a:r>
            <a:r>
              <a:rPr lang="hu-HU" sz="1100" b="1" dirty="0"/>
              <a:t> </a:t>
            </a:r>
            <a:r>
              <a:rPr lang="hu-HU" sz="1100" b="1" dirty="0" err="1"/>
              <a:t>algorithm</a:t>
            </a:r>
            <a:r>
              <a:rPr lang="hu-HU" sz="1100" b="1" dirty="0"/>
              <a:t>. In 2023 IEEE 21st International </a:t>
            </a:r>
            <a:r>
              <a:rPr lang="hu-HU" sz="1100" b="1" dirty="0" err="1"/>
              <a:t>Symposium</a:t>
            </a:r>
            <a:r>
              <a:rPr lang="hu-HU" sz="1100" b="1" dirty="0"/>
              <a:t> </a:t>
            </a:r>
            <a:r>
              <a:rPr lang="hu-HU" sz="1100" b="1" dirty="0" err="1"/>
              <a:t>on</a:t>
            </a:r>
            <a:r>
              <a:rPr lang="hu-HU" sz="1100" b="1" dirty="0"/>
              <a:t> </a:t>
            </a:r>
            <a:r>
              <a:rPr lang="hu-HU" sz="1100" b="1" dirty="0" err="1"/>
              <a:t>Intelligent</a:t>
            </a:r>
            <a:r>
              <a:rPr lang="hu-HU" sz="1100" b="1" dirty="0"/>
              <a:t> Systems and </a:t>
            </a:r>
            <a:r>
              <a:rPr lang="hu-HU" sz="1100" b="1" dirty="0" err="1"/>
              <a:t>Informatics</a:t>
            </a:r>
            <a:r>
              <a:rPr lang="hu-HU" sz="1100" b="1" dirty="0"/>
              <a:t> (SISY), 2023.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F564FCF-B163-C4E6-5E46-CDAD554D4E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645" y="1739259"/>
            <a:ext cx="3616904" cy="3379481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310AC23F-72E1-C3B4-6EF5-03EC7F6A0F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5542" y="639310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D98F00-BB14-7585-C399-257B6A05E5C1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3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95"/>
    </mc:Choice>
    <mc:Fallback>
      <p:transition spd="slow" advTm="83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9112" y="1442748"/>
            <a:ext cx="10779998" cy="563333"/>
          </a:xfrm>
        </p:spPr>
        <p:txBody>
          <a:bodyPr>
            <a:noAutofit/>
          </a:bodyPr>
          <a:lstStyle/>
          <a:p>
            <a:r>
              <a:rPr lang="hu-HU" dirty="0"/>
              <a:t>NSGA-II algoritmus által generált </a:t>
            </a:r>
            <a:r>
              <a:rPr lang="hu-HU" dirty="0" err="1"/>
              <a:t>Pareto</a:t>
            </a:r>
            <a:r>
              <a:rPr lang="hu-HU" dirty="0"/>
              <a:t> front egyénre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F2C7A2F-E8A7-3E32-832B-DA14A6C04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24032"/>
            <a:ext cx="3981091" cy="3429000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2F9E6BC6-639B-3D7B-F772-08A1C2722B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1546" y="2224032"/>
            <a:ext cx="4143563" cy="342900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C2BD307-6B54-7590-C0A3-FC4CABAA01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4916" y="2224032"/>
            <a:ext cx="4329466" cy="3453320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420613E-5724-29C6-F11B-9E8AD0390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45428" y="556021"/>
            <a:ext cx="487363" cy="487363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2F274E47-5DAF-C256-16BD-BDEFF8614E3E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4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19"/>
    </mc:Choice>
    <mc:Fallback>
      <p:transition spd="slow" advTm="75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BBC31DF-BF6C-E56C-DDBA-93D3D52D4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8649" y="1554147"/>
            <a:ext cx="5474701" cy="4098885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C16B6FE-183A-D4D5-D5B8-2FAAC30D9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4312" y="641635"/>
            <a:ext cx="8277688" cy="563333"/>
          </a:xfrm>
        </p:spPr>
        <p:txBody>
          <a:bodyPr>
            <a:noAutofit/>
          </a:bodyPr>
          <a:lstStyle/>
          <a:p>
            <a:r>
              <a:rPr lang="hu-HU" dirty="0"/>
              <a:t>NSGA-II algoritmus által generált </a:t>
            </a:r>
            <a:r>
              <a:rPr lang="hu-HU" dirty="0" err="1"/>
              <a:t>Pareto</a:t>
            </a:r>
            <a:r>
              <a:rPr lang="hu-HU" dirty="0"/>
              <a:t> frontok több különböző egérre</a:t>
            </a:r>
          </a:p>
        </p:txBody>
      </p:sp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88B45F5-5463-473A-8A53-33171AA88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725" y="1579547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81CBD4-BAED-3BA0-9A34-1A4BB23C6BED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5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6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43"/>
    </mc:Choice>
    <mc:Fallback>
      <p:transition spd="slow" advTm="41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F94FE96B-E795-BF92-3FFD-99A96C84FDC1}"/>
              </a:ext>
            </a:extLst>
          </p:cNvPr>
          <p:cNvSpPr txBox="1">
            <a:spLocks/>
          </p:cNvSpPr>
          <p:nvPr/>
        </p:nvSpPr>
        <p:spPr>
          <a:xfrm>
            <a:off x="409112" y="1442748"/>
            <a:ext cx="9695941" cy="563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NSGA-II algoritmus által generált </a:t>
            </a:r>
            <a:r>
              <a:rPr lang="hu-HU" dirty="0" err="1"/>
              <a:t>Pareto</a:t>
            </a:r>
            <a:r>
              <a:rPr lang="hu-HU" dirty="0"/>
              <a:t> front csoportra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BD00CFA-A13C-4213-DFC7-910DF9E0D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33206"/>
            <a:ext cx="4191403" cy="351982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6BC208C-162A-4A0E-C518-6035114B9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5594" y="2133207"/>
            <a:ext cx="5306406" cy="3519826"/>
          </a:xfrm>
          <a:prstGeom prst="rect">
            <a:avLst/>
          </a:prstGeom>
        </p:spPr>
      </p:pic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FE568095-2AD5-CC3D-E552-BE2630A7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1025" y="1262451"/>
            <a:ext cx="487363" cy="48736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F905BC4-7F7A-2039-6ABC-E9A71BAF93E6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6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08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9"/>
    </mc:Choice>
    <mc:Fallback>
      <p:transition spd="slow" advTm="61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1766" y="1429807"/>
            <a:ext cx="11682750" cy="572664"/>
          </a:xfrm>
        </p:spPr>
        <p:txBody>
          <a:bodyPr>
            <a:noAutofit/>
          </a:bodyPr>
          <a:lstStyle/>
          <a:p>
            <a:r>
              <a:rPr lang="hu-HU" sz="2900" dirty="0" err="1"/>
              <a:t>Epsilon</a:t>
            </a:r>
            <a:r>
              <a:rPr lang="hu-HU" sz="2900" dirty="0"/>
              <a:t> megkötés módszer által generált </a:t>
            </a:r>
            <a:r>
              <a:rPr lang="hu-HU" sz="2900" dirty="0" err="1"/>
              <a:t>Pareto</a:t>
            </a:r>
            <a:r>
              <a:rPr lang="hu-HU" sz="2900" dirty="0"/>
              <a:t> front egyénre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F569941-533F-4F1C-A1CB-B432C59CD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43580"/>
            <a:ext cx="4257368" cy="350945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634F73F3-EFAA-0EF9-E2CC-20D833D0D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110" y="2143580"/>
            <a:ext cx="4875890" cy="3509452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A75A345-1D6D-1943-5491-36DE42F71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64978" y="3616525"/>
            <a:ext cx="487363" cy="487363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F085282-7E3B-8432-B297-3E6DB0C58B76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7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54"/>
    </mc:Choice>
    <mc:Fallback>
      <p:transition spd="slow" advTm="6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296197E-8827-DA9F-A80C-EE8591CF9F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170646"/>
            <a:ext cx="4257369" cy="348238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693EB53-05CA-D42D-B821-054F022EC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66" y="1429807"/>
            <a:ext cx="11151809" cy="572664"/>
          </a:xfrm>
        </p:spPr>
        <p:txBody>
          <a:bodyPr>
            <a:normAutofit/>
          </a:bodyPr>
          <a:lstStyle/>
          <a:p>
            <a:r>
              <a:rPr lang="hu-HU" sz="2900" dirty="0" err="1"/>
              <a:t>Epsilon</a:t>
            </a:r>
            <a:r>
              <a:rPr lang="hu-HU" sz="2900" dirty="0"/>
              <a:t> megkötés módszer által generált </a:t>
            </a:r>
            <a:r>
              <a:rPr lang="hu-HU" sz="2900" dirty="0" err="1"/>
              <a:t>Pareto</a:t>
            </a:r>
            <a:r>
              <a:rPr lang="hu-HU" sz="2900" dirty="0"/>
              <a:t> front csoportra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B502B74-7EB5-0A2A-291D-757AEBD889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7380" y="2157116"/>
            <a:ext cx="5004619" cy="3510147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B6C7390-4B5F-C43E-84DE-B96D38A3A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98725" y="3584070"/>
            <a:ext cx="487363" cy="4873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52469-CD00-3AF9-A808-BE0DC7857C58}"/>
              </a:ext>
            </a:extLst>
          </p:cNvPr>
          <p:cNvSpPr txBox="1"/>
          <p:nvPr/>
        </p:nvSpPr>
        <p:spPr>
          <a:xfrm>
            <a:off x="11438208" y="6410333"/>
            <a:ext cx="8850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2000" b="1" dirty="0">
                <a:solidFill>
                  <a:schemeClr val="tx2"/>
                </a:solidFill>
              </a:rPr>
              <a:t>8</a:t>
            </a:r>
            <a:r>
              <a:rPr lang="en-US" sz="2000" b="1" dirty="0">
                <a:solidFill>
                  <a:schemeClr val="tx2"/>
                </a:solidFill>
              </a:rPr>
              <a:t>/10</a:t>
            </a:r>
            <a:endParaRPr lang="hu-HU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19"/>
    </mc:Choice>
    <mc:Fallback>
      <p:transition spd="slow" advTm="4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1290</TotalTime>
  <Words>783</Words>
  <Application>Microsoft Office PowerPoint</Application>
  <PresentationFormat>Szélesvásznú</PresentationFormat>
  <Paragraphs>75</Paragraphs>
  <Slides>12</Slides>
  <Notes>3</Notes>
  <HiddenSlides>0</HiddenSlides>
  <MMClips>12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12</vt:i4>
      </vt:variant>
    </vt:vector>
  </HeadingPairs>
  <TitlesOfParts>
    <vt:vector size="24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Kemoterápiás kezelések in silico optimalizálása</vt:lpstr>
      <vt:lpstr>Bevezetés</vt:lpstr>
      <vt:lpstr>Kutatásunk célja</vt:lpstr>
      <vt:lpstr>Fitness függvény szétbontása</vt:lpstr>
      <vt:lpstr>NSGA-II algoritmus által generált Pareto front egyénre</vt:lpstr>
      <vt:lpstr>NSGA-II algoritmus által generált Pareto frontok több különböző egérre</vt:lpstr>
      <vt:lpstr>PowerPoint-bemutató</vt:lpstr>
      <vt:lpstr>Epsilon megkötés módszer által generált Pareto front egyénre</vt:lpstr>
      <vt:lpstr>Epsilon megkötés módszer által generált Pareto front csoportra</vt:lpstr>
      <vt:lpstr>Pareto frontok kiértékelése</vt:lpstr>
      <vt:lpstr>Eredmények összefoglalása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Dömény Martin Ferenc</cp:lastModifiedBy>
  <cp:revision>8</cp:revision>
  <dcterms:created xsi:type="dcterms:W3CDTF">2020-09-22T13:16:24Z</dcterms:created>
  <dcterms:modified xsi:type="dcterms:W3CDTF">2024-05-30T21:48:33Z</dcterms:modified>
</cp:coreProperties>
</file>