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0"/>
  </p:notesMasterIdLst>
  <p:sldIdLst>
    <p:sldId id="256" r:id="rId8"/>
    <p:sldId id="264" r:id="rId9"/>
    <p:sldId id="265" r:id="rId10"/>
    <p:sldId id="266" r:id="rId11"/>
    <p:sldId id="267" r:id="rId12"/>
    <p:sldId id="268" r:id="rId13"/>
    <p:sldId id="272" r:id="rId14"/>
    <p:sldId id="270" r:id="rId15"/>
    <p:sldId id="275" r:id="rId16"/>
    <p:sldId id="269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462" autoAdjust="0"/>
  </p:normalViewPr>
  <p:slideViewPr>
    <p:cSldViewPr snapToGrid="0" showGuides="1">
      <p:cViewPr varScale="1">
        <p:scale>
          <a:sx n="67" d="100"/>
          <a:sy n="67" d="100"/>
        </p:scale>
        <p:origin x="1248" y="5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326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módszereket a rendelkezésemre álló 54 egér paraméterein teszteltem.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29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orvostudományban elért jelentős fejlődések ellenére a rákot még ma is a halállal azonosítja a társadalom. A WHO 2020-as becslései alapján a világon *</a:t>
            </a:r>
            <a:r>
              <a:rPr lang="hu-HU" dirty="0" err="1"/>
              <a:t>reading</a:t>
            </a:r>
            <a:r>
              <a:rPr lang="hu-HU" dirty="0"/>
              <a:t>*. Ennek fő oka a jelenleg alkalmazott klinikai eljárások hibájában rejlik. Ezek a terápiák ugyanis *</a:t>
            </a:r>
            <a:r>
              <a:rPr lang="hu-HU" dirty="0" err="1"/>
              <a:t>reading</a:t>
            </a:r>
            <a:r>
              <a:rPr lang="hu-HU" dirty="0"/>
              <a:t>*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836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mi kutatásunk erre kíván megoldást nyújtani. A kutatásunk célja *</a:t>
            </a:r>
            <a:r>
              <a:rPr lang="hu-HU" dirty="0" err="1"/>
              <a:t>reading</a:t>
            </a:r>
            <a:r>
              <a:rPr lang="hu-HU" dirty="0"/>
              <a:t>*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375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Ahhoz hogy bármilyen optimalizálás megvalósítható legyen, szükség van egy matematikai modellre. A kutatás során használt modell egy négy állapotváltozós </a:t>
            </a:r>
            <a:r>
              <a:rPr lang="hu-HU" dirty="0" err="1"/>
              <a:t>diff</a:t>
            </a:r>
            <a:r>
              <a:rPr lang="hu-HU" dirty="0"/>
              <a:t> egyenlet rendszer, amely képes leírni a tumor térfogat változását a beadott dózis függvényében.</a:t>
            </a:r>
          </a:p>
          <a:p>
            <a:r>
              <a:rPr lang="hu-HU" dirty="0"/>
              <a:t>Az első egyenlet az élő tumor térfogat dinamikája</a:t>
            </a:r>
          </a:p>
          <a:p>
            <a:r>
              <a:rPr lang="hu-HU" dirty="0"/>
              <a:t>a második a halott tumor térfogat </a:t>
            </a:r>
            <a:r>
              <a:rPr lang="hu-HU" dirty="0" err="1"/>
              <a:t>dunamikája</a:t>
            </a:r>
            <a:endParaRPr lang="hu-HU" dirty="0"/>
          </a:p>
          <a:p>
            <a:r>
              <a:rPr lang="hu-HU" dirty="0"/>
              <a:t>a 3. a gyógyszer dinamikája a vérben</a:t>
            </a:r>
          </a:p>
          <a:p>
            <a:r>
              <a:rPr lang="hu-HU" dirty="0"/>
              <a:t>a negyedik a gyógyszer dinamikája a szövetekben.</a:t>
            </a:r>
          </a:p>
          <a:p>
            <a:endParaRPr lang="hu-HU" dirty="0"/>
          </a:p>
          <a:p>
            <a:r>
              <a:rPr lang="hu-HU" dirty="0"/>
              <a:t>áramlás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701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Korábbi munkám során megalkottam a genetikus algoritmust, amely képes hasonló páciensekre optimális terápiát generálni. Ez az algoritmus egy virtuális populáció egyedeit tekinti a lehetséges megoldásoknak, és ezekből különböző természeti jelenségeken alapuló operátorok segítségével kitenyészti az optimális megoldást. Az algoritmus célja az volt hogy csökkentsük a páciensek tumortérfogatát és a beadott dózisokat is minimalizáljuk. Ezen a blokkdiagrammon látható, hogy hogyan építettem genetikus algoritmust a matematikai modell köré: A rendszer bemenete  a referencia tumor térfogat, amely alá igyekszik az algoritmus csökkenteni a páciens tumortérfogatát, a rendszer kimenete pedig a generált kezelés.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584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Ebben a félévben célom volt, hogy implementáljam a páciensek paraméter változását, ugyanis a korábbi munkáim során a paramétereket konstansnak tekintettem, </a:t>
            </a:r>
            <a:r>
              <a:rPr lang="hu-HU" dirty="0" err="1"/>
              <a:t>vizsont</a:t>
            </a:r>
            <a:r>
              <a:rPr lang="hu-HU" dirty="0"/>
              <a:t> ez a valóságban nem mindig van </a:t>
            </a:r>
            <a:r>
              <a:rPr lang="hu-HU" dirty="0" err="1"/>
              <a:t>így.A</a:t>
            </a:r>
            <a:r>
              <a:rPr lang="hu-HU" dirty="0"/>
              <a:t> klinikai kísérletekből kiderül, hogy ha egy páciens tumortérfogata lecsökken nagyon picire, megváltozhatnak a paraméterei, ami sokkal agresszívabb </a:t>
            </a:r>
            <a:r>
              <a:rPr lang="hu-HU" dirty="0" err="1"/>
              <a:t>relapszushoz</a:t>
            </a:r>
            <a:r>
              <a:rPr lang="hu-HU" dirty="0"/>
              <a:t>, tumor térfogat növekedéshez vezet. Az ábrákon az látható, hogy ugyan azon kezelést alkalmazva ugyan azon páciensre, </a:t>
            </a:r>
            <a:r>
              <a:rPr lang="hu-HU" dirty="0" err="1"/>
              <a:t>paraméterváltoizás</a:t>
            </a:r>
            <a:r>
              <a:rPr lang="hu-HU" dirty="0"/>
              <a:t> nélküli esetben sikeresen le tudjuk vinni a tumort megfelelően kis méretre, és amennyiben kiújul a tumor, ugyan az a kezelés még hatékony lesz rá. Paraméter </a:t>
            </a:r>
            <a:r>
              <a:rPr lang="hu-HU" dirty="0" err="1"/>
              <a:t>vltozás</a:t>
            </a:r>
            <a:r>
              <a:rPr lang="hu-HU" dirty="0"/>
              <a:t> után viszont, a kezdeti tumortérfogat csökkenés után sokkal agresszívabban jön vissza a tumor, és ezt már ugyan az a kezelés nem tudja leküzdeni.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255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Továbbá célul tűztem ki, hogy megvizsgálja, hogy az algoritmus </a:t>
            </a:r>
            <a:r>
              <a:rPr lang="hu-HU" dirty="0" err="1"/>
              <a:t>hiperparaméterei</a:t>
            </a:r>
            <a:r>
              <a:rPr lang="hu-HU" dirty="0"/>
              <a:t> hogyan befolyásolják az algoritmus futását. Ezeken az ábrákon ábrázoltam a különböző </a:t>
            </a:r>
            <a:r>
              <a:rPr lang="hu-HU" dirty="0" err="1"/>
              <a:t>hiperparaméterek</a:t>
            </a:r>
            <a:r>
              <a:rPr lang="hu-HU" dirty="0"/>
              <a:t> megváltozásának hatásait. Az első ábra tartalmazza a futási idő és a fitness változást a generáció szám változtatásával….</a:t>
            </a:r>
          </a:p>
          <a:p>
            <a:endParaRPr lang="hu-HU" dirty="0"/>
          </a:p>
          <a:p>
            <a:r>
              <a:rPr lang="hu-HU" dirty="0"/>
              <a:t>A második ábra tartalmazza a futási idő és a fitness függvények értékét mutációs ráta változtatásával.</a:t>
            </a:r>
          </a:p>
          <a:p>
            <a:endParaRPr lang="hu-HU" dirty="0"/>
          </a:p>
          <a:p>
            <a:r>
              <a:rPr lang="hu-HU" dirty="0"/>
              <a:t>A harmadik pedig a populáció méret hatása a futási időre és a fitness-re.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92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kutatás hosszútávú célja egy mesterséges hasnyálmirigyhez hasonló eszköz, amely képes folyamatosan </a:t>
            </a:r>
            <a:r>
              <a:rPr lang="hu-HU" dirty="0" err="1"/>
              <a:t>monitorozni</a:t>
            </a:r>
            <a:r>
              <a:rPr lang="hu-HU" dirty="0"/>
              <a:t> a páciens tumorhoz köthető paramétereit és akár a kórházon kívül, a páciens otthonában is adagolni a gyógyszert, orvosi beavatkozás nélkül.</a:t>
            </a:r>
          </a:p>
          <a:p>
            <a:r>
              <a:rPr lang="hu-HU" dirty="0"/>
              <a:t>Viszont a mai technológia ezt még nem teszi lehetővé. Amit ma megtehetünk, hogy néhány páciensből, amelyeknek ismerjük a paramétereit, és le tudjuk szimulálni a tumor dinamikáját, csoportokat alkotunk, amikre tudunk közös terápiát generálni. Amikor egy páciens ellátogat az orvoshoz, ő mondjuk életkor, kórtörténet, és egyéb fiziológiai tényezők alapján besorolja egy csoportba. Mivel az orvos a valóságban nem ismeri a paramétereket csak a fiziológia </a:t>
            </a:r>
            <a:r>
              <a:rPr lang="hu-HU" dirty="0" err="1"/>
              <a:t>alpján</a:t>
            </a:r>
            <a:r>
              <a:rPr lang="hu-HU" dirty="0"/>
              <a:t> csoportosít, két eset állhat fenn:</a:t>
            </a:r>
          </a:p>
          <a:p>
            <a:r>
              <a:rPr lang="hu-HU" dirty="0"/>
              <a:t>..., hogy hibásan soroltuk be már az elején a pácienst, és nem hat rá a terápia. Ilyenkor át kell rakni a megfelelő csoportba, hogy meggyógyulhasson. Hogy alapból jó helyen volt, de a kezelés alatt megváltoztak a paraméterei. Ilyenkor szintén átkerül egy másik csoportba.</a:t>
            </a:r>
          </a:p>
          <a:p>
            <a:endParaRPr lang="hu-HU" dirty="0"/>
          </a:p>
          <a:p>
            <a:r>
              <a:rPr lang="hu-HU" dirty="0"/>
              <a:t>rendelkezésemre állt 54 egér paramétere -&gt; hogy növeljük a minták számát, előszőr generáltunk 10000 véletlenszerű paraméterekkel rendelkező pácienst normál eloszlással. Ezt követően megvizsgáltam a páciensek "a" és "b" paramétereinek az arányát. Ezt ábrázoltam a bal oldali ábrán. Ezt követően két csoportra bontottam a pácienseket több különböző ponton.  </a:t>
            </a:r>
          </a:p>
          <a:p>
            <a:r>
              <a:rPr lang="hu-HU" dirty="0"/>
              <a:t>A csoportok legjobban és legrosszabbul reagáló egyedei alapján meghatároztam egyensúlyi pontokat, amely segítségével felállítottam négy különböző időintervallumot a páciensek szétválasztására, amik a fő eredményét adták a kutatásnak.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0818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. Az első módszer az említett egyensúlyi pontok metszéspontjainak az átlagát vizsgálta, amelyet a fekete szaggatott vonallal jelöltem a bal oldali ábrán. Amennyiben ezeken a napokon vizsgáljuk meg, hogy jó csoportba helyeztük e a pácienseket, elég lenne egy-egy napot tölteni a pácienseknek a kórházban, a kezelés elején és végén. Amennyiben ezekhez a pontokhoz hozzávesszük az egyensúlyi pontok </a:t>
            </a:r>
            <a:r>
              <a:rPr lang="hu-HU" dirty="0" err="1"/>
              <a:t>szórásánát</a:t>
            </a:r>
            <a:r>
              <a:rPr lang="hu-HU" dirty="0"/>
              <a:t>, egy nagyobb intervallumot kapunk, amelyen </a:t>
            </a:r>
            <a:r>
              <a:rPr lang="hu-HU" dirty="0" err="1"/>
              <a:t>sokkla</a:t>
            </a:r>
            <a:r>
              <a:rPr lang="hu-HU" dirty="0"/>
              <a:t> több </a:t>
            </a:r>
            <a:r>
              <a:rPr lang="hu-HU" dirty="0" err="1"/>
              <a:t>pácienset</a:t>
            </a:r>
            <a:r>
              <a:rPr lang="hu-HU" dirty="0"/>
              <a:t> tudunk időben kiszűrni, viszont több időt kéne a pácienseknek a kórházban tölteni. A jobb oldali ábrán a másik két módszert ábrázoltam, amelyen az egyensúlyi pontok mediánját jelölik a magenta tüskék. Amennyiben ezeket a napokat nézzük a szétválasztás napjának, pár egyedet itt is át tudunk csoportosítani, kevés kórházban töltött idő mellett. Az utolsó módszer ezeket a magenta tüskéket veszi intervallumok kezdeti és végpontjainak. A kezelés </a:t>
            </a:r>
            <a:r>
              <a:rPr lang="hu-HU" dirty="0" err="1"/>
              <a:t>eleján</a:t>
            </a:r>
            <a:r>
              <a:rPr lang="hu-HU" dirty="0"/>
              <a:t> </a:t>
            </a:r>
            <a:r>
              <a:rPr lang="hu-HU" dirty="0" err="1"/>
              <a:t>kb</a:t>
            </a:r>
            <a:r>
              <a:rPr lang="hu-HU" dirty="0"/>
              <a:t> a18.napig folyamatos megfigyelés alatt kellene tartani a pácienseket, hogy megnézzük hat e rájuk a terápia. A két tüske közt hazamehetnek, majd a 90. nap körül újra megfigyelés alá kell őket helyezni, hogy detektáljuk a megváltozott paramétereket.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603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Kemoterápiás kezelések in </a:t>
            </a:r>
            <a:r>
              <a:rPr lang="hu-HU" dirty="0" err="1"/>
              <a:t>silico</a:t>
            </a:r>
            <a:r>
              <a:rPr lang="hu-HU" dirty="0"/>
              <a:t> optimalizálása genetikus algoritmussal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Dömény Martin Ferenc</a:t>
            </a:r>
          </a:p>
          <a:p>
            <a:endParaRPr lang="hu-HU" dirty="0"/>
          </a:p>
          <a:p>
            <a:r>
              <a:rPr lang="hu-HU" dirty="0"/>
              <a:t>Konzulens:</a:t>
            </a:r>
          </a:p>
          <a:p>
            <a:r>
              <a:rPr lang="hu-HU" dirty="0"/>
              <a:t>Dr. Drexler Dániel András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Üdv">
            <a:hlinkClick r:id="" action="ppaction://media"/>
            <a:extLst>
              <a:ext uri="{FF2B5EF4-FFF2-40B4-BE49-F238E27FC236}">
                <a16:creationId xmlns:a16="http://schemas.microsoft.com/office/drawing/2014/main" id="{31F7C2E6-BF51-1063-1C9B-529E8A796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957" y="44451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0"/>
    </mc:Choice>
    <mc:Fallback xmlns="">
      <p:transition spd="slow" advTm="1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02E0476A-C1B6-1E91-D7E9-7DA5F4E552E3}"/>
              </a:ext>
            </a:extLst>
          </p:cNvPr>
          <p:cNvSpPr/>
          <p:nvPr/>
        </p:nvSpPr>
        <p:spPr>
          <a:xfrm>
            <a:off x="1" y="5250517"/>
            <a:ext cx="1219199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284128"/>
            <a:ext cx="11212830" cy="1012031"/>
          </a:xfrm>
        </p:spPr>
        <p:txBody>
          <a:bodyPr/>
          <a:lstStyle/>
          <a:p>
            <a:r>
              <a:rPr lang="hu-HU" dirty="0"/>
              <a:t>Eredmények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3D8A3FF8-2869-B616-A4BC-00A533BE2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503710"/>
              </p:ext>
            </p:extLst>
          </p:nvPr>
        </p:nvGraphicFramePr>
        <p:xfrm>
          <a:off x="5303520" y="541993"/>
          <a:ext cx="6291399" cy="4093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340">
                  <a:extLst>
                    <a:ext uri="{9D8B030D-6E8A-4147-A177-3AD203B41FA5}">
                      <a16:colId xmlns:a16="http://schemas.microsoft.com/office/drawing/2014/main" val="3766328906"/>
                    </a:ext>
                  </a:extLst>
                </a:gridCol>
                <a:gridCol w="1805940">
                  <a:extLst>
                    <a:ext uri="{9D8B030D-6E8A-4147-A177-3AD203B41FA5}">
                      <a16:colId xmlns:a16="http://schemas.microsoft.com/office/drawing/2014/main" val="3608363594"/>
                    </a:ext>
                  </a:extLst>
                </a:gridCol>
                <a:gridCol w="1765119">
                  <a:extLst>
                    <a:ext uri="{9D8B030D-6E8A-4147-A177-3AD203B41FA5}">
                      <a16:colId xmlns:a16="http://schemas.microsoft.com/office/drawing/2014/main" val="3680380858"/>
                    </a:ext>
                  </a:extLst>
                </a:gridCol>
              </a:tblGrid>
              <a:tr h="576212">
                <a:tc>
                  <a:txBody>
                    <a:bodyPr/>
                    <a:lstStyle/>
                    <a:p>
                      <a:pPr lvl="0" algn="ctr"/>
                      <a:r>
                        <a:rPr lang="hu-HU" sz="1600" b="1" i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Módszer</a:t>
                      </a:r>
                      <a:endParaRPr lang="hu-H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hu-HU" sz="1600" b="1" i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Áthelyezett páciens [db]</a:t>
                      </a:r>
                      <a:endParaRPr lang="hu-H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hu-HU" sz="1600" b="1" i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Intervallum hossza [nap]</a:t>
                      </a:r>
                      <a:endParaRPr lang="hu-H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547093"/>
                  </a:ext>
                </a:extLst>
              </a:tr>
              <a:tr h="743993">
                <a:tc>
                  <a:txBody>
                    <a:bodyPr/>
                    <a:lstStyle/>
                    <a:p>
                      <a:pPr algn="l"/>
                      <a:r>
                        <a:rPr lang="hu-H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Átlagok metszéspontját vizsgálva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3175575"/>
                  </a:ext>
                </a:extLst>
              </a:tr>
              <a:tr h="960991">
                <a:tc>
                  <a:txBody>
                    <a:bodyPr/>
                    <a:lstStyle/>
                    <a:p>
                      <a:pPr algn="l"/>
                      <a:r>
                        <a:rPr lang="hu-H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átlag és a szórás által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hu-H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adott intervallumokat vizsgálva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8118198"/>
                  </a:ext>
                </a:extLst>
              </a:tr>
              <a:tr h="743993">
                <a:tc>
                  <a:txBody>
                    <a:bodyPr/>
                    <a:lstStyle/>
                    <a:p>
                      <a:pPr algn="l"/>
                      <a:r>
                        <a:rPr lang="hu-H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Mediánok metszéspontját vizsgálva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5038898"/>
                  </a:ext>
                </a:extLst>
              </a:tr>
              <a:tr h="1065387">
                <a:tc>
                  <a:txBody>
                    <a:bodyPr/>
                    <a:lstStyle/>
                    <a:p>
                      <a:pPr algn="l"/>
                      <a:r>
                        <a:rPr lang="hu-H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Mediánokat, mint intervallum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hu-H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határokat vizsgálva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1715226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1B935BB6-3868-EC7C-B86A-A4DB49905915}"/>
              </a:ext>
            </a:extLst>
          </p:cNvPr>
          <p:cNvSpPr txBox="1"/>
          <p:nvPr/>
        </p:nvSpPr>
        <p:spPr>
          <a:xfrm>
            <a:off x="2629677" y="5360564"/>
            <a:ext cx="6932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/>
              <a:t>[3] </a:t>
            </a:r>
            <a:r>
              <a:rPr lang="hu-HU" sz="1100" b="1" u="sng" dirty="0"/>
              <a:t>M. F. Dömény</a:t>
            </a:r>
            <a:r>
              <a:rPr lang="hu-HU" sz="1100" b="1" dirty="0"/>
              <a:t>, M. Puskás, L. Kovács, M. </a:t>
            </a:r>
            <a:r>
              <a:rPr lang="hu-HU" sz="1100" b="1" dirty="0" err="1"/>
              <a:t>Thi</a:t>
            </a:r>
            <a:r>
              <a:rPr lang="hu-HU" sz="1100" b="1" dirty="0"/>
              <a:t> </a:t>
            </a:r>
            <a:r>
              <a:rPr lang="hu-HU" sz="1100" b="1" dirty="0" err="1"/>
              <a:t>Thoa</a:t>
            </a:r>
            <a:r>
              <a:rPr lang="hu-HU" sz="1100" b="1" dirty="0"/>
              <a:t>, D. A. Drexler, </a:t>
            </a:r>
            <a:r>
              <a:rPr lang="en-US" sz="1100" b="1" dirty="0"/>
              <a:t>Detecting critical supervision intervals during in silico chemotherapy treatments</a:t>
            </a:r>
            <a:r>
              <a:rPr lang="hu-HU" sz="1100" b="1" dirty="0"/>
              <a:t>, </a:t>
            </a:r>
            <a:r>
              <a:rPr lang="en-US" sz="1100" b="1" dirty="0"/>
              <a:t>11th IEEE International Conference on Computational Cybernetics and Cyber-Medical Systems</a:t>
            </a:r>
            <a:r>
              <a:rPr lang="hu-HU" sz="1100" b="1" dirty="0"/>
              <a:t> (ICCC 2024), Megjelenés alatt.</a:t>
            </a:r>
          </a:p>
          <a:p>
            <a:pPr algn="ctr"/>
            <a:endParaRPr lang="hu-HU" sz="1100" b="1" dirty="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654CEA2-00B2-A708-ABBB-DBC1CE6D2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4068" y="2955970"/>
            <a:ext cx="487363" cy="48736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20D9B2B-00A4-48D4-4373-EA61D0847F15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9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3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3"/>
    </mc:Choice>
    <mc:Fallback xmlns="">
      <p:transition spd="slow" advTm="4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Konklúzió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F74FE8B-57E0-8131-A3E6-AB71AB97F174}"/>
              </a:ext>
            </a:extLst>
          </p:cNvPr>
          <p:cNvSpPr txBox="1"/>
          <p:nvPr/>
        </p:nvSpPr>
        <p:spPr>
          <a:xfrm>
            <a:off x="597159" y="2428139"/>
            <a:ext cx="4889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i="0" dirty="0">
                <a:solidFill>
                  <a:schemeClr val="bg1"/>
                </a:solidFill>
                <a:effectLst/>
              </a:rPr>
              <a:t>Implementáltam a paraméterek változását.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</a:rPr>
              <a:t>Megvizsgáltam az algoritmus </a:t>
            </a:r>
            <a:r>
              <a:rPr lang="hu-HU" sz="1600" dirty="0" err="1">
                <a:solidFill>
                  <a:schemeClr val="bg1"/>
                </a:solidFill>
              </a:rPr>
              <a:t>hiperparamétereinek</a:t>
            </a:r>
            <a:r>
              <a:rPr lang="hu-HU" sz="1600" dirty="0">
                <a:solidFill>
                  <a:schemeClr val="bg1"/>
                </a:solidFill>
              </a:rPr>
              <a:t> változtatásának hatását az algoritmus működésére.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</a:rPr>
              <a:t>G</a:t>
            </a:r>
            <a:r>
              <a:rPr lang="hu-HU" sz="1600" i="0" dirty="0">
                <a:solidFill>
                  <a:schemeClr val="bg1"/>
                </a:solidFill>
                <a:effectLst/>
              </a:rPr>
              <a:t>eneráltam virtuális pácienseket, amelyekből meghatároztam egyensúlyi pontokat.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i="0" dirty="0">
                <a:solidFill>
                  <a:schemeClr val="bg1"/>
                </a:solidFill>
                <a:effectLst/>
              </a:rPr>
              <a:t>Az egyensúlyi pontokból megkaptam, hogy melyik napon érdemes ellenőrizni a terápia hatását.</a:t>
            </a:r>
            <a:endParaRPr lang="hu-HU" sz="16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i="0" dirty="0">
                <a:solidFill>
                  <a:schemeClr val="bg1"/>
                </a:solidFill>
                <a:effectLst/>
              </a:rPr>
              <a:t>A kapott ellenőrzési intervallumokat valódi egerekből származó paramétereken teszteltem.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81C0BB2-2B7E-D93D-EFEE-1CD2E2E6582C}"/>
              </a:ext>
            </a:extLst>
          </p:cNvPr>
          <p:cNvSpPr txBox="1"/>
          <p:nvPr/>
        </p:nvSpPr>
        <p:spPr>
          <a:xfrm>
            <a:off x="6096002" y="522354"/>
            <a:ext cx="52398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u="sng" dirty="0">
                <a:solidFill>
                  <a:schemeClr val="bg1"/>
                </a:solidFill>
              </a:rPr>
              <a:t>M. F. Dömény</a:t>
            </a:r>
            <a:r>
              <a:rPr lang="hu-HU" sz="1100" b="1" dirty="0">
                <a:solidFill>
                  <a:schemeClr val="bg1"/>
                </a:solidFill>
              </a:rPr>
              <a:t>, M. Puskás, L. Kovács, and D. A. Drexler. </a:t>
            </a:r>
            <a:r>
              <a:rPr lang="hu-HU" sz="1100" b="1" dirty="0" err="1">
                <a:solidFill>
                  <a:schemeClr val="bg1"/>
                </a:solidFill>
              </a:rPr>
              <a:t>Population-based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chemotherapy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optimization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using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genetic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algorithm</a:t>
            </a:r>
            <a:r>
              <a:rPr lang="hu-HU" sz="1100" b="1" dirty="0">
                <a:solidFill>
                  <a:schemeClr val="bg1"/>
                </a:solidFill>
              </a:rPr>
              <a:t>. In 2023 IEEE 21st International </a:t>
            </a:r>
            <a:r>
              <a:rPr lang="hu-HU" sz="1100" b="1" dirty="0" err="1">
                <a:solidFill>
                  <a:schemeClr val="bg1"/>
                </a:solidFill>
              </a:rPr>
              <a:t>Symposium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on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Intelligent</a:t>
            </a:r>
            <a:r>
              <a:rPr lang="hu-HU" sz="1100" b="1" dirty="0">
                <a:solidFill>
                  <a:schemeClr val="bg1"/>
                </a:solidFill>
              </a:rPr>
              <a:t> Systems and </a:t>
            </a:r>
            <a:r>
              <a:rPr lang="hu-HU" sz="1100" b="1" dirty="0" err="1">
                <a:solidFill>
                  <a:schemeClr val="bg1"/>
                </a:solidFill>
              </a:rPr>
              <a:t>Informatics</a:t>
            </a:r>
            <a:r>
              <a:rPr lang="hu-HU" sz="1100" b="1" dirty="0">
                <a:solidFill>
                  <a:schemeClr val="bg1"/>
                </a:solidFill>
              </a:rPr>
              <a:t> (SISY 2023).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E7BB752-C4DD-6C32-FEBF-1677E41CFB84}"/>
              </a:ext>
            </a:extLst>
          </p:cNvPr>
          <p:cNvSpPr txBox="1"/>
          <p:nvPr/>
        </p:nvSpPr>
        <p:spPr>
          <a:xfrm>
            <a:off x="6096002" y="1149664"/>
            <a:ext cx="52398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dirty="0">
                <a:solidFill>
                  <a:schemeClr val="bg1"/>
                </a:solidFill>
              </a:rPr>
              <a:t>B. </a:t>
            </a:r>
            <a:r>
              <a:rPr lang="hu-HU" sz="1100" b="1" dirty="0" err="1">
                <a:solidFill>
                  <a:schemeClr val="bg1"/>
                </a:solidFill>
              </a:rPr>
              <a:t>Gergics</a:t>
            </a:r>
            <a:r>
              <a:rPr lang="hu-HU" sz="1100" b="1" dirty="0">
                <a:solidFill>
                  <a:schemeClr val="bg1"/>
                </a:solidFill>
              </a:rPr>
              <a:t>, M. Puskás, L. </a:t>
            </a:r>
            <a:r>
              <a:rPr lang="hu-HU" sz="1100" b="1" dirty="0" err="1">
                <a:solidFill>
                  <a:schemeClr val="bg1"/>
                </a:solidFill>
              </a:rPr>
              <a:t>Kisbenedek</a:t>
            </a:r>
            <a:r>
              <a:rPr lang="hu-HU" sz="1100" b="1" dirty="0">
                <a:solidFill>
                  <a:schemeClr val="bg1"/>
                </a:solidFill>
              </a:rPr>
              <a:t>, </a:t>
            </a:r>
            <a:r>
              <a:rPr lang="hu-HU" sz="1100" b="1" u="sng" dirty="0">
                <a:solidFill>
                  <a:schemeClr val="bg1"/>
                </a:solidFill>
              </a:rPr>
              <a:t>M. F. Dömény</a:t>
            </a:r>
            <a:r>
              <a:rPr lang="hu-HU" sz="1100" b="1" dirty="0">
                <a:solidFill>
                  <a:schemeClr val="bg1"/>
                </a:solidFill>
              </a:rPr>
              <a:t>, L. Kovács, and D. A. Drexler, </a:t>
            </a:r>
            <a:r>
              <a:rPr lang="hu-HU" sz="1100" b="1" dirty="0" err="1">
                <a:solidFill>
                  <a:schemeClr val="bg1"/>
                </a:solidFill>
              </a:rPr>
              <a:t>Chemotherapy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optimization</a:t>
            </a:r>
            <a:r>
              <a:rPr lang="hu-HU" sz="1100" b="1" dirty="0">
                <a:solidFill>
                  <a:schemeClr val="bg1"/>
                </a:solidFill>
              </a:rPr>
              <a:t> and </a:t>
            </a:r>
            <a:r>
              <a:rPr lang="hu-HU" sz="1100" b="1" dirty="0" err="1">
                <a:solidFill>
                  <a:schemeClr val="bg1"/>
                </a:solidFill>
              </a:rPr>
              <a:t>patient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model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parameter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estimation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based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on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noisy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measurements</a:t>
            </a:r>
            <a:r>
              <a:rPr lang="hu-HU" sz="1100" b="1" dirty="0">
                <a:solidFill>
                  <a:schemeClr val="bg1"/>
                </a:solidFill>
              </a:rPr>
              <a:t>, </a:t>
            </a:r>
            <a:r>
              <a:rPr lang="hu-HU" sz="1100" b="1" dirty="0" err="1">
                <a:solidFill>
                  <a:schemeClr val="bg1"/>
                </a:solidFill>
              </a:rPr>
              <a:t>Acta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Polytechnica</a:t>
            </a:r>
            <a:r>
              <a:rPr lang="hu-HU" sz="1100" b="1" dirty="0">
                <a:solidFill>
                  <a:schemeClr val="bg1"/>
                </a:solidFill>
              </a:rPr>
              <a:t> Hungarica, 2024.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027080B-0805-251B-64DE-D81E83457524}"/>
              </a:ext>
            </a:extLst>
          </p:cNvPr>
          <p:cNvSpPr txBox="1"/>
          <p:nvPr/>
        </p:nvSpPr>
        <p:spPr>
          <a:xfrm>
            <a:off x="6095999" y="3179968"/>
            <a:ext cx="5239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i="0" u="sng" dirty="0">
                <a:solidFill>
                  <a:schemeClr val="bg1"/>
                </a:solidFill>
                <a:effectLst/>
              </a:rPr>
              <a:t>Dömény Martin Ferenc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. Kemoterápiás kezelések in 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silico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 optimalizálása genetikus algoritmussal II. TDK dolgozat, ÓE-NIK, 2023/24/1</a:t>
            </a:r>
            <a:endParaRPr lang="hu-HU" sz="1100" b="1" dirty="0">
              <a:solidFill>
                <a:schemeClr val="bg1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EBCC104-BBA0-0F85-7E0B-F49FED8FE407}"/>
              </a:ext>
            </a:extLst>
          </p:cNvPr>
          <p:cNvSpPr txBox="1"/>
          <p:nvPr/>
        </p:nvSpPr>
        <p:spPr>
          <a:xfrm>
            <a:off x="6095999" y="1766543"/>
            <a:ext cx="5239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u="sng" dirty="0">
                <a:solidFill>
                  <a:schemeClr val="bg1"/>
                </a:solidFill>
              </a:rPr>
              <a:t>M. F. Dömény</a:t>
            </a:r>
            <a:r>
              <a:rPr lang="hu-HU" sz="1100" b="1" dirty="0">
                <a:solidFill>
                  <a:schemeClr val="bg1"/>
                </a:solidFill>
              </a:rPr>
              <a:t>, M. Puskás, L. Kovács, M. </a:t>
            </a:r>
            <a:r>
              <a:rPr lang="hu-HU" sz="1100" b="1" dirty="0" err="1">
                <a:solidFill>
                  <a:schemeClr val="bg1"/>
                </a:solidFill>
              </a:rPr>
              <a:t>Thi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Thoa</a:t>
            </a:r>
            <a:r>
              <a:rPr lang="hu-HU" sz="1100" b="1" dirty="0">
                <a:solidFill>
                  <a:schemeClr val="bg1"/>
                </a:solidFill>
              </a:rPr>
              <a:t>, D. A. Drexler, </a:t>
            </a:r>
            <a:r>
              <a:rPr lang="en-US" sz="1100" b="1" dirty="0">
                <a:solidFill>
                  <a:schemeClr val="bg1"/>
                </a:solidFill>
              </a:rPr>
              <a:t>Detecting critical supervision intervals during in silico chemotherapy treatments</a:t>
            </a:r>
            <a:r>
              <a:rPr lang="hu-HU" sz="1100" b="1" dirty="0">
                <a:solidFill>
                  <a:schemeClr val="bg1"/>
                </a:solidFill>
              </a:rPr>
              <a:t>, </a:t>
            </a:r>
            <a:r>
              <a:rPr lang="en-US" sz="1100" b="1" dirty="0">
                <a:solidFill>
                  <a:schemeClr val="bg1"/>
                </a:solidFill>
              </a:rPr>
              <a:t>11th IEEE International Conference on Computational Cybernetics and Cyber-Medical Systems</a:t>
            </a:r>
            <a:r>
              <a:rPr lang="hu-HU" sz="1100" b="1" dirty="0">
                <a:solidFill>
                  <a:schemeClr val="bg1"/>
                </a:solidFill>
              </a:rPr>
              <a:t> (ICCC 2024), Megjelenés alatt.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2DAA73C-34AE-12B9-0638-7EB89315815F}"/>
              </a:ext>
            </a:extLst>
          </p:cNvPr>
          <p:cNvSpPr txBox="1"/>
          <p:nvPr/>
        </p:nvSpPr>
        <p:spPr>
          <a:xfrm>
            <a:off x="6106159" y="2557894"/>
            <a:ext cx="52398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i="0" dirty="0">
                <a:solidFill>
                  <a:schemeClr val="bg1"/>
                </a:solidFill>
                <a:effectLst/>
              </a:rPr>
              <a:t>D. A. Drexler, </a:t>
            </a:r>
            <a:r>
              <a:rPr lang="hu-HU" sz="1100" b="1" i="0" u="sng" dirty="0">
                <a:solidFill>
                  <a:schemeClr val="bg1"/>
                </a:solidFill>
                <a:effectLst/>
              </a:rPr>
              <a:t>M.F. Dömény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, T. Ferenci, B. 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Gergics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, L. 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Kisbenedek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, M. Puskás, T. D. Szűcs, L. Kovács, “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Cyber-medical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 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systems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 in 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chemotherapy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 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treatment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 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optimization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,” Springer, 2024, Megjelenés alatt</a:t>
            </a:r>
            <a:endParaRPr lang="hu-HU" sz="1100" b="1" dirty="0">
              <a:solidFill>
                <a:schemeClr val="bg1"/>
              </a:solidFill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53C204B-6994-762E-140E-BD256699D6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" name="Kép 18" descr="A képen Téglalap, szöveg, vázlat, képernyőkép látható&#10;&#10;Automatikusan generált leírás">
            <a:extLst>
              <a:ext uri="{FF2B5EF4-FFF2-40B4-BE49-F238E27FC236}">
                <a16:creationId xmlns:a16="http://schemas.microsoft.com/office/drawing/2014/main" id="{A37150B5-3346-BE00-26EF-1088B8355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525" y="4071995"/>
            <a:ext cx="1514475" cy="1438275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9E1CE988-773C-CC65-62D2-B2B940ECC7C5}"/>
              </a:ext>
            </a:extLst>
          </p:cNvPr>
          <p:cNvSpPr txBox="1"/>
          <p:nvPr/>
        </p:nvSpPr>
        <p:spPr>
          <a:xfrm>
            <a:off x="8453534" y="4254839"/>
            <a:ext cx="2223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1 folyóiratcikk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1 TDK I. hely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1 könyvfejezet</a:t>
            </a:r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8AEA63E-8786-81B7-4B91-04B6C25CC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1205" y="1546461"/>
            <a:ext cx="487363" cy="48736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FB9EAF3A-40DE-8D12-AEB2-2B43F2BECE88}"/>
              </a:ext>
            </a:extLst>
          </p:cNvPr>
          <p:cNvSpPr txBox="1"/>
          <p:nvPr/>
        </p:nvSpPr>
        <p:spPr>
          <a:xfrm>
            <a:off x="11438208" y="6381512"/>
            <a:ext cx="974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1</a:t>
            </a:r>
            <a:r>
              <a:rPr lang="hu-HU" sz="2000" b="1" dirty="0">
                <a:solidFill>
                  <a:schemeClr val="tx2"/>
                </a:solidFill>
              </a:rPr>
              <a:t>0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3"/>
    </mc:Choice>
    <mc:Fallback xmlns="">
      <p:transition spd="slow" advTm="3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6127" y="1833117"/>
            <a:ext cx="6399745" cy="1595883"/>
          </a:xfrm>
        </p:spPr>
        <p:txBody>
          <a:bodyPr>
            <a:normAutofit/>
          </a:bodyPr>
          <a:lstStyle/>
          <a:p>
            <a:r>
              <a:rPr lang="hu-HU" sz="4400" dirty="0"/>
              <a:t>Köszönöm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339E6A6-61A6-E12C-2581-83D044C06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7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2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"/>
    </mc:Choice>
    <mc:Fallback xmlns="">
      <p:transition spd="slow" advTm="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18B6F9D1-E17C-DF2E-3368-9F78B08A8D29}"/>
              </a:ext>
            </a:extLst>
          </p:cNvPr>
          <p:cNvSpPr/>
          <p:nvPr/>
        </p:nvSpPr>
        <p:spPr>
          <a:xfrm>
            <a:off x="5498386" y="0"/>
            <a:ext cx="6693613" cy="5653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8" name="Kép 7" descr="A képen képernyőkép, Grafika látható">
            <a:extLst>
              <a:ext uri="{FF2B5EF4-FFF2-40B4-BE49-F238E27FC236}">
                <a16:creationId xmlns:a16="http://schemas.microsoft.com/office/drawing/2014/main" id="{BFDD172C-38D6-3054-3BE9-29385B519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33" y="549847"/>
            <a:ext cx="6071118" cy="455333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4229F3B4-A932-65DA-4F33-3DD05E5F7211}"/>
              </a:ext>
            </a:extLst>
          </p:cNvPr>
          <p:cNvSpPr txBox="1"/>
          <p:nvPr/>
        </p:nvSpPr>
        <p:spPr>
          <a:xfrm>
            <a:off x="499745" y="2464296"/>
            <a:ext cx="4068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 klinikailag alkalmazott terápiák átlagra vannak tervezve.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Nem veszik figyelembe a páciensek egyedi paramétereit.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Magas dózisokat adagolnak.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Nő a rezisztencia kialakulásának az esélye.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6E37D3E-AD46-EE88-1337-95E964CA63B7}"/>
              </a:ext>
            </a:extLst>
          </p:cNvPr>
          <p:cNvSpPr txBox="1"/>
          <p:nvPr/>
        </p:nvSpPr>
        <p:spPr>
          <a:xfrm>
            <a:off x="6035236" y="5162665"/>
            <a:ext cx="5234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>
                <a:effectLst/>
              </a:rPr>
              <a:t>WHO</a:t>
            </a:r>
            <a:r>
              <a:rPr lang="en-US" sz="1100" b="0" i="0" dirty="0">
                <a:effectLst/>
              </a:rPr>
              <a:t>: Global cancer statistics 2020: GLOBOCAN estimates of incidence and mortality worldwide for 36 cancers in 185 countries</a:t>
            </a:r>
            <a:endParaRPr lang="hu-HU" sz="1100" dirty="0"/>
          </a:p>
        </p:txBody>
      </p:sp>
      <p:pic>
        <p:nvPicPr>
          <p:cNvPr id="4" name="Bevezetés">
            <a:hlinkClick r:id="" action="ppaction://media"/>
            <a:extLst>
              <a:ext uri="{FF2B5EF4-FFF2-40B4-BE49-F238E27FC236}">
                <a16:creationId xmlns:a16="http://schemas.microsoft.com/office/drawing/2014/main" id="{1868BC0E-B72A-8590-267B-BD6398807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3925" y="1483729"/>
            <a:ext cx="487363" cy="487363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C9EF5854-CFE1-2BF0-69C1-50740B0439B0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1/10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61"/>
    </mc:Choice>
    <mc:Fallback xmlns="">
      <p:transition spd="slow" advTm="54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745" y="1284128"/>
            <a:ext cx="3363128" cy="1012031"/>
          </a:xfrm>
        </p:spPr>
        <p:txBody>
          <a:bodyPr/>
          <a:lstStyle/>
          <a:p>
            <a:r>
              <a:rPr lang="hu-HU" dirty="0"/>
              <a:t>Kutatásunk célja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2DF90CA-B3EB-4480-DF26-DC9B876F5FEF}"/>
              </a:ext>
            </a:extLst>
          </p:cNvPr>
          <p:cNvSpPr txBox="1"/>
          <p:nvPr/>
        </p:nvSpPr>
        <p:spPr>
          <a:xfrm>
            <a:off x="499745" y="2625022"/>
            <a:ext cx="6097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Egyénre és kisebb csoportokra tervezett terápia.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Figyelembe véve a páciensek egyedi paramétereit.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Kisebb dózisok alkalmazása.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Kisebb a rezisztencia kialakulásának az esélye.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Kevesebb mellékhatás.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AE87135C-D87C-D349-18D3-651D64BC2DE8}"/>
              </a:ext>
            </a:extLst>
          </p:cNvPr>
          <p:cNvSpPr txBox="1">
            <a:spLocks/>
          </p:cNvSpPr>
          <p:nvPr/>
        </p:nvSpPr>
        <p:spPr>
          <a:xfrm>
            <a:off x="7911361" y="1284127"/>
            <a:ext cx="3363128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B254887-69BA-4F57-5702-BB0E1C61386F}"/>
              </a:ext>
            </a:extLst>
          </p:cNvPr>
          <p:cNvSpPr txBox="1"/>
          <p:nvPr/>
        </p:nvSpPr>
        <p:spPr>
          <a:xfrm>
            <a:off x="7101373" y="2578855"/>
            <a:ext cx="41731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FELADATOM: a korábban megalkotott genetikus algoritmus </a:t>
            </a:r>
            <a:r>
              <a:rPr lang="hu-HU" dirty="0" err="1">
                <a:solidFill>
                  <a:schemeClr val="bg1"/>
                </a:solidFill>
              </a:rPr>
              <a:t>továbbfejleszére</a:t>
            </a:r>
            <a:r>
              <a:rPr lang="hu-HU" dirty="0">
                <a:solidFill>
                  <a:schemeClr val="bg1"/>
                </a:solidFill>
              </a:rPr>
              <a:t>, hasonló pácienshalmazok kialakítása tumordinamika alapján és terápia generálása hasonló páciensekre.</a:t>
            </a:r>
          </a:p>
        </p:txBody>
      </p:sp>
      <p:pic>
        <p:nvPicPr>
          <p:cNvPr id="4" name="Kutatásunk célja">
            <a:hlinkClick r:id="" action="ppaction://media"/>
            <a:extLst>
              <a:ext uri="{FF2B5EF4-FFF2-40B4-BE49-F238E27FC236}">
                <a16:creationId xmlns:a16="http://schemas.microsoft.com/office/drawing/2014/main" id="{A0F62447-A3CC-6E5B-EFFC-34CEE3233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0245" y="1567676"/>
            <a:ext cx="487363" cy="487363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57081B9-934B-DCB5-62C3-449484F08A4A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2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5"/>
    </mc:Choice>
    <mc:Fallback xmlns="">
      <p:transition spd="slow" advTm="3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1EC2C3F6-6FD1-1D29-BA0F-3DF324F782D6}"/>
              </a:ext>
            </a:extLst>
          </p:cNvPr>
          <p:cNvSpPr/>
          <p:nvPr/>
        </p:nvSpPr>
        <p:spPr>
          <a:xfrm>
            <a:off x="0" y="1429255"/>
            <a:ext cx="12192000" cy="4237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880E43C-F9ED-38DA-0400-E242ED9F5063}"/>
              </a:ext>
            </a:extLst>
          </p:cNvPr>
          <p:cNvSpPr/>
          <p:nvPr/>
        </p:nvSpPr>
        <p:spPr>
          <a:xfrm>
            <a:off x="0" y="1860142"/>
            <a:ext cx="4721290" cy="3806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13834" y="584527"/>
            <a:ext cx="4478166" cy="560467"/>
          </a:xfrm>
        </p:spPr>
        <p:txBody>
          <a:bodyPr/>
          <a:lstStyle/>
          <a:p>
            <a:r>
              <a:rPr lang="hu-HU" dirty="0"/>
              <a:t>Matematikai modell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6133BC3-102C-C9A9-59C8-B8EC5B0BD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98" y="1967432"/>
            <a:ext cx="3828757" cy="25774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B130684-5A07-2E02-D33D-3E649F926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8845" y="1545218"/>
            <a:ext cx="2544954" cy="35934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78F8B6E-896E-ED23-DDD7-9147BAFA93D7}"/>
              </a:ext>
            </a:extLst>
          </p:cNvPr>
          <p:cNvSpPr txBox="1"/>
          <p:nvPr/>
        </p:nvSpPr>
        <p:spPr>
          <a:xfrm>
            <a:off x="1691407" y="5252808"/>
            <a:ext cx="8522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/>
              <a:t>[1] D. A. Drexler, T. Ferenci, A. Füredi, G. Szakács, and L. Kovács. </a:t>
            </a:r>
            <a:r>
              <a:rPr lang="hu-HU" sz="1100" b="1" dirty="0" err="1"/>
              <a:t>Experimental</a:t>
            </a:r>
            <a:r>
              <a:rPr lang="hu-HU" sz="1100" b="1" dirty="0"/>
              <a:t> </a:t>
            </a:r>
            <a:r>
              <a:rPr lang="hu-HU" sz="1100" b="1" dirty="0" err="1"/>
              <a:t>data-driven</a:t>
            </a:r>
            <a:r>
              <a:rPr lang="hu-HU" sz="1100" b="1" dirty="0"/>
              <a:t> tumor </a:t>
            </a:r>
            <a:r>
              <a:rPr lang="hu-HU" sz="1100" b="1" dirty="0" err="1"/>
              <a:t>modeling</a:t>
            </a:r>
            <a:r>
              <a:rPr lang="hu-HU" sz="1100" b="1" dirty="0"/>
              <a:t> </a:t>
            </a:r>
            <a:r>
              <a:rPr lang="hu-HU" sz="1100" b="1" dirty="0" err="1"/>
              <a:t>for</a:t>
            </a:r>
            <a:r>
              <a:rPr lang="hu-HU" sz="1100" b="1" dirty="0"/>
              <a:t> </a:t>
            </a:r>
            <a:r>
              <a:rPr lang="hu-HU" sz="1100" b="1" dirty="0" err="1"/>
              <a:t>chemotherapy</a:t>
            </a:r>
            <a:r>
              <a:rPr lang="hu-HU" sz="1100" b="1" dirty="0"/>
              <a:t>. IFAC-</a:t>
            </a:r>
            <a:r>
              <a:rPr lang="hu-HU" sz="1100" b="1" dirty="0" err="1"/>
              <a:t>PapersOnLine</a:t>
            </a:r>
            <a:r>
              <a:rPr lang="hu-HU" sz="1100" b="1" dirty="0"/>
              <a:t>, 53(2) :16245–16250, 2020. 21st IFAC World </a:t>
            </a:r>
            <a:r>
              <a:rPr lang="hu-HU" sz="1100" b="1" dirty="0" err="1"/>
              <a:t>Congress</a:t>
            </a:r>
            <a:r>
              <a:rPr lang="hu-HU" sz="1100" b="1" dirty="0"/>
              <a:t>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4ADCDFF-9C78-8657-8B2D-2F42528E3F27}"/>
              </a:ext>
            </a:extLst>
          </p:cNvPr>
          <p:cNvSpPr txBox="1"/>
          <p:nvPr/>
        </p:nvSpPr>
        <p:spPr>
          <a:xfrm>
            <a:off x="5541460" y="2253135"/>
            <a:ext cx="2258008" cy="147732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dirty="0"/>
              <a:t>A rendszer bemenete:</a:t>
            </a:r>
          </a:p>
          <a:p>
            <a:pPr algn="ctr"/>
            <a:r>
              <a:rPr lang="hu-HU" i="1" dirty="0"/>
              <a:t>u</a:t>
            </a:r>
          </a:p>
          <a:p>
            <a:pPr algn="ctr"/>
            <a:endParaRPr lang="hu-HU" i="1" dirty="0"/>
          </a:p>
          <a:p>
            <a:pPr algn="ctr"/>
            <a:r>
              <a:rPr lang="hu-HU" i="1" dirty="0"/>
              <a:t>A rendszer kimenete:</a:t>
            </a:r>
          </a:p>
          <a:p>
            <a:pPr algn="ctr"/>
            <a:r>
              <a:rPr lang="hu-HU" i="1" dirty="0"/>
              <a:t>y = x</a:t>
            </a:r>
            <a:r>
              <a:rPr lang="hu-HU" i="1" baseline="-25000" dirty="0"/>
              <a:t>1 </a:t>
            </a:r>
            <a:r>
              <a:rPr lang="hu-HU" i="1" dirty="0"/>
              <a:t>+ x</a:t>
            </a:r>
            <a:r>
              <a:rPr lang="hu-HU" i="1" baseline="-25000" dirty="0"/>
              <a:t>2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DCC6BAB-27F9-6D40-36A5-7DDE82614066}"/>
              </a:ext>
            </a:extLst>
          </p:cNvPr>
          <p:cNvSpPr txBox="1"/>
          <p:nvPr/>
        </p:nvSpPr>
        <p:spPr>
          <a:xfrm>
            <a:off x="11495314" y="482770"/>
            <a:ext cx="696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chemeClr val="bg1"/>
                </a:solidFill>
              </a:rPr>
              <a:t>[1]</a:t>
            </a:r>
          </a:p>
        </p:txBody>
      </p:sp>
      <p:pic>
        <p:nvPicPr>
          <p:cNvPr id="9" name="Modell">
            <a:hlinkClick r:id="" action="ppaction://media"/>
            <a:extLst>
              <a:ext uri="{FF2B5EF4-FFF2-40B4-BE49-F238E27FC236}">
                <a16:creationId xmlns:a16="http://schemas.microsoft.com/office/drawing/2014/main" id="{9299AF08-9276-AD20-08FF-279EB190F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9605" y="657631"/>
            <a:ext cx="487363" cy="487363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2EFE3B4F-249B-6E0C-191D-A13954574B28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3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62"/>
    </mc:Choice>
    <mc:Fallback xmlns="">
      <p:transition spd="slow" advTm="9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>
            <a:extLst>
              <a:ext uri="{FF2B5EF4-FFF2-40B4-BE49-F238E27FC236}">
                <a16:creationId xmlns:a16="http://schemas.microsoft.com/office/drawing/2014/main" id="{53A2695B-90AC-2E00-A670-8A2AB9F988BC}"/>
              </a:ext>
            </a:extLst>
          </p:cNvPr>
          <p:cNvSpPr/>
          <p:nvPr/>
        </p:nvSpPr>
        <p:spPr>
          <a:xfrm>
            <a:off x="0" y="2099388"/>
            <a:ext cx="12192000" cy="3572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1252" y="1296277"/>
            <a:ext cx="4402645" cy="494547"/>
          </a:xfrm>
        </p:spPr>
        <p:txBody>
          <a:bodyPr>
            <a:normAutofit/>
          </a:bodyPr>
          <a:lstStyle/>
          <a:p>
            <a:r>
              <a:rPr lang="hu-HU" sz="2500" dirty="0"/>
              <a:t>Genetikus algoritmus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46FE1F2-CA4E-185A-718A-41D2A4A56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148" y="959992"/>
            <a:ext cx="6946852" cy="117405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A2BD058-94F8-1CDC-4E91-CDE19248F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877" y="1976806"/>
            <a:ext cx="2291869" cy="68346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259B14A-5B20-24D9-1A5B-067E0FFF3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336" y="2481034"/>
            <a:ext cx="6090950" cy="138019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7962627-8369-10D0-AD19-1CF6A05102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476" y="3732585"/>
            <a:ext cx="5582098" cy="110786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4DCAFC16-3A5F-4428-8531-708EEF9DB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63" y="2488558"/>
            <a:ext cx="5359188" cy="248805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9A2B046-91CB-8D3B-927C-D75CC85F9D8E}"/>
              </a:ext>
            </a:extLst>
          </p:cNvPr>
          <p:cNvSpPr txBox="1"/>
          <p:nvPr/>
        </p:nvSpPr>
        <p:spPr>
          <a:xfrm>
            <a:off x="2076061" y="5369407"/>
            <a:ext cx="8039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/>
              <a:t>[2] </a:t>
            </a:r>
            <a:r>
              <a:rPr lang="hu-HU" sz="1100" b="1" u="sng" dirty="0"/>
              <a:t>M. F. Dömény</a:t>
            </a:r>
            <a:r>
              <a:rPr lang="hu-HU" sz="1100" b="1" dirty="0"/>
              <a:t>, M. Puskás, L. Kovács, and D. A. Drexler. </a:t>
            </a:r>
            <a:r>
              <a:rPr lang="hu-HU" sz="1100" b="1" dirty="0" err="1"/>
              <a:t>Population-based</a:t>
            </a:r>
            <a:r>
              <a:rPr lang="hu-HU" sz="1100" b="1" dirty="0"/>
              <a:t> </a:t>
            </a:r>
            <a:r>
              <a:rPr lang="hu-HU" sz="1100" b="1" dirty="0" err="1"/>
              <a:t>chemotherapy</a:t>
            </a:r>
            <a:r>
              <a:rPr lang="hu-HU" sz="1100" b="1" dirty="0"/>
              <a:t> </a:t>
            </a:r>
            <a:r>
              <a:rPr lang="hu-HU" sz="1100" b="1" dirty="0" err="1"/>
              <a:t>optimization</a:t>
            </a:r>
            <a:r>
              <a:rPr lang="hu-HU" sz="1100" b="1" dirty="0"/>
              <a:t> </a:t>
            </a:r>
            <a:r>
              <a:rPr lang="hu-HU" sz="1100" b="1" dirty="0" err="1"/>
              <a:t>using</a:t>
            </a:r>
            <a:r>
              <a:rPr lang="hu-HU" sz="1100" b="1" dirty="0"/>
              <a:t> </a:t>
            </a:r>
            <a:r>
              <a:rPr lang="hu-HU" sz="1100" b="1" dirty="0" err="1"/>
              <a:t>genetic</a:t>
            </a:r>
            <a:r>
              <a:rPr lang="hu-HU" sz="1100" b="1" dirty="0"/>
              <a:t> </a:t>
            </a:r>
            <a:r>
              <a:rPr lang="hu-HU" sz="1100" b="1" dirty="0" err="1"/>
              <a:t>algorithm</a:t>
            </a:r>
            <a:r>
              <a:rPr lang="hu-HU" sz="1100" b="1" dirty="0"/>
              <a:t>. In 2023 IEEE 21st International </a:t>
            </a:r>
            <a:r>
              <a:rPr lang="hu-HU" sz="1100" b="1" dirty="0" err="1"/>
              <a:t>Symposium</a:t>
            </a:r>
            <a:r>
              <a:rPr lang="hu-HU" sz="1100" b="1" dirty="0"/>
              <a:t> </a:t>
            </a:r>
            <a:r>
              <a:rPr lang="hu-HU" sz="1100" b="1" dirty="0" err="1"/>
              <a:t>on</a:t>
            </a:r>
            <a:r>
              <a:rPr lang="hu-HU" sz="1100" b="1" dirty="0"/>
              <a:t> </a:t>
            </a:r>
            <a:r>
              <a:rPr lang="hu-HU" sz="1100" b="1" dirty="0" err="1"/>
              <a:t>Intelligent</a:t>
            </a:r>
            <a:r>
              <a:rPr lang="hu-HU" sz="1100" b="1" dirty="0"/>
              <a:t> Systems and </a:t>
            </a:r>
            <a:r>
              <a:rPr lang="hu-HU" sz="1100" b="1" dirty="0" err="1"/>
              <a:t>Informatics</a:t>
            </a:r>
            <a:r>
              <a:rPr lang="hu-HU" sz="1100" b="1" dirty="0"/>
              <a:t> (SISY), 2023.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DE8C5C6-5A37-B76A-EA0E-E915B8E2260B}"/>
              </a:ext>
            </a:extLst>
          </p:cNvPr>
          <p:cNvSpPr txBox="1"/>
          <p:nvPr/>
        </p:nvSpPr>
        <p:spPr>
          <a:xfrm>
            <a:off x="3601617" y="1268080"/>
            <a:ext cx="34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chemeClr val="bg1"/>
                </a:solidFill>
              </a:rPr>
              <a:t>[2] </a:t>
            </a:r>
          </a:p>
        </p:txBody>
      </p:sp>
      <p:pic>
        <p:nvPicPr>
          <p:cNvPr id="11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8D4E2B0-78BD-4F33-FA1B-17D934AD6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6534" y="1346810"/>
            <a:ext cx="487363" cy="487363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AD51B7B8-C4C2-9A7E-B6BA-CC5E4886BE2F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4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13"/>
    </mc:Choice>
    <mc:Fallback xmlns="">
      <p:transition spd="slow" advTm="28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80831" y="520337"/>
            <a:ext cx="3030337" cy="57266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/>
              <a:t>Paraméterváltozás implementációja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B878CB4A-3D25-FE26-C22D-BEBD17518317}"/>
              </a:ext>
            </a:extLst>
          </p:cNvPr>
          <p:cNvSpPr/>
          <p:nvPr/>
        </p:nvSpPr>
        <p:spPr>
          <a:xfrm>
            <a:off x="1" y="1281993"/>
            <a:ext cx="12191999" cy="439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1023B22-5421-3BA9-07D7-76FAA9264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977" y="1281992"/>
            <a:ext cx="8990046" cy="393774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E6A6AA4E-A67D-A4D3-C09A-1693600FE76C}"/>
              </a:ext>
            </a:extLst>
          </p:cNvPr>
          <p:cNvSpPr txBox="1"/>
          <p:nvPr/>
        </p:nvSpPr>
        <p:spPr>
          <a:xfrm>
            <a:off x="2629677" y="5360564"/>
            <a:ext cx="69326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/>
              <a:t>[3] </a:t>
            </a:r>
            <a:r>
              <a:rPr lang="hu-HU" sz="1100" b="1" u="sng" dirty="0"/>
              <a:t>M. F. Dömény</a:t>
            </a:r>
            <a:r>
              <a:rPr lang="hu-HU" sz="1100" b="1" dirty="0"/>
              <a:t>, M. Puskás, L. Kovács, M. </a:t>
            </a:r>
            <a:r>
              <a:rPr lang="hu-HU" sz="1100" b="1" dirty="0" err="1"/>
              <a:t>Thi</a:t>
            </a:r>
            <a:r>
              <a:rPr lang="hu-HU" sz="1100" b="1" dirty="0"/>
              <a:t> </a:t>
            </a:r>
            <a:r>
              <a:rPr lang="hu-HU" sz="1100" b="1" dirty="0" err="1"/>
              <a:t>Thoa</a:t>
            </a:r>
            <a:r>
              <a:rPr lang="hu-HU" sz="1100" b="1" dirty="0"/>
              <a:t>, D. A. Drexler, </a:t>
            </a:r>
            <a:r>
              <a:rPr lang="en-US" sz="1100" b="1" dirty="0"/>
              <a:t>Detecting critical supervision intervals during in silico chemotherapy treatments</a:t>
            </a:r>
            <a:r>
              <a:rPr lang="hu-HU" sz="1100" b="1" dirty="0"/>
              <a:t>, </a:t>
            </a:r>
            <a:r>
              <a:rPr lang="en-US" sz="1100" b="1" dirty="0"/>
              <a:t>11th IEEE International Conference on Computational Cybernetics and Cyber-Medical Systems</a:t>
            </a:r>
            <a:r>
              <a:rPr lang="hu-HU" sz="1100" b="1" dirty="0"/>
              <a:t> (ICCC 2024), Megjelenés alatt.</a:t>
            </a:r>
          </a:p>
        </p:txBody>
      </p:sp>
      <p:pic>
        <p:nvPicPr>
          <p:cNvPr id="9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E02BE22-66C8-5BA8-4495-EDD1A9B4C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4033" y="562987"/>
            <a:ext cx="487363" cy="48736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CF506358-4777-F6FC-94EA-E935603D3BB5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5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98"/>
    </mc:Choice>
    <mc:Fallback xmlns="">
      <p:transition spd="slow" advTm="13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5BB112E1-6C50-DA40-2D12-E46FB37F1F3E}"/>
              </a:ext>
            </a:extLst>
          </p:cNvPr>
          <p:cNvSpPr/>
          <p:nvPr/>
        </p:nvSpPr>
        <p:spPr>
          <a:xfrm>
            <a:off x="0" y="5240808"/>
            <a:ext cx="1219200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92432" y="687458"/>
            <a:ext cx="4706736" cy="510330"/>
          </a:xfrm>
        </p:spPr>
        <p:txBody>
          <a:bodyPr>
            <a:normAutofit fontScale="90000"/>
          </a:bodyPr>
          <a:lstStyle/>
          <a:p>
            <a:r>
              <a:rPr lang="hu-HU" sz="2800" dirty="0" err="1"/>
              <a:t>Hiperparaméterek</a:t>
            </a:r>
            <a:r>
              <a:rPr lang="hu-HU" sz="2800" dirty="0"/>
              <a:t> hangolása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2169CCD-2C94-3DE1-247A-754F12664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474" y="1987314"/>
            <a:ext cx="3909167" cy="198626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136E9EF-F672-43C3-B0FB-991349C9A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038" y="1987314"/>
            <a:ext cx="3894543" cy="198626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6FA3048-EE10-F006-1D35-BB28CE5E5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53" y="1987314"/>
            <a:ext cx="3904292" cy="198626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E47D82E-8CF2-F7CD-5802-8F9D3E7D3B1D}"/>
              </a:ext>
            </a:extLst>
          </p:cNvPr>
          <p:cNvSpPr txBox="1"/>
          <p:nvPr/>
        </p:nvSpPr>
        <p:spPr>
          <a:xfrm>
            <a:off x="1252351" y="5360106"/>
            <a:ext cx="9983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/>
              <a:t>[4] B. </a:t>
            </a:r>
            <a:r>
              <a:rPr lang="hu-HU" sz="1100" b="1" dirty="0" err="1"/>
              <a:t>Gergics</a:t>
            </a:r>
            <a:r>
              <a:rPr lang="hu-HU" sz="1100" b="1" dirty="0"/>
              <a:t>, M. Puskás, L. </a:t>
            </a:r>
            <a:r>
              <a:rPr lang="hu-HU" sz="1100" b="1" dirty="0" err="1"/>
              <a:t>Kisbenedek</a:t>
            </a:r>
            <a:r>
              <a:rPr lang="hu-HU" sz="1100" b="1" dirty="0"/>
              <a:t>, </a:t>
            </a:r>
            <a:r>
              <a:rPr lang="hu-HU" sz="1100" b="1" u="sng" dirty="0"/>
              <a:t>M. F. Dömény</a:t>
            </a:r>
            <a:r>
              <a:rPr lang="hu-HU" sz="1100" b="1" dirty="0"/>
              <a:t>, L. Kovács, and D. A. Drexler, </a:t>
            </a:r>
            <a:r>
              <a:rPr lang="hu-HU" sz="1100" b="1" dirty="0" err="1"/>
              <a:t>Chemotherapy</a:t>
            </a:r>
            <a:r>
              <a:rPr lang="hu-HU" sz="1100" b="1" dirty="0"/>
              <a:t> </a:t>
            </a:r>
            <a:r>
              <a:rPr lang="hu-HU" sz="1100" b="1" dirty="0" err="1"/>
              <a:t>optimization</a:t>
            </a:r>
            <a:r>
              <a:rPr lang="hu-HU" sz="1100" b="1" dirty="0"/>
              <a:t> and </a:t>
            </a:r>
            <a:r>
              <a:rPr lang="hu-HU" sz="1100" b="1" dirty="0" err="1"/>
              <a:t>patient</a:t>
            </a:r>
            <a:r>
              <a:rPr lang="hu-HU" sz="1100" b="1" dirty="0"/>
              <a:t> </a:t>
            </a:r>
            <a:r>
              <a:rPr lang="hu-HU" sz="1100" b="1" dirty="0" err="1"/>
              <a:t>model</a:t>
            </a:r>
            <a:r>
              <a:rPr lang="hu-HU" sz="1100" b="1" dirty="0"/>
              <a:t> </a:t>
            </a:r>
            <a:r>
              <a:rPr lang="hu-HU" sz="1100" b="1" dirty="0" err="1"/>
              <a:t>parameter</a:t>
            </a:r>
            <a:r>
              <a:rPr lang="hu-HU" sz="1100" b="1" dirty="0"/>
              <a:t> </a:t>
            </a:r>
            <a:r>
              <a:rPr lang="hu-HU" sz="1100" b="1" dirty="0" err="1"/>
              <a:t>estimation</a:t>
            </a:r>
            <a:r>
              <a:rPr lang="hu-HU" sz="1100" b="1" dirty="0"/>
              <a:t> </a:t>
            </a:r>
            <a:r>
              <a:rPr lang="hu-HU" sz="1100" b="1" dirty="0" err="1"/>
              <a:t>based</a:t>
            </a:r>
            <a:r>
              <a:rPr lang="hu-HU" sz="1100" b="1" dirty="0"/>
              <a:t> </a:t>
            </a:r>
            <a:r>
              <a:rPr lang="hu-HU" sz="1100" b="1" dirty="0" err="1"/>
              <a:t>on</a:t>
            </a:r>
            <a:r>
              <a:rPr lang="hu-HU" sz="1100" b="1" dirty="0"/>
              <a:t> </a:t>
            </a:r>
            <a:r>
              <a:rPr lang="hu-HU" sz="1100" b="1" dirty="0" err="1"/>
              <a:t>noisy</a:t>
            </a:r>
            <a:r>
              <a:rPr lang="hu-HU" sz="1100" b="1" dirty="0"/>
              <a:t> </a:t>
            </a:r>
            <a:r>
              <a:rPr lang="hu-HU" sz="1100" b="1" dirty="0" err="1"/>
              <a:t>measurements</a:t>
            </a:r>
            <a:r>
              <a:rPr lang="hu-HU" sz="1100" b="1" dirty="0"/>
              <a:t>, </a:t>
            </a:r>
            <a:r>
              <a:rPr lang="hu-HU" sz="1100" b="1" dirty="0" err="1"/>
              <a:t>Acta</a:t>
            </a:r>
            <a:r>
              <a:rPr lang="hu-HU" sz="1100" b="1" dirty="0"/>
              <a:t> </a:t>
            </a:r>
            <a:r>
              <a:rPr lang="hu-HU" sz="1100" b="1" dirty="0" err="1"/>
              <a:t>Polytechnica</a:t>
            </a:r>
            <a:r>
              <a:rPr lang="hu-HU" sz="1100" b="1" dirty="0"/>
              <a:t> Hungarica, 2024.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AE72A44-70D3-5F9B-1017-63DB6CEC15CB}"/>
              </a:ext>
            </a:extLst>
          </p:cNvPr>
          <p:cNvSpPr/>
          <p:nvPr/>
        </p:nvSpPr>
        <p:spPr>
          <a:xfrm>
            <a:off x="563880" y="3861435"/>
            <a:ext cx="1188720" cy="99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Generáció szám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F766AFB7-3EFC-F5CC-7065-B38EA7E1BE21}"/>
              </a:ext>
            </a:extLst>
          </p:cNvPr>
          <p:cNvSpPr/>
          <p:nvPr/>
        </p:nvSpPr>
        <p:spPr>
          <a:xfrm>
            <a:off x="2518410" y="3864528"/>
            <a:ext cx="1188720" cy="99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Generáció szám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CE79491C-A8D4-1483-C2A0-92B29837A45B}"/>
              </a:ext>
            </a:extLst>
          </p:cNvPr>
          <p:cNvSpPr/>
          <p:nvPr/>
        </p:nvSpPr>
        <p:spPr>
          <a:xfrm>
            <a:off x="4590970" y="3860673"/>
            <a:ext cx="1188720" cy="99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Mutációs ráta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D81B725E-8025-B8E5-8FCF-3C591C25348F}"/>
              </a:ext>
            </a:extLst>
          </p:cNvPr>
          <p:cNvSpPr/>
          <p:nvPr/>
        </p:nvSpPr>
        <p:spPr>
          <a:xfrm>
            <a:off x="6587582" y="3860546"/>
            <a:ext cx="1188720" cy="99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Mutációs ráta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0EC350F1-6E68-0E19-0431-641C06855664}"/>
              </a:ext>
            </a:extLst>
          </p:cNvPr>
          <p:cNvSpPr/>
          <p:nvPr/>
        </p:nvSpPr>
        <p:spPr>
          <a:xfrm>
            <a:off x="8657462" y="3860673"/>
            <a:ext cx="1188720" cy="99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Populáció méret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4888936C-362C-AD6D-5314-D2638254BBB2}"/>
              </a:ext>
            </a:extLst>
          </p:cNvPr>
          <p:cNvSpPr/>
          <p:nvPr/>
        </p:nvSpPr>
        <p:spPr>
          <a:xfrm flipH="1">
            <a:off x="92850" y="1998744"/>
            <a:ext cx="90027" cy="1960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99B1058B-8B8D-0A20-ACD2-BD4886EF308F}"/>
              </a:ext>
            </a:extLst>
          </p:cNvPr>
          <p:cNvSpPr/>
          <p:nvPr/>
        </p:nvSpPr>
        <p:spPr>
          <a:xfrm>
            <a:off x="10641746" y="3860546"/>
            <a:ext cx="1188720" cy="99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Populáció méret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7543E3F4-3BAF-070F-4BF4-D084A76EAB20}"/>
              </a:ext>
            </a:extLst>
          </p:cNvPr>
          <p:cNvSpPr/>
          <p:nvPr/>
        </p:nvSpPr>
        <p:spPr>
          <a:xfrm rot="16200000">
            <a:off x="-379341" y="2915041"/>
            <a:ext cx="1034418" cy="9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Futási idő [mp]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E8D784B2-FE71-DBA8-5790-31EF31AE95F1}"/>
              </a:ext>
            </a:extLst>
          </p:cNvPr>
          <p:cNvSpPr/>
          <p:nvPr/>
        </p:nvSpPr>
        <p:spPr>
          <a:xfrm rot="16200000">
            <a:off x="3672844" y="2915041"/>
            <a:ext cx="1034418" cy="9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Futási idő [mp]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682C9193-2B89-3F9A-FE75-F3383A5F5F62}"/>
              </a:ext>
            </a:extLst>
          </p:cNvPr>
          <p:cNvSpPr/>
          <p:nvPr/>
        </p:nvSpPr>
        <p:spPr>
          <a:xfrm rot="16200000">
            <a:off x="7715279" y="2915040"/>
            <a:ext cx="1034418" cy="9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Futási idő [mp]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2931E36B-782C-2AC4-A58A-8108D6143CE2}"/>
              </a:ext>
            </a:extLst>
          </p:cNvPr>
          <p:cNvSpPr/>
          <p:nvPr/>
        </p:nvSpPr>
        <p:spPr>
          <a:xfrm>
            <a:off x="641031" y="1998744"/>
            <a:ext cx="1034418" cy="9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</a:rPr>
              <a:t>Futási idő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563505A3-CEC9-5342-8615-3DF9DCB2DA54}"/>
              </a:ext>
            </a:extLst>
          </p:cNvPr>
          <p:cNvSpPr/>
          <p:nvPr/>
        </p:nvSpPr>
        <p:spPr>
          <a:xfrm>
            <a:off x="2672712" y="1998744"/>
            <a:ext cx="1034418" cy="9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</a:rPr>
              <a:t>Fitness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EA2480B7-4E6E-EEEE-3F8D-071C43BF8635}"/>
              </a:ext>
            </a:extLst>
          </p:cNvPr>
          <p:cNvSpPr/>
          <p:nvPr/>
        </p:nvSpPr>
        <p:spPr>
          <a:xfrm>
            <a:off x="4704393" y="1998744"/>
            <a:ext cx="1034418" cy="9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</a:rPr>
              <a:t>Futási idő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298DBEA-EE34-C0CC-E89B-65618881BBB2}"/>
              </a:ext>
            </a:extLst>
          </p:cNvPr>
          <p:cNvSpPr/>
          <p:nvPr/>
        </p:nvSpPr>
        <p:spPr>
          <a:xfrm>
            <a:off x="8734613" y="1998744"/>
            <a:ext cx="1034418" cy="9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</a:rPr>
              <a:t>Futási idő</a:t>
            </a:r>
          </a:p>
        </p:txBody>
      </p:sp>
      <p:pic>
        <p:nvPicPr>
          <p:cNvPr id="2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E9D7C5D-6980-9D47-ADDF-0CF609F7D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8497" y="698942"/>
            <a:ext cx="487363" cy="487363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B1E7190-3AB7-1E88-28A4-F7D3CE697064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6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00"/>
    </mc:Choice>
    <mc:Fallback xmlns="">
      <p:transition spd="slow" advTm="12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E7576DB6-A60C-3672-5306-874F1C5FA745}"/>
              </a:ext>
            </a:extLst>
          </p:cNvPr>
          <p:cNvSpPr/>
          <p:nvPr/>
        </p:nvSpPr>
        <p:spPr>
          <a:xfrm>
            <a:off x="1" y="1503681"/>
            <a:ext cx="12191999" cy="4177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30800" y="416382"/>
            <a:ext cx="7061201" cy="1012031"/>
          </a:xfrm>
        </p:spPr>
        <p:txBody>
          <a:bodyPr/>
          <a:lstStyle/>
          <a:p>
            <a:r>
              <a:rPr lang="hu-HU" dirty="0"/>
              <a:t>Egyensúlyi pontok meghatározása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BD8FED3D-B196-D355-A192-F6F2EC707B99}"/>
              </a:ext>
            </a:extLst>
          </p:cNvPr>
          <p:cNvSpPr txBox="1"/>
          <p:nvPr/>
        </p:nvSpPr>
        <p:spPr>
          <a:xfrm>
            <a:off x="2629677" y="5360564"/>
            <a:ext cx="6932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/>
              <a:t>[3] </a:t>
            </a:r>
            <a:r>
              <a:rPr lang="hu-HU" sz="1100" b="1" u="sng" dirty="0"/>
              <a:t>M. F. Dömény</a:t>
            </a:r>
            <a:r>
              <a:rPr lang="hu-HU" sz="1100" b="1" dirty="0"/>
              <a:t>, M. Puskás, L. Kovács, M. </a:t>
            </a:r>
            <a:r>
              <a:rPr lang="hu-HU" sz="1100" b="1" dirty="0" err="1"/>
              <a:t>Thi</a:t>
            </a:r>
            <a:r>
              <a:rPr lang="hu-HU" sz="1100" b="1" dirty="0"/>
              <a:t> </a:t>
            </a:r>
            <a:r>
              <a:rPr lang="hu-HU" sz="1100" b="1" dirty="0" err="1"/>
              <a:t>Thoa</a:t>
            </a:r>
            <a:r>
              <a:rPr lang="hu-HU" sz="1100" b="1" dirty="0"/>
              <a:t>, D. A. Drexler, </a:t>
            </a:r>
            <a:r>
              <a:rPr lang="en-US" sz="1100" b="1" dirty="0"/>
              <a:t>Detecting critical supervision intervals during in silico chemotherapy treatments</a:t>
            </a:r>
            <a:r>
              <a:rPr lang="hu-HU" sz="1100" b="1" dirty="0"/>
              <a:t>, </a:t>
            </a:r>
            <a:r>
              <a:rPr lang="en-US" sz="1100" b="1" dirty="0"/>
              <a:t>11th IEEE International Conference on Computational Cybernetics and Cyber-Medical Systems</a:t>
            </a:r>
            <a:r>
              <a:rPr lang="hu-HU" sz="1100" b="1" dirty="0"/>
              <a:t> (ICCC 2024), Megjelenés alatt.</a:t>
            </a:r>
          </a:p>
          <a:p>
            <a:pPr algn="ctr"/>
            <a:endParaRPr lang="hu-HU" sz="11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B0B330F-EB78-B2C7-3362-32A5A2DFC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60" y="1809788"/>
            <a:ext cx="5428984" cy="332990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B0F835B-B6C2-FA45-1D22-4C554A4AC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113" y="1808885"/>
            <a:ext cx="5999526" cy="3329903"/>
          </a:xfrm>
          <a:prstGeom prst="rect">
            <a:avLst/>
          </a:prstGeom>
        </p:spPr>
      </p:pic>
      <p:pic>
        <p:nvPicPr>
          <p:cNvPr id="10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8F211B5-392D-6893-4008-D5D496023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4405" y="735003"/>
            <a:ext cx="487363" cy="48736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16FDC5F5-1A5F-DF3C-4FA9-1F23685783F5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7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8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45"/>
    </mc:Choice>
    <mc:Fallback xmlns="">
      <p:transition spd="slow" advTm="14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239D9C1A-7D19-53FA-AA11-3B6BC89045FD}"/>
              </a:ext>
            </a:extLst>
          </p:cNvPr>
          <p:cNvSpPr/>
          <p:nvPr/>
        </p:nvSpPr>
        <p:spPr>
          <a:xfrm>
            <a:off x="1" y="1523999"/>
            <a:ext cx="12191999" cy="4157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9805" y="416382"/>
            <a:ext cx="4662196" cy="1012031"/>
          </a:xfrm>
        </p:spPr>
        <p:txBody>
          <a:bodyPr/>
          <a:lstStyle/>
          <a:p>
            <a:r>
              <a:rPr lang="hu-HU" dirty="0"/>
              <a:t>Kritikus intervallumok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E940410-8F47-915B-0502-C7F06F464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67" y="1770274"/>
            <a:ext cx="5337070" cy="338496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0797ED3-F684-31F8-9DB5-6671C124C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565" y="1770274"/>
            <a:ext cx="5266350" cy="338496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D30A7E4-DE3D-6F6E-FF24-BBC99FC5E77B}"/>
              </a:ext>
            </a:extLst>
          </p:cNvPr>
          <p:cNvSpPr txBox="1"/>
          <p:nvPr/>
        </p:nvSpPr>
        <p:spPr>
          <a:xfrm>
            <a:off x="2629677" y="5360564"/>
            <a:ext cx="6932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/>
              <a:t>[3] </a:t>
            </a:r>
            <a:r>
              <a:rPr lang="hu-HU" sz="1100" b="1" u="sng" dirty="0"/>
              <a:t>M. F. Dömény</a:t>
            </a:r>
            <a:r>
              <a:rPr lang="hu-HU" sz="1100" b="1" dirty="0"/>
              <a:t>, M. Puskás, L. Kovács, M. </a:t>
            </a:r>
            <a:r>
              <a:rPr lang="hu-HU" sz="1100" b="1" dirty="0" err="1"/>
              <a:t>Thi</a:t>
            </a:r>
            <a:r>
              <a:rPr lang="hu-HU" sz="1100" b="1" dirty="0"/>
              <a:t> </a:t>
            </a:r>
            <a:r>
              <a:rPr lang="hu-HU" sz="1100" b="1" dirty="0" err="1"/>
              <a:t>Thoa</a:t>
            </a:r>
            <a:r>
              <a:rPr lang="hu-HU" sz="1100" b="1" dirty="0"/>
              <a:t>, D. A. Drexler, </a:t>
            </a:r>
            <a:r>
              <a:rPr lang="en-US" sz="1100" b="1" dirty="0"/>
              <a:t>Detecting critical supervision intervals during in silico chemotherapy treatments</a:t>
            </a:r>
            <a:r>
              <a:rPr lang="hu-HU" sz="1100" b="1" dirty="0"/>
              <a:t>, </a:t>
            </a:r>
            <a:r>
              <a:rPr lang="en-US" sz="1100" b="1" dirty="0"/>
              <a:t>11th IEEE International Conference on Computational Cybernetics and Cyber-Medical Systems</a:t>
            </a:r>
            <a:r>
              <a:rPr lang="hu-HU" sz="1100" b="1" dirty="0"/>
              <a:t> (ICCC 2024), Megjelenés alatt.</a:t>
            </a:r>
          </a:p>
          <a:p>
            <a:pPr algn="ctr"/>
            <a:endParaRPr lang="hu-HU" sz="1100" b="1" dirty="0"/>
          </a:p>
        </p:txBody>
      </p:sp>
      <p:pic>
        <p:nvPicPr>
          <p:cNvPr id="3" name="tüske">
            <a:hlinkClick r:id="" action="ppaction://media"/>
            <a:extLst>
              <a:ext uri="{FF2B5EF4-FFF2-40B4-BE49-F238E27FC236}">
                <a16:creationId xmlns:a16="http://schemas.microsoft.com/office/drawing/2014/main" id="{CC6C96DA-9C95-2523-7F36-F2B613CA5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0565" y="703725"/>
            <a:ext cx="487363" cy="48736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1F938CD-DC68-6F50-17D4-397C66C31B35}"/>
              </a:ext>
            </a:extLst>
          </p:cNvPr>
          <p:cNvSpPr txBox="1"/>
          <p:nvPr/>
        </p:nvSpPr>
        <p:spPr>
          <a:xfrm>
            <a:off x="11438208" y="6381512"/>
            <a:ext cx="753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8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01"/>
    </mc:Choice>
    <mc:Fallback xmlns="">
      <p:transition spd="slow" advTm="11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1690</TotalTime>
  <Words>1780</Words>
  <Application>Microsoft Office PowerPoint</Application>
  <PresentationFormat>Szélesvásznú</PresentationFormat>
  <Paragraphs>130</Paragraphs>
  <Slides>12</Slides>
  <Notes>10</Notes>
  <HiddenSlides>0</HiddenSlides>
  <MMClips>12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12</vt:i4>
      </vt:variant>
    </vt:vector>
  </HeadingPairs>
  <TitlesOfParts>
    <vt:vector size="24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Kemoterápiás kezelések in silico optimalizálása genetikus algoritmussal</vt:lpstr>
      <vt:lpstr>Bevezetés</vt:lpstr>
      <vt:lpstr>Kutatásunk célja</vt:lpstr>
      <vt:lpstr>Matematikai modell</vt:lpstr>
      <vt:lpstr>Genetikus algoritmus</vt:lpstr>
      <vt:lpstr>Paraméterváltozás implementációja</vt:lpstr>
      <vt:lpstr>Hiperparaméterek hangolása</vt:lpstr>
      <vt:lpstr>Egyensúlyi pontok meghatározása</vt:lpstr>
      <vt:lpstr>Kritikus intervallumok</vt:lpstr>
      <vt:lpstr>Eredmények</vt:lpstr>
      <vt:lpstr>Konklúzió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Dömény Martin Ferenc</cp:lastModifiedBy>
  <cp:revision>17</cp:revision>
  <dcterms:created xsi:type="dcterms:W3CDTF">2020-09-22T13:16:24Z</dcterms:created>
  <dcterms:modified xsi:type="dcterms:W3CDTF">2024-05-30T21:41:26Z</dcterms:modified>
</cp:coreProperties>
</file>