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5"/>
  </p:notesMasterIdLst>
  <p:sldIdLst>
    <p:sldId id="256" r:id="rId8"/>
    <p:sldId id="262" r:id="rId9"/>
    <p:sldId id="271" r:id="rId10"/>
    <p:sldId id="272" r:id="rId11"/>
    <p:sldId id="273" r:id="rId12"/>
    <p:sldId id="287" r:id="rId13"/>
    <p:sldId id="284" r:id="rId14"/>
    <p:sldId id="285" r:id="rId15"/>
    <p:sldId id="283" r:id="rId16"/>
    <p:sldId id="289" r:id="rId17"/>
    <p:sldId id="290" r:id="rId18"/>
    <p:sldId id="291" r:id="rId19"/>
    <p:sldId id="292" r:id="rId20"/>
    <p:sldId id="293" r:id="rId21"/>
    <p:sldId id="295" r:id="rId22"/>
    <p:sldId id="294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4F324-F94D-AF4E-BE97-6F377CABE0BB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75429-38ED-3549-88DC-FDEFEEBCCB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00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MPC a nominális (115mg/dl)-es vércukorszinttől való eltérést és a </a:t>
            </a:r>
            <a:r>
              <a:rPr lang="hu-HU" dirty="0" err="1"/>
              <a:t>bazális</a:t>
            </a:r>
            <a:r>
              <a:rPr lang="hu-HU" dirty="0"/>
              <a:t> inzulinszinttől való eltérést </a:t>
            </a:r>
            <a:r>
              <a:rPr lang="hu-HU" dirty="0" err="1"/>
              <a:t>penalizál</a:t>
            </a:r>
            <a:r>
              <a:rPr lang="hu-HU" dirty="0"/>
              <a:t> a képen látható módon.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96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Felül az MDI terápiával és utána zárthurkú terápiával megvalósult </a:t>
            </a:r>
            <a:r>
              <a:rPr lang="hu-HU" dirty="0" err="1"/>
              <a:t>vércukortrajektória</a:t>
            </a:r>
            <a:r>
              <a:rPr lang="hu-HU" dirty="0"/>
              <a:t>. Lila nyilak szénhidrátbevitelek, zöld inzulin. Alul a becsült modell </a:t>
            </a:r>
            <a:r>
              <a:rPr lang="hu-HU" dirty="0" err="1"/>
              <a:t>predikciós</a:t>
            </a:r>
            <a:r>
              <a:rPr lang="hu-HU" dirty="0"/>
              <a:t> hibája, új szénhidrátbevitelkor mindig hirtelen megnő, majd a több mérési adattal lecsökken. CGMS zaj nélkül ez a lecsengés látványosabb és gyorsabb. Ennek ellenére a kontroll minősége CGM-</a:t>
            </a:r>
            <a:r>
              <a:rPr lang="hu-HU" dirty="0" err="1"/>
              <a:t>mel</a:t>
            </a:r>
            <a:r>
              <a:rPr lang="hu-HU" dirty="0"/>
              <a:t> és nélkül is hasonló eredményt adott (folytonos és szaggatott vonal a felső képen).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07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Felül az MDI terápiával és utána zárthurkú terápiával megvalósult </a:t>
            </a:r>
            <a:r>
              <a:rPr lang="hu-HU" dirty="0" err="1"/>
              <a:t>vércukortrajektória</a:t>
            </a:r>
            <a:r>
              <a:rPr lang="hu-HU" dirty="0"/>
              <a:t>. Lila nyilak szénhidrátbevitelek, zöld inzulin. Alul a becsült modell </a:t>
            </a:r>
            <a:r>
              <a:rPr lang="hu-HU" dirty="0" err="1"/>
              <a:t>predikciós</a:t>
            </a:r>
            <a:r>
              <a:rPr lang="hu-HU" dirty="0"/>
              <a:t> hibája, új szénhidrátbevitelkor mindig hirtelen megnő, majd a több mérési adattal lecsökken. CGMS zaj nélkül ez a lecsengés látványosabb és gyorsabb. Ennek ellenére a kontroll minősége CGM-</a:t>
            </a:r>
            <a:r>
              <a:rPr lang="hu-HU" dirty="0" err="1"/>
              <a:t>mel</a:t>
            </a:r>
            <a:r>
              <a:rPr lang="hu-HU" dirty="0"/>
              <a:t> és nélkül is hasonló eredményt adott (folytonos és szaggatott vonal a felső képen).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32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75429-38ED-3549-88DC-FDEFEEBCCB1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2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Függetlenül a CGM szenzorzajtól hasonlóan csökken a becslési hiba a szénhidráttartalmat és az időállandót tekintve is. Nagyjából a második félórától tekinthető megbízhatónak a becslés. 2 óra után már nincs javulás (a felszívódás megtörtént nincs plusz információ onnantól kezdve.)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97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Alul és felülbecslése az időállandóknak fordított hatása van rövid és hosszútávon. Szénhidrátbecslésnél nincs ilyen, </a:t>
            </a:r>
            <a:r>
              <a:rPr lang="hu-HU" dirty="0" err="1"/>
              <a:t>alulbecslés</a:t>
            </a:r>
            <a:r>
              <a:rPr lang="hu-HU" dirty="0"/>
              <a:t> alacsonyabb vércukorszintet, túlbecslés magasabbat okoz.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65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Felül az MDI terápiával és utána zárthurkú terápiával megvalósult </a:t>
            </a:r>
            <a:r>
              <a:rPr lang="hu-HU" dirty="0" err="1"/>
              <a:t>vércukortrajektória</a:t>
            </a:r>
            <a:r>
              <a:rPr lang="hu-HU" dirty="0"/>
              <a:t>. Lila nyilak szénhidrátbevitelek, zöld inzulin. Alul a becsült modell </a:t>
            </a:r>
            <a:r>
              <a:rPr lang="hu-HU" dirty="0" err="1"/>
              <a:t>predikciós</a:t>
            </a:r>
            <a:r>
              <a:rPr lang="hu-HU" dirty="0"/>
              <a:t> hibája, új szénhidrátbevitelkor mindig hirtelen megnő, majd a több mérési adattal lecsökken. CGMS zaj nélkül ez a lecsengés látványosabb és gyorsabb. Ennek ellenére a kontroll minősége CGM-</a:t>
            </a:r>
            <a:r>
              <a:rPr lang="hu-HU" dirty="0" err="1"/>
              <a:t>mel</a:t>
            </a:r>
            <a:r>
              <a:rPr lang="hu-HU" dirty="0"/>
              <a:t> és nélkül is hasonló eredményt adott (folytonos és </a:t>
            </a:r>
            <a:r>
              <a:rPr lang="hu-HU"/>
              <a:t>szaggatott vonal a felső képen).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7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Felül az MDI terápiával és utána zárthurkú terápiával megvalósult </a:t>
            </a:r>
            <a:r>
              <a:rPr lang="hu-HU" dirty="0" err="1"/>
              <a:t>vércukortrajektória</a:t>
            </a:r>
            <a:r>
              <a:rPr lang="hu-HU" dirty="0"/>
              <a:t>. Lila nyilak szénhidrátbevitelek, zöld inzulin. Alul a becsült modell </a:t>
            </a:r>
            <a:r>
              <a:rPr lang="hu-HU" dirty="0" err="1"/>
              <a:t>predikciós</a:t>
            </a:r>
            <a:r>
              <a:rPr lang="hu-HU" dirty="0"/>
              <a:t> hibája, új szénhidrátbevitelkor mindig hirtelen megnő, majd a több mérési adattal lecsökken. CGMS zaj nélkül ez a lecsengés látványosabb és gyorsabb. Ennek ellenére a kontroll minősége CGM-</a:t>
            </a:r>
            <a:r>
              <a:rPr lang="hu-HU" dirty="0" err="1"/>
              <a:t>mel</a:t>
            </a:r>
            <a:r>
              <a:rPr lang="hu-HU" dirty="0"/>
              <a:t> és nélkül is hasonló eredményt adott (folytonos és szaggatott vonal a felső képen).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32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Felül az MDI terápiával és utána zárthurkú terápiával megvalósult </a:t>
            </a:r>
            <a:r>
              <a:rPr lang="hu-HU" dirty="0" err="1"/>
              <a:t>vércukortrajektória</a:t>
            </a:r>
            <a:r>
              <a:rPr lang="hu-HU" dirty="0"/>
              <a:t>. Lila nyilak szénhidrátbevitelek, zöld inzulin. Alul a becsült modell </a:t>
            </a:r>
            <a:r>
              <a:rPr lang="hu-HU" dirty="0" err="1"/>
              <a:t>predikciós</a:t>
            </a:r>
            <a:r>
              <a:rPr lang="hu-HU" dirty="0"/>
              <a:t> hibája, új szénhidrátbevitelkor mindig hirtelen megnő, majd a több mérési adattal lecsökken. CGMS zaj nélkül ez a lecsengés látványosabb és gyorsabb. Ennek ellenére a kontroll minősége CGM-</a:t>
            </a:r>
            <a:r>
              <a:rPr lang="hu-HU" dirty="0" err="1"/>
              <a:t>mel</a:t>
            </a:r>
            <a:r>
              <a:rPr lang="hu-HU" dirty="0"/>
              <a:t> és nélkül is hasonló eredményt adott (folytonos és szaggatott vonal a felső képen).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1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Felül az MDI terápiával és utána zárthurkú terápiával megvalósult </a:t>
            </a:r>
            <a:r>
              <a:rPr lang="hu-HU" dirty="0" err="1"/>
              <a:t>vércukortrajektória</a:t>
            </a:r>
            <a:r>
              <a:rPr lang="hu-HU" dirty="0"/>
              <a:t>. Lila nyilak szénhidrátbevitelek, zöld inzulin. Alul a becsült modell </a:t>
            </a:r>
            <a:r>
              <a:rPr lang="hu-HU" dirty="0" err="1"/>
              <a:t>predikciós</a:t>
            </a:r>
            <a:r>
              <a:rPr lang="hu-HU" dirty="0"/>
              <a:t> hibája, új szénhidrátbevitelkor mindig hirtelen megnő, majd a több mérési adattal lecsökken. CGMS zaj nélkül ez a lecsengés látványosabb és gyorsabb. Ennek ellenére a kontroll minősége CGM-</a:t>
            </a:r>
            <a:r>
              <a:rPr lang="hu-HU" dirty="0" err="1"/>
              <a:t>mel</a:t>
            </a:r>
            <a:r>
              <a:rPr lang="hu-HU" dirty="0"/>
              <a:t> és nélkül is hasonló eredményt adott (folytonos és szaggatott vonal a felső képen).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96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Felül az MDI terápiával és utána zárthurkú terápiával megvalósult </a:t>
            </a:r>
            <a:r>
              <a:rPr lang="hu-HU" dirty="0" err="1"/>
              <a:t>vércukortrajektória</a:t>
            </a:r>
            <a:r>
              <a:rPr lang="hu-HU" dirty="0"/>
              <a:t>. Lila nyilak szénhidrátbevitelek, zöld inzulin. Alul a becsült modell </a:t>
            </a:r>
            <a:r>
              <a:rPr lang="hu-HU" dirty="0" err="1"/>
              <a:t>predikciós</a:t>
            </a:r>
            <a:r>
              <a:rPr lang="hu-HU" dirty="0"/>
              <a:t> hibája, új szénhidrátbevitelkor mindig hirtelen megnő, majd a több mérési adattal lecsökken. CGMS zaj nélkül ez a lecsengés látványosabb és gyorsabb. Ennek ellenére a kontroll minősége CGM-</a:t>
            </a:r>
            <a:r>
              <a:rPr lang="hu-HU" dirty="0" err="1"/>
              <a:t>mel</a:t>
            </a:r>
            <a:r>
              <a:rPr lang="hu-HU" dirty="0"/>
              <a:t> és nélkül is hasonló eredményt adott (folytonos és szaggatott vonal a felső képen).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5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Felül az MDI terápiával és utána zárthurkú terápiával megvalósult </a:t>
            </a:r>
            <a:r>
              <a:rPr lang="hu-HU" dirty="0" err="1"/>
              <a:t>vércukortrajektória</a:t>
            </a:r>
            <a:r>
              <a:rPr lang="hu-HU" dirty="0"/>
              <a:t>. Lila nyilak szénhidrátbevitelek, zöld inzulin. Alul a becsült modell </a:t>
            </a:r>
            <a:r>
              <a:rPr lang="hu-HU" dirty="0" err="1"/>
              <a:t>predikciós</a:t>
            </a:r>
            <a:r>
              <a:rPr lang="hu-HU" dirty="0"/>
              <a:t> hibája, új szénhidrátbevitelkor mindig hirtelen megnő, majd a több mérési adattal lecsökken. CGMS zaj nélkül ez a lecsengés látványosabb és gyorsabb. Ennek ellenére a kontroll minősége CGM-</a:t>
            </a:r>
            <a:r>
              <a:rPr lang="hu-HU" dirty="0" err="1"/>
              <a:t>mel</a:t>
            </a:r>
            <a:r>
              <a:rPr lang="hu-HU" dirty="0"/>
              <a:t> és nélkül is hasonló eredményt adott (folytonos és szaggatott vonal a felső képen).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3923D-B9BF-9F44-A2FF-065E37B81C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1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6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9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2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5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8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3200" dirty="0" err="1"/>
              <a:t>Reinforcement</a:t>
            </a:r>
            <a:r>
              <a:rPr lang="hu-HU" sz="3200" dirty="0"/>
              <a:t> </a:t>
            </a:r>
            <a:r>
              <a:rPr lang="hu-HU" sz="3200" dirty="0" err="1"/>
              <a:t>Learning</a:t>
            </a:r>
            <a:r>
              <a:rPr lang="hu-HU" sz="3200" dirty="0"/>
              <a:t> Alapú Szabályozás Cukorbetegek</a:t>
            </a:r>
            <a:r>
              <a:rPr lang="en-US" sz="3200" dirty="0"/>
              <a:t> </a:t>
            </a:r>
            <a:r>
              <a:rPr lang="hu-HU" sz="3200" dirty="0"/>
              <a:t>Számára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Dénes-</a:t>
            </a:r>
            <a:r>
              <a:rPr lang="hu-HU" dirty="0" err="1"/>
              <a:t>Fazakas</a:t>
            </a:r>
            <a:r>
              <a:rPr lang="hu-HU" dirty="0"/>
              <a:t> Lehel 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pic>
        <p:nvPicPr>
          <p:cNvPr id="8" name="Videó 7">
            <a:hlinkClick r:id="" action="ppaction://media"/>
            <a:extLst>
              <a:ext uri="{FF2B5EF4-FFF2-40B4-BE49-F238E27FC236}">
                <a16:creationId xmlns:a16="http://schemas.microsoft.com/office/drawing/2014/main" id="{E1A321C9-445C-ED34-B7A0-BF7DE4B53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6"/>
    </mc:Choice>
    <mc:Fallback>
      <p:transition spd="slow" advTm="14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D69753-FDAC-4FDF-AB6D-74B52D39E1C1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Tanítási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tesztelési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esetek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922EFF-FF30-0813-86D8-FE0398362922}"/>
              </a:ext>
            </a:extLst>
          </p:cNvPr>
          <p:cNvSpPr txBox="1"/>
          <p:nvPr/>
        </p:nvSpPr>
        <p:spPr>
          <a:xfrm>
            <a:off x="808872" y="1782047"/>
            <a:ext cx="105742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Tanítási: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1 napos szimuláció.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Véletlenszerű étkezési sémát generáltunk.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A beteg paraméterei állandóak voltak.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Csak az étkezések időpontját és szénhidráttartalmának mennyiségét változtattuk.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Tesztelési: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3 véletlenszerűen és kézzel generált étkezési séma.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A beteg paraméterei megegyeztek a tanítási </a:t>
            </a:r>
            <a:r>
              <a:rPr lang="en-US" dirty="0" err="1">
                <a:solidFill>
                  <a:schemeClr val="bg1"/>
                </a:solidFill>
              </a:rPr>
              <a:t>s</a:t>
            </a:r>
            <a:r>
              <a:rPr lang="en-US" sz="1800" dirty="0" err="1">
                <a:solidFill>
                  <a:schemeClr val="bg1"/>
                </a:solidFill>
              </a:rPr>
              <a:t>zcenáriók</a:t>
            </a:r>
            <a:r>
              <a:rPr lang="hu-HU" dirty="0">
                <a:solidFill>
                  <a:schemeClr val="bg1"/>
                </a:solidFill>
              </a:rPr>
              <a:t>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10-et véletlenszerűen generáltak, mint a tanítási szakaszban.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3 manuálisan definiált volt:</a:t>
            </a:r>
          </a:p>
          <a:p>
            <a:pPr marL="1257300" lvl="2" indent="-342900">
              <a:buFont typeface="+mj-lt"/>
              <a:buAutoNum type="arabicPeriod"/>
            </a:pPr>
            <a:r>
              <a:rPr lang="hu-HU" dirty="0">
                <a:solidFill>
                  <a:schemeClr val="bg1"/>
                </a:solidFill>
              </a:rPr>
              <a:t>nincs étkezés (0 </a:t>
            </a:r>
            <a:r>
              <a:rPr lang="hu-HU" dirty="0" err="1">
                <a:solidFill>
                  <a:schemeClr val="bg1"/>
                </a:solidFill>
              </a:rPr>
              <a:t>g</a:t>
            </a:r>
            <a:r>
              <a:rPr lang="hu-HU" dirty="0">
                <a:solidFill>
                  <a:schemeClr val="bg1"/>
                </a:solidFill>
              </a:rPr>
              <a:t>).</a:t>
            </a:r>
          </a:p>
          <a:p>
            <a:pPr marL="1257300" lvl="2" indent="-342900">
              <a:buFont typeface="+mj-lt"/>
              <a:buAutoNum type="arabicPeriod"/>
            </a:pPr>
            <a:r>
              <a:rPr lang="hu-HU" dirty="0">
                <a:solidFill>
                  <a:schemeClr val="bg1"/>
                </a:solidFill>
              </a:rPr>
              <a:t>óránként 12 </a:t>
            </a:r>
            <a:r>
              <a:rPr lang="hu-HU" dirty="0" err="1">
                <a:solidFill>
                  <a:schemeClr val="bg1"/>
                </a:solidFill>
              </a:rPr>
              <a:t>g</a:t>
            </a:r>
            <a:r>
              <a:rPr lang="hu-HU" dirty="0">
                <a:solidFill>
                  <a:schemeClr val="bg1"/>
                </a:solidFill>
              </a:rPr>
              <a:t> szénhidrát.</a:t>
            </a:r>
          </a:p>
          <a:p>
            <a:pPr marL="1257300" lvl="2" indent="-342900">
              <a:buFont typeface="+mj-lt"/>
              <a:buAutoNum type="arabicPeriod"/>
            </a:pPr>
            <a:r>
              <a:rPr lang="hu-HU" dirty="0">
                <a:solidFill>
                  <a:schemeClr val="bg1"/>
                </a:solidFill>
              </a:rPr>
              <a:t>egyszeri, nagy étkezés maximális szénhidrátbevitel + 5g, amely a beteg súlyától függ.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Videó 5">
            <a:hlinkClick r:id="" action="ppaction://media"/>
            <a:extLst>
              <a:ext uri="{FF2B5EF4-FFF2-40B4-BE49-F238E27FC236}">
                <a16:creationId xmlns:a16="http://schemas.microsoft.com/office/drawing/2014/main" id="{2D02561C-AF76-373A-ACCD-9AAB9499A1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3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92"/>
    </mc:Choice>
    <mc:Fallback>
      <p:transition spd="slow" advTm="59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D69753-FDAC-4FDF-AB6D-74B52D39E1C1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/>
              <a:t>Applied metrics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922EFF-FF30-0813-86D8-FE0398362922}"/>
              </a:ext>
            </a:extLst>
          </p:cNvPr>
          <p:cNvSpPr txBox="1"/>
          <p:nvPr/>
        </p:nvSpPr>
        <p:spPr>
          <a:xfrm>
            <a:off x="878919" y="1940289"/>
            <a:ext cx="46052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NimbusRomNo9L"/>
              </a:rPr>
              <a:t>Control Variability Grid </a:t>
            </a:r>
            <a:r>
              <a:rPr lang="en-GB" sz="1800" dirty="0" err="1">
                <a:solidFill>
                  <a:schemeClr val="bg1"/>
                </a:solidFill>
                <a:effectLst/>
                <a:latin typeface="NimbusRomNo9L"/>
              </a:rPr>
              <a:t>Analisys</a:t>
            </a:r>
            <a:r>
              <a:rPr lang="en-GB" sz="1800" dirty="0">
                <a:solidFill>
                  <a:schemeClr val="bg1"/>
                </a:solidFill>
                <a:effectLst/>
                <a:latin typeface="NimbusRomNo9L"/>
              </a:rPr>
              <a:t>  (</a:t>
            </a:r>
            <a:r>
              <a:rPr lang="hu-HU" dirty="0">
                <a:solidFill>
                  <a:schemeClr val="bg1"/>
                </a:solidFill>
              </a:rPr>
              <a:t>CVGA)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 vércukor-koncentráció szélső értékeinek megjelenítése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Az X koordináta a vércukorszint minimális értékét jelöli.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Az </a:t>
            </a:r>
            <a:r>
              <a:rPr lang="hu-HU" dirty="0" err="1">
                <a:solidFill>
                  <a:schemeClr val="bg1"/>
                </a:solidFill>
              </a:rPr>
              <a:t>Y</a:t>
            </a:r>
            <a:r>
              <a:rPr lang="hu-HU" dirty="0">
                <a:solidFill>
                  <a:schemeClr val="bg1"/>
                </a:solidFill>
              </a:rPr>
              <a:t> koordináta a vércukorszint maximális értékét mutatja.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Zónák leírása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91EB239-93C4-D9B1-DE50-53A685D02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9" y="4248613"/>
            <a:ext cx="3291491" cy="2470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18E8A8-08A5-620B-33AA-0B9AFFBB51DD}"/>
              </a:ext>
            </a:extLst>
          </p:cNvPr>
          <p:cNvSpPr txBox="1"/>
          <p:nvPr/>
        </p:nvSpPr>
        <p:spPr>
          <a:xfrm>
            <a:off x="5361572" y="1940289"/>
            <a:ext cx="32914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Time In </a:t>
            </a:r>
            <a:r>
              <a:rPr lang="hu-HU" dirty="0" err="1">
                <a:solidFill>
                  <a:schemeClr val="bg1"/>
                </a:solidFill>
              </a:rPr>
              <a:t>Range</a:t>
            </a:r>
            <a:r>
              <a:rPr lang="hu-HU" dirty="0">
                <a:solidFill>
                  <a:schemeClr val="bg1"/>
                </a:solidFill>
              </a:rPr>
              <a:t>(TIR)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imbusRomNo9L"/>
              </a:rPr>
              <a:t>A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célzónában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töltött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idő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százalékos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aránya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imbusRomNo9L"/>
              </a:rPr>
              <a:t>A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céltartomány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70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és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180 (mg/dl)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között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van. A 70 (mg/dl)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alatt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töltött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idő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tartomány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alatti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idő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(TBR).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imbusRomNo9L"/>
              </a:rPr>
              <a:t>A 180 (mg/dl)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feletti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idő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tartomány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feletti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idő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(TAR).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imbusRomNo9L"/>
              </a:rPr>
              <a:t>Az 54 (mg/dl)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alatti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tartomány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NimbusRomNo9L"/>
              </a:rPr>
              <a:t>250 (mg/dl)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feletti</a:t>
            </a:r>
            <a:r>
              <a:rPr lang="en-GB" dirty="0">
                <a:solidFill>
                  <a:schemeClr val="bg1"/>
                </a:solidFill>
                <a:latin typeface="NimbusRomNo9L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NimbusRomNo9L"/>
              </a:rPr>
              <a:t>tartomány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8" name="Picture 7" descr="Chart, timeline&#10;&#10;Description automatically generated">
            <a:extLst>
              <a:ext uri="{FF2B5EF4-FFF2-40B4-BE49-F238E27FC236}">
                <a16:creationId xmlns:a16="http://schemas.microsoft.com/office/drawing/2014/main" id="{82D986F2-61B1-97A0-5406-AB0BFFBF7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016" y="1854014"/>
            <a:ext cx="3024756" cy="4789197"/>
          </a:xfrm>
          <a:prstGeom prst="rect">
            <a:avLst/>
          </a:prstGeom>
        </p:spPr>
      </p:pic>
      <p:pic>
        <p:nvPicPr>
          <p:cNvPr id="9" name="Videó 8">
            <a:hlinkClick r:id="" action="ppaction://media"/>
            <a:extLst>
              <a:ext uri="{FF2B5EF4-FFF2-40B4-BE49-F238E27FC236}">
                <a16:creationId xmlns:a16="http://schemas.microsoft.com/office/drawing/2014/main" id="{9A31FDBD-B586-8BEB-1ED1-521CEA51E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20"/>
    </mc:Choice>
    <mc:Fallback>
      <p:transition spd="slow" advTm="3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D69753-FDAC-4FDF-AB6D-74B52D39E1C1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Eredmények</a:t>
            </a:r>
            <a:r>
              <a:rPr lang="en-US" sz="3200" dirty="0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12" name="Videó 11">
            <a:hlinkClick r:id="" action="ppaction://media"/>
            <a:extLst>
              <a:ext uri="{FF2B5EF4-FFF2-40B4-BE49-F238E27FC236}">
                <a16:creationId xmlns:a16="http://schemas.microsoft.com/office/drawing/2014/main" id="{C008F231-6FD7-E541-7253-B9984D6FB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903B439-CA24-0596-4A62-453E2CE8A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695" y="3787283"/>
            <a:ext cx="6011017" cy="216623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35FCCE9-FF80-F9F3-24E1-4DFF2AC3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2695" y="1088617"/>
            <a:ext cx="6011017" cy="220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4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30"/>
    </mc:Choice>
    <mc:Fallback>
      <p:transition spd="slow" advTm="5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D69753-FDAC-4FDF-AB6D-74B52D39E1C1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Eredmények</a:t>
            </a:r>
            <a:r>
              <a:rPr lang="en-US" sz="3200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10" name="Videó 9">
            <a:hlinkClick r:id="" action="ppaction://media"/>
            <a:extLst>
              <a:ext uri="{FF2B5EF4-FFF2-40B4-BE49-F238E27FC236}">
                <a16:creationId xmlns:a16="http://schemas.microsoft.com/office/drawing/2014/main" id="{C1C10B21-006C-B33A-4D09-E9C6292A7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Kép 5" descr="A képen szöveg, diagram, szám, sor látható&#10;&#10;Automatikusan generált leírás">
            <a:extLst>
              <a:ext uri="{FF2B5EF4-FFF2-40B4-BE49-F238E27FC236}">
                <a16:creationId xmlns:a16="http://schemas.microsoft.com/office/drawing/2014/main" id="{798323B9-8761-9C16-EB0B-40DCC37E6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8" y="2349492"/>
            <a:ext cx="5385827" cy="3886208"/>
          </a:xfrm>
          <a:prstGeom prst="rect">
            <a:avLst/>
          </a:prstGeom>
        </p:spPr>
      </p:pic>
      <p:pic>
        <p:nvPicPr>
          <p:cNvPr id="8" name="Kép 7" descr="A képen szöveg, diagram, sor, Párhuzamos látható&#10;&#10;Automatikusan generált leírás">
            <a:extLst>
              <a:ext uri="{FF2B5EF4-FFF2-40B4-BE49-F238E27FC236}">
                <a16:creationId xmlns:a16="http://schemas.microsoft.com/office/drawing/2014/main" id="{228E6D27-18B6-C032-5F07-52EB4CFCF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438" y="2349492"/>
            <a:ext cx="4946914" cy="405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28"/>
    </mc:Choice>
    <mc:Fallback>
      <p:transition spd="slow" advTm="33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D69753-FDAC-4FDF-AB6D-74B52D39E1C1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Eredmények</a:t>
            </a:r>
            <a:r>
              <a:rPr lang="en-US" sz="3200" dirty="0">
                <a:solidFill>
                  <a:schemeClr val="bg1"/>
                </a:solidFill>
              </a:rPr>
              <a:t> 3</a:t>
            </a:r>
          </a:p>
        </p:txBody>
      </p:sp>
      <p:pic>
        <p:nvPicPr>
          <p:cNvPr id="10" name="Videó 9">
            <a:hlinkClick r:id="" action="ppaction://media"/>
            <a:extLst>
              <a:ext uri="{FF2B5EF4-FFF2-40B4-BE49-F238E27FC236}">
                <a16:creationId xmlns:a16="http://schemas.microsoft.com/office/drawing/2014/main" id="{42DE2DEE-4CBA-3551-E240-2220C06B7B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Kép 5" descr="A képen szöveg, Diagram, képernyőkép, sor látható&#10;&#10;Automatikusan generált leírás">
            <a:extLst>
              <a:ext uri="{FF2B5EF4-FFF2-40B4-BE49-F238E27FC236}">
                <a16:creationId xmlns:a16="http://schemas.microsoft.com/office/drawing/2014/main" id="{31253804-F939-4574-C22C-677602082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2" y="3429000"/>
            <a:ext cx="7163406" cy="3266074"/>
          </a:xfrm>
          <a:prstGeom prst="rect">
            <a:avLst/>
          </a:prstGeom>
        </p:spPr>
      </p:pic>
      <p:pic>
        <p:nvPicPr>
          <p:cNvPr id="8" name="Kép 7" descr="A képen szöveg, képernyőkép, Diagram, sor látható&#10;&#10;Automatikusan generált leírás">
            <a:extLst>
              <a:ext uri="{FF2B5EF4-FFF2-40B4-BE49-F238E27FC236}">
                <a16:creationId xmlns:a16="http://schemas.microsoft.com/office/drawing/2014/main" id="{8D783341-6E19-DF8E-050C-B2688B6D8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40" y="80588"/>
            <a:ext cx="7135960" cy="33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4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43"/>
    </mc:Choice>
    <mc:Fallback>
      <p:transition spd="slow" advTm="4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D69753-FDAC-4FDF-AB6D-74B52D39E1C1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Eredmények</a:t>
            </a:r>
            <a:r>
              <a:rPr lang="en-US" sz="3200" dirty="0">
                <a:solidFill>
                  <a:schemeClr val="bg1"/>
                </a:solidFill>
              </a:rPr>
              <a:t> 4</a:t>
            </a:r>
          </a:p>
        </p:txBody>
      </p:sp>
      <p:pic>
        <p:nvPicPr>
          <p:cNvPr id="10" name="Videó 9">
            <a:hlinkClick r:id="" action="ppaction://media"/>
            <a:extLst>
              <a:ext uri="{FF2B5EF4-FFF2-40B4-BE49-F238E27FC236}">
                <a16:creationId xmlns:a16="http://schemas.microsoft.com/office/drawing/2014/main" id="{323A48D9-656E-0868-3E44-424D8AB42F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Kép 5" descr="A képen szöveg, képernyőkép, Színesség látható&#10;&#10;Automatikusan generált leírás">
            <a:extLst>
              <a:ext uri="{FF2B5EF4-FFF2-40B4-BE49-F238E27FC236}">
                <a16:creationId xmlns:a16="http://schemas.microsoft.com/office/drawing/2014/main" id="{3944DEE7-4E54-5492-5503-DA3B08A40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8" y="1866121"/>
            <a:ext cx="4632735" cy="4918265"/>
          </a:xfrm>
          <a:prstGeom prst="rect">
            <a:avLst/>
          </a:prstGeom>
        </p:spPr>
      </p:pic>
      <p:pic>
        <p:nvPicPr>
          <p:cNvPr id="8" name="Kép 7" descr="A képen szöveg, képernyőkép, Színesség látható&#10;&#10;Automatikusan generált leírás">
            <a:extLst>
              <a:ext uri="{FF2B5EF4-FFF2-40B4-BE49-F238E27FC236}">
                <a16:creationId xmlns:a16="http://schemas.microsoft.com/office/drawing/2014/main" id="{72087A4D-D8C2-B492-AF2B-93C68C064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80" y="1866120"/>
            <a:ext cx="4632736" cy="491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6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04"/>
    </mc:Choice>
    <mc:Fallback>
      <p:transition spd="slow" advTm="18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D69753-FDAC-4FDF-AB6D-74B52D39E1C1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Következtetések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767A9C-C883-B096-2F80-70BAA9571B12}"/>
              </a:ext>
            </a:extLst>
          </p:cNvPr>
          <p:cNvSpPr txBox="1"/>
          <p:nvPr/>
        </p:nvSpPr>
        <p:spPr>
          <a:xfrm>
            <a:off x="1736847" y="1852019"/>
            <a:ext cx="80370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szimulációs idő túl rövid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modellek elkerülik a </a:t>
            </a:r>
            <a:r>
              <a:rPr lang="hu-HU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hipoglikémiát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szabályozás felsőbb tartományok felé, a </a:t>
            </a:r>
            <a:r>
              <a:rPr lang="hu-HU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hiperglikémia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irányába történő elmozdulásának árán.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végső stratégia a tényleges betegjellemzőktől függött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CMG-zaj befolyásolja a modell teljesítményét 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aktivációs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függvény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jobban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befolyásolja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modell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teljesítményét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Mélyebb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hálózat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ELU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aktiváció</a:t>
            </a:r>
            <a:endParaRPr lang="hu-HU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Jövő: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Mélyebb hálózat.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Hosszabb szimulációs tranziens forgatókönyv.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RL ágens </a:t>
            </a:r>
            <a:r>
              <a:rPr lang="hu-HU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regularizálása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Speciális neurális hálózat az alacsonyabb testsúlyú betegek számára</a:t>
            </a:r>
          </a:p>
        </p:txBody>
      </p:sp>
      <p:pic>
        <p:nvPicPr>
          <p:cNvPr id="6" name="Videó 5">
            <a:hlinkClick r:id="" action="ppaction://media"/>
            <a:extLst>
              <a:ext uri="{FF2B5EF4-FFF2-40B4-BE49-F238E27FC236}">
                <a16:creationId xmlns:a16="http://schemas.microsoft.com/office/drawing/2014/main" id="{F49D88D2-7193-C3D9-7464-A55E775B8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3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20"/>
    </mc:Choice>
    <mc:Fallback>
      <p:transition spd="slow" advTm="6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ED8ACC-53E3-CBE8-03F2-DD3AB744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Köszönöm</a:t>
            </a:r>
            <a:r>
              <a:rPr lang="en-GB" dirty="0"/>
              <a:t> a </a:t>
            </a:r>
            <a:r>
              <a:rPr lang="en-GB" dirty="0" err="1"/>
              <a:t>figyelmet</a:t>
            </a:r>
            <a:r>
              <a:rPr lang="en-GB" dirty="0"/>
              <a:t>!</a:t>
            </a:r>
          </a:p>
        </p:txBody>
      </p:sp>
      <p:pic>
        <p:nvPicPr>
          <p:cNvPr id="5" name="Videó 4">
            <a:hlinkClick r:id="" action="ppaction://media"/>
            <a:extLst>
              <a:ext uri="{FF2B5EF4-FFF2-40B4-BE49-F238E27FC236}">
                <a16:creationId xmlns:a16="http://schemas.microsoft.com/office/drawing/2014/main" id="{141B463B-F084-3990-4B21-857D07333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6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7"/>
    </mc:Choice>
    <mc:Fallback>
      <p:transition spd="slow" advTm="4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3" y="5740617"/>
            <a:ext cx="12239625" cy="120967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6566781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Mesterséges hasnyálmirigy a kiesett inzulin termelés és szabályozás pótlására.</a:t>
            </a:r>
          </a:p>
          <a:p>
            <a:r>
              <a:rPr lang="hu-HU" dirty="0">
                <a:solidFill>
                  <a:schemeClr val="bg1"/>
                </a:solidFill>
              </a:rPr>
              <a:t>Jelenleg ilyen eszköz csak prototípusként működik, kereskedelmi forgalomban nem kapható.</a:t>
            </a:r>
          </a:p>
          <a:p>
            <a:r>
              <a:rPr lang="hu-HU" dirty="0">
                <a:solidFill>
                  <a:schemeClr val="bg1"/>
                </a:solidFill>
              </a:rPr>
              <a:t>A szabályozási algoritmust szeretnénk kiváltani öntanuló mesterséges intelligenciával.</a:t>
            </a:r>
          </a:p>
          <a:p>
            <a:r>
              <a:rPr lang="hu-HU" dirty="0">
                <a:solidFill>
                  <a:schemeClr val="bg1"/>
                </a:solidFill>
              </a:rPr>
              <a:t>Jobban páciensre szabható terápia.</a:t>
            </a:r>
          </a:p>
          <a:p>
            <a:r>
              <a:rPr lang="hu-HU" dirty="0">
                <a:solidFill>
                  <a:schemeClr val="bg1"/>
                </a:solidFill>
              </a:rPr>
              <a:t>Folyamatosan képes tanulni.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mayo.edu/research/~/media/kcms/gbs/research/images/2013/03/07/14/54/de11-2-artificial-pancreas-diagram.ashx">
            <a:extLst>
              <a:ext uri="{FF2B5EF4-FFF2-40B4-BE49-F238E27FC236}">
                <a16:creationId xmlns:a16="http://schemas.microsoft.com/office/drawing/2014/main" id="{FF5118DD-38B1-7C91-076B-40EB0E737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2" y="2209800"/>
            <a:ext cx="4467641" cy="338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ideó 7">
            <a:hlinkClick r:id="" action="ppaction://media"/>
            <a:extLst>
              <a:ext uri="{FF2B5EF4-FFF2-40B4-BE49-F238E27FC236}">
                <a16:creationId xmlns:a16="http://schemas.microsoft.com/office/drawing/2014/main" id="{37B1912E-BE8A-DEBB-91B2-2E7AEA59F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1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65"/>
    </mc:Choice>
    <mc:Fallback>
      <p:transition spd="slow" advTm="93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A96EA8-2207-05DC-FA03-8851784CFBD5}"/>
              </a:ext>
            </a:extLst>
          </p:cNvPr>
          <p:cNvSpPr txBox="1"/>
          <p:nvPr/>
        </p:nvSpPr>
        <p:spPr>
          <a:xfrm>
            <a:off x="764771" y="1403453"/>
            <a:ext cx="5552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FA52A-6E73-C450-6271-50595A4C019E}"/>
              </a:ext>
            </a:extLst>
          </p:cNvPr>
          <p:cNvSpPr txBox="1"/>
          <p:nvPr/>
        </p:nvSpPr>
        <p:spPr>
          <a:xfrm>
            <a:off x="947650" y="1995977"/>
            <a:ext cx="48608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Identifiable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(IVP) matematikai modell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Képes szimulálni egy cukorbeteg beteget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Adott CHO (étkezés) bevitel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azonosított beteg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Néhány betegnek napi és éjszakai paraméterkészlete van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Összesen 17 betegkészletünk volt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30AC57C1-AC3B-979C-887F-4633B963F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79" y="1812749"/>
            <a:ext cx="4521200" cy="2921000"/>
          </a:xfrm>
          <a:prstGeom prst="rect">
            <a:avLst/>
          </a:prstGeom>
        </p:spPr>
      </p:pic>
      <p:pic>
        <p:nvPicPr>
          <p:cNvPr id="3" name="Videó 2">
            <a:hlinkClick r:id="" action="ppaction://media"/>
            <a:extLst>
              <a:ext uri="{FF2B5EF4-FFF2-40B4-BE49-F238E27FC236}">
                <a16:creationId xmlns:a16="http://schemas.microsoft.com/office/drawing/2014/main" id="{27A2B650-00FA-3264-8EC5-0FC801F0B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23"/>
    </mc:Choice>
    <mc:Fallback>
      <p:transition spd="slow" advTm="4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D695FF-A523-9ECE-94DD-245AFDAEB468}"/>
              </a:ext>
            </a:extLst>
          </p:cNvPr>
          <p:cNvSpPr txBox="1"/>
          <p:nvPr/>
        </p:nvSpPr>
        <p:spPr>
          <a:xfrm>
            <a:off x="4376160" y="592272"/>
            <a:ext cx="4389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adathalmaz</a:t>
            </a:r>
            <a:endParaRPr lang="hu-HU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56B02976-E0D7-0FE3-94FE-DD00C2503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77047"/>
            <a:ext cx="5064240" cy="5543128"/>
          </a:xfrm>
          <a:prstGeom prst="rect">
            <a:avLst/>
          </a:prstGeom>
        </p:spPr>
      </p:pic>
      <p:pic>
        <p:nvPicPr>
          <p:cNvPr id="3" name="Videó 2">
            <a:hlinkClick r:id="" action="ppaction://media"/>
            <a:extLst>
              <a:ext uri="{FF2B5EF4-FFF2-40B4-BE49-F238E27FC236}">
                <a16:creationId xmlns:a16="http://schemas.microsoft.com/office/drawing/2014/main" id="{E1D29FCB-CE45-70FD-71F9-BC69B19A5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0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67"/>
    </mc:Choice>
    <mc:Fallback>
      <p:transition spd="slow" advTm="2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0ACF-FFEA-0D23-47F3-149ED934933E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Megerősitéses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tanulás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8405D-E646-9379-00CA-36F297825DA3}"/>
              </a:ext>
            </a:extLst>
          </p:cNvPr>
          <p:cNvSpPr txBox="1"/>
          <p:nvPr/>
        </p:nvSpPr>
        <p:spPr>
          <a:xfrm>
            <a:off x="565265" y="2189826"/>
            <a:ext cx="41631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Félig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felügyelt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tanulás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Ügynök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Környezet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Jutalom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Akciótér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Megfigyelési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tér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Stratégia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Akció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Állapot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1979-ben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vezették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46951-C7D6-66AF-D8F7-9802FD2FB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85" y="2189826"/>
            <a:ext cx="6778775" cy="3356640"/>
          </a:xfrm>
          <a:prstGeom prst="rect">
            <a:avLst/>
          </a:prstGeom>
        </p:spPr>
      </p:pic>
      <p:pic>
        <p:nvPicPr>
          <p:cNvPr id="7" name="Videó 6">
            <a:hlinkClick r:id="" action="ppaction://media"/>
            <a:extLst>
              <a:ext uri="{FF2B5EF4-FFF2-40B4-BE49-F238E27FC236}">
                <a16:creationId xmlns:a16="http://schemas.microsoft.com/office/drawing/2014/main" id="{55072EEE-8270-7B7F-031A-82EC2CE85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2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59"/>
    </mc:Choice>
    <mc:Fallback>
      <p:transition spd="slow" advTm="7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2380D9-009F-4990-98DE-FF9D3E309D5B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Actor Critic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B921CDF-AA2B-4D33-BF2A-3D27148BF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202" y="503104"/>
            <a:ext cx="715774" cy="673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36B16C-0239-4B64-9DC0-589E304B2E50}"/>
              </a:ext>
            </a:extLst>
          </p:cNvPr>
          <p:cNvSpPr txBox="1"/>
          <p:nvPr/>
        </p:nvSpPr>
        <p:spPr>
          <a:xfrm>
            <a:off x="665017" y="2189826"/>
            <a:ext cx="32783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különálló neurális hálózattal rendelkezik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Actor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rész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Kritikus rész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-policy algoritmus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43EFD3A-056F-8985-ACC1-362C1685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10" y="1048076"/>
            <a:ext cx="5978764" cy="4761847"/>
          </a:xfrm>
          <a:prstGeom prst="rect">
            <a:avLst/>
          </a:prstGeom>
        </p:spPr>
      </p:pic>
      <p:pic>
        <p:nvPicPr>
          <p:cNvPr id="5" name="Videó 4">
            <a:hlinkClick r:id="" action="ppaction://media"/>
            <a:extLst>
              <a:ext uri="{FF2B5EF4-FFF2-40B4-BE49-F238E27FC236}">
                <a16:creationId xmlns:a16="http://schemas.microsoft.com/office/drawing/2014/main" id="{3D94900B-ED8C-ECA4-5574-813F597FE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2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41"/>
    </mc:Choice>
    <mc:Fallback>
      <p:transition spd="slow" advTm="19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18BC692-D559-46B3-9824-1B1BC6AEB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202" y="503104"/>
            <a:ext cx="715774" cy="6739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587501-BDB7-48C3-8C09-E118F665D0B7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Környezetünk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0E00D-4833-4162-85D6-0BF092964599}"/>
              </a:ext>
            </a:extLst>
          </p:cNvPr>
          <p:cNvSpPr txBox="1"/>
          <p:nvPr/>
        </p:nvSpPr>
        <p:spPr>
          <a:xfrm>
            <a:off x="325331" y="2189826"/>
            <a:ext cx="66289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Zárt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hurok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U(k)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hatás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inzulin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IVP a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környezet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ágens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PPO (Proximal Policy Optimization)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BG(t)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állapot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vércukorszint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cselekvési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tér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0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18 U/h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között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megfigyelési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tér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elemet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tartalmaz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korábbi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vércukor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inzulinbevitelt</a:t>
            </a:r>
            <a:endParaRPr lang="hu-HU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60356B2F-AB29-E5F7-9829-59C382107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81" y="1374110"/>
            <a:ext cx="5014788" cy="28623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EC8346-DD41-327F-2F4A-95947128C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58" y="4697473"/>
            <a:ext cx="4272942" cy="20320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DA2DB7-3000-2543-1015-1F384B97D32E}"/>
              </a:ext>
            </a:extLst>
          </p:cNvPr>
          <p:cNvSpPr txBox="1"/>
          <p:nvPr/>
        </p:nvSpPr>
        <p:spPr>
          <a:xfrm>
            <a:off x="8360079" y="4328141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Meal</a:t>
            </a:r>
            <a:r>
              <a:rPr lang="hu-HU" dirty="0"/>
              <a:t> </a:t>
            </a:r>
            <a:r>
              <a:rPr lang="hu-HU" dirty="0" err="1"/>
              <a:t>generator</a:t>
            </a:r>
            <a:endParaRPr lang="hu-HU" dirty="0"/>
          </a:p>
        </p:txBody>
      </p:sp>
      <p:pic>
        <p:nvPicPr>
          <p:cNvPr id="5" name="Videó 4">
            <a:hlinkClick r:id="" action="ppaction://media"/>
            <a:extLst>
              <a:ext uri="{FF2B5EF4-FFF2-40B4-BE49-F238E27FC236}">
                <a16:creationId xmlns:a16="http://schemas.microsoft.com/office/drawing/2014/main" id="{880697AC-76EC-E115-3FDF-9E1976BD90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7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95"/>
    </mc:Choice>
    <mc:Fallback>
      <p:transition spd="slow" advTm="47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D4E848D1-82EF-464A-91CB-53D972715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202" y="503104"/>
            <a:ext cx="715774" cy="6739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E76B77-BB2D-477E-B735-14DCB1FEE972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/>
              <a:t>Reward functions</a:t>
            </a:r>
          </a:p>
        </p:txBody>
      </p:sp>
      <p:pic>
        <p:nvPicPr>
          <p:cNvPr id="21" name="Videó 20">
            <a:hlinkClick r:id="" action="ppaction://media"/>
            <a:extLst>
              <a:ext uri="{FF2B5EF4-FFF2-40B4-BE49-F238E27FC236}">
                <a16:creationId xmlns:a16="http://schemas.microsoft.com/office/drawing/2014/main" id="{B1F0D262-69DC-2900-7C94-A29EF6932A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9CEF11F-20CC-0604-C3DC-EC4A24909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447" y="1183510"/>
            <a:ext cx="4839375" cy="28769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BEB7280-8000-9FA1-1BAF-CE97A286762D}"/>
              </a:ext>
            </a:extLst>
          </p:cNvPr>
          <p:cNvSpPr txBox="1">
            <a:spLocks/>
          </p:cNvSpPr>
          <p:nvPr/>
        </p:nvSpPr>
        <p:spPr>
          <a:xfrm>
            <a:off x="405351" y="1571173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</a:rPr>
              <a:t>Kísérleti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paraméterek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FF7492C-A4E7-503B-D836-AD10549E2041}"/>
              </a:ext>
            </a:extLst>
          </p:cNvPr>
          <p:cNvSpPr txBox="1"/>
          <p:nvPr/>
        </p:nvSpPr>
        <p:spPr>
          <a:xfrm>
            <a:off x="877078" y="2621985"/>
            <a:ext cx="40494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Neuronszám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512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Aktivációs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függvények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Relu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Sigmoid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None (</a:t>
            </a:r>
            <a:r>
              <a:rPr lang="en-US" dirty="0" err="1">
                <a:solidFill>
                  <a:schemeClr val="bg1"/>
                </a:solidFill>
              </a:rPr>
              <a:t>nincs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aktiváció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4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4"/>
    </mc:Choice>
    <mc:Fallback>
      <p:transition spd="slow" advTm="1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0D69753-FDAC-4FDF-AB6D-74B52D39E1C1}"/>
              </a:ext>
            </a:extLst>
          </p:cNvPr>
          <p:cNvSpPr txBox="1">
            <a:spLocks/>
          </p:cNvSpPr>
          <p:nvPr/>
        </p:nvSpPr>
        <p:spPr>
          <a:xfrm>
            <a:off x="405352" y="1374110"/>
            <a:ext cx="5552389" cy="8157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Az </a:t>
            </a:r>
            <a:r>
              <a:rPr lang="en-US" sz="3200" dirty="0" err="1">
                <a:solidFill>
                  <a:schemeClr val="bg1"/>
                </a:solidFill>
              </a:rPr>
              <a:t>ügynök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655DC-70FB-480A-A7F5-7FE0107ECA51}"/>
              </a:ext>
            </a:extLst>
          </p:cNvPr>
          <p:cNvSpPr txBox="1"/>
          <p:nvPr/>
        </p:nvSpPr>
        <p:spPr>
          <a:xfrm>
            <a:off x="543611" y="2189826"/>
            <a:ext cx="55523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PPO (</a:t>
            </a:r>
            <a:r>
              <a:rPr lang="hu-HU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Proximal</a:t>
            </a:r>
            <a:r>
              <a:rPr lang="hu-H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Policy </a:t>
            </a:r>
            <a:r>
              <a:rPr lang="hu-HU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</a:t>
            </a:r>
            <a:r>
              <a:rPr lang="hu-H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modell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rejtett réteg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Actor</a:t>
            </a:r>
            <a:r>
              <a:rPr lang="hu-H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és </a:t>
            </a:r>
            <a:r>
              <a:rPr lang="hu-HU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</a:t>
            </a:r>
            <a:r>
              <a:rPr lang="hu-H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hálózatok külön vannak választva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Actor</a:t>
            </a:r>
            <a:r>
              <a:rPr lang="hu-H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és </a:t>
            </a:r>
            <a:r>
              <a:rPr lang="hu-HU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</a:t>
            </a:r>
            <a:r>
              <a:rPr lang="hu-H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hálózati struktúrák azonosak</a:t>
            </a:r>
          </a:p>
        </p:txBody>
      </p:sp>
      <p:pic>
        <p:nvPicPr>
          <p:cNvPr id="6" name="Picture 5" descr="Diagram, timeline&#10;&#10;Description automatically generated">
            <a:extLst>
              <a:ext uri="{FF2B5EF4-FFF2-40B4-BE49-F238E27FC236}">
                <a16:creationId xmlns:a16="http://schemas.microsoft.com/office/drawing/2014/main" id="{FFDAC8EC-ECB1-CC15-AF25-02CA3721D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41" y="2128837"/>
            <a:ext cx="5914356" cy="3355053"/>
          </a:xfrm>
          <a:prstGeom prst="rect">
            <a:avLst/>
          </a:prstGeom>
        </p:spPr>
      </p:pic>
      <p:pic>
        <p:nvPicPr>
          <p:cNvPr id="5" name="Videó 4">
            <a:hlinkClick r:id="" action="ppaction://media"/>
            <a:extLst>
              <a:ext uri="{FF2B5EF4-FFF2-40B4-BE49-F238E27FC236}">
                <a16:creationId xmlns:a16="http://schemas.microsoft.com/office/drawing/2014/main" id="{BEDFF5A7-6AB9-3CB0-18D9-A35248A0EC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06"/>
    </mc:Choice>
    <mc:Fallback>
      <p:transition spd="slow" advTm="2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1433</TotalTime>
  <Words>1154</Words>
  <Application>Microsoft Office PowerPoint</Application>
  <PresentationFormat>Szélesvásznú</PresentationFormat>
  <Paragraphs>128</Paragraphs>
  <Slides>17</Slides>
  <Notes>12</Notes>
  <HiddenSlides>0</HiddenSlides>
  <MMClips>17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17</vt:i4>
      </vt:variant>
    </vt:vector>
  </HeadingPairs>
  <TitlesOfParts>
    <vt:vector size="31" baseType="lpstr">
      <vt:lpstr>Arial</vt:lpstr>
      <vt:lpstr>Calibri</vt:lpstr>
      <vt:lpstr>NimbusRomNo9L</vt:lpstr>
      <vt:lpstr>Open Sans</vt:lpstr>
      <vt:lpstr>Open Sans Light</vt:lpstr>
      <vt:lpstr>System Font Regular</vt:lpstr>
      <vt:lpstr>Wingdings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Reinforcement Learning Alapú Szabályozás Cukorbetegek Számára</vt:lpstr>
      <vt:lpstr>Bevezetés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Dénes-Fazakas Lehel</cp:lastModifiedBy>
  <cp:revision>12</cp:revision>
  <dcterms:created xsi:type="dcterms:W3CDTF">2020-09-22T13:16:24Z</dcterms:created>
  <dcterms:modified xsi:type="dcterms:W3CDTF">2024-05-29T20:03:38Z</dcterms:modified>
</cp:coreProperties>
</file>