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6" r:id="rId10"/>
    <p:sldId id="277" r:id="rId11"/>
    <p:sldId id="268" r:id="rId12"/>
    <p:sldId id="279" r:id="rId13"/>
    <p:sldId id="271" r:id="rId14"/>
    <p:sldId id="282" r:id="rId15"/>
    <p:sldId id="280" r:id="rId16"/>
    <p:sldId id="272" r:id="rId17"/>
    <p:sldId id="2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8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337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10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04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739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987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05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1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png"/><Relationship Id="rId4" Type="http://schemas.microsoft.com/office/2007/relationships/media" Target="../media/media4.m4a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7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1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1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Orientáció alapú beltéri pozicionálás módszerei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Csík Dominik</a:t>
            </a:r>
          </a:p>
          <a:p>
            <a:r>
              <a:rPr lang="hu-HU" dirty="0"/>
              <a:t>Témavezető: Dr. </a:t>
            </a:r>
            <a:r>
              <a:rPr lang="hu-HU" dirty="0" err="1"/>
              <a:t>Sarcevic</a:t>
            </a:r>
            <a:r>
              <a:rPr lang="hu-HU" dirty="0"/>
              <a:t> Péter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2" name="Hang 51">
            <a:hlinkClick r:id="" action="ppaction://media"/>
            <a:extLst>
              <a:ext uri="{FF2B5EF4-FFF2-40B4-BE49-F238E27FC236}">
                <a16:creationId xmlns:a16="http://schemas.microsoft.com/office/drawing/2014/main" id="{247BC233-67C4-0099-ECEF-B45857826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"/>
    </mc:Choice>
    <mc:Fallback xmlns="">
      <p:transition spd="slow" advTm="1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C77D44-EF87-ABFA-6236-697A3E4A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802" y="194779"/>
            <a:ext cx="11212830" cy="1012031"/>
          </a:xfrm>
        </p:spPr>
        <p:txBody>
          <a:bodyPr/>
          <a:lstStyle/>
          <a:p>
            <a:r>
              <a:rPr lang="hu-HU" dirty="0"/>
              <a:t>Összehasonlítás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87DE0C7-DE5B-A93D-0AB1-99EE8C5DE7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D81AFCC-101C-3F52-D55F-7304E18D4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32AED737-9547-6D35-3812-C3428606B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390486"/>
              </p:ext>
            </p:extLst>
          </p:nvPr>
        </p:nvGraphicFramePr>
        <p:xfrm>
          <a:off x="3651906" y="1276099"/>
          <a:ext cx="8540095" cy="439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277">
                  <a:extLst>
                    <a:ext uri="{9D8B030D-6E8A-4147-A177-3AD203B41FA5}">
                      <a16:colId xmlns:a16="http://schemas.microsoft.com/office/drawing/2014/main" val="1427353017"/>
                    </a:ext>
                  </a:extLst>
                </a:gridCol>
                <a:gridCol w="647252">
                  <a:extLst>
                    <a:ext uri="{9D8B030D-6E8A-4147-A177-3AD203B41FA5}">
                      <a16:colId xmlns:a16="http://schemas.microsoft.com/office/drawing/2014/main" val="1778936427"/>
                    </a:ext>
                  </a:extLst>
                </a:gridCol>
                <a:gridCol w="866260">
                  <a:extLst>
                    <a:ext uri="{9D8B030D-6E8A-4147-A177-3AD203B41FA5}">
                      <a16:colId xmlns:a16="http://schemas.microsoft.com/office/drawing/2014/main" val="2326022251"/>
                    </a:ext>
                  </a:extLst>
                </a:gridCol>
                <a:gridCol w="831108">
                  <a:extLst>
                    <a:ext uri="{9D8B030D-6E8A-4147-A177-3AD203B41FA5}">
                      <a16:colId xmlns:a16="http://schemas.microsoft.com/office/drawing/2014/main" val="772149638"/>
                    </a:ext>
                  </a:extLst>
                </a:gridCol>
                <a:gridCol w="866260">
                  <a:extLst>
                    <a:ext uri="{9D8B030D-6E8A-4147-A177-3AD203B41FA5}">
                      <a16:colId xmlns:a16="http://schemas.microsoft.com/office/drawing/2014/main" val="815728980"/>
                    </a:ext>
                  </a:extLst>
                </a:gridCol>
                <a:gridCol w="831108">
                  <a:extLst>
                    <a:ext uri="{9D8B030D-6E8A-4147-A177-3AD203B41FA5}">
                      <a16:colId xmlns:a16="http://schemas.microsoft.com/office/drawing/2014/main" val="1160730398"/>
                    </a:ext>
                  </a:extLst>
                </a:gridCol>
                <a:gridCol w="866260">
                  <a:extLst>
                    <a:ext uri="{9D8B030D-6E8A-4147-A177-3AD203B41FA5}">
                      <a16:colId xmlns:a16="http://schemas.microsoft.com/office/drawing/2014/main" val="1485353531"/>
                    </a:ext>
                  </a:extLst>
                </a:gridCol>
                <a:gridCol w="831108">
                  <a:extLst>
                    <a:ext uri="{9D8B030D-6E8A-4147-A177-3AD203B41FA5}">
                      <a16:colId xmlns:a16="http://schemas.microsoft.com/office/drawing/2014/main" val="826234169"/>
                    </a:ext>
                  </a:extLst>
                </a:gridCol>
                <a:gridCol w="902354">
                  <a:extLst>
                    <a:ext uri="{9D8B030D-6E8A-4147-A177-3AD203B41FA5}">
                      <a16:colId xmlns:a16="http://schemas.microsoft.com/office/drawing/2014/main" val="2128106776"/>
                    </a:ext>
                  </a:extLst>
                </a:gridCol>
                <a:gridCol w="831108">
                  <a:extLst>
                    <a:ext uri="{9D8B030D-6E8A-4147-A177-3AD203B41FA5}">
                      <a16:colId xmlns:a16="http://schemas.microsoft.com/office/drawing/2014/main" val="3331310085"/>
                    </a:ext>
                  </a:extLst>
                </a:gridCol>
              </a:tblGrid>
              <a:tr h="366206">
                <a:tc rowSpan="3"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Orientáció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 orientációja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595679"/>
                  </a:ext>
                </a:extLst>
              </a:tr>
              <a:tr h="363510">
                <a:tc gridSpan="2"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180°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270°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612110"/>
                  </a:ext>
                </a:extLst>
              </a:tr>
              <a:tr h="738707">
                <a:tc gridSpan="2"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Különbség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Javulás/ Romlás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Különbség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Javulás/ Romlás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Különbség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Javulás/ Romlás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Különbség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Javulás/ Romlás 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5578198"/>
                  </a:ext>
                </a:extLst>
              </a:tr>
              <a:tr h="366206">
                <a:tc rowSpan="8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Station</a:t>
                      </a:r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orientációja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10,64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21,79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35,38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-1,85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-3%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02900254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47,46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31,38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44,34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-6,33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-11%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77181914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90°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4,94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40,48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17,16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28,17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878570829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135°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21,85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50,15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29,32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31,89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1934407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180°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-11,53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-21%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65,87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36,15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15,07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07624871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225°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2,83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30,51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58,84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28,05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41128092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270°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11,77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3,48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17,81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3,46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65132456"/>
                  </a:ext>
                </a:extLst>
              </a:tr>
              <a:tr h="366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315°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45,50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77,34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-8,15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-15%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29,13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80965034"/>
                  </a:ext>
                </a:extLst>
              </a:tr>
            </a:tbl>
          </a:graphicData>
        </a:graphic>
      </p:graphicFrame>
      <p:pic>
        <p:nvPicPr>
          <p:cNvPr id="17" name="Hang 16">
            <a:hlinkClick r:id="" action="ppaction://media"/>
            <a:extLst>
              <a:ext uri="{FF2B5EF4-FFF2-40B4-BE49-F238E27FC236}">
                <a16:creationId xmlns:a16="http://schemas.microsoft.com/office/drawing/2014/main" id="{FB68C085-0FB3-88D6-8BC3-B978B04FA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9" name="Hang 28">
            <a:hlinkClick r:id="" action="ppaction://media"/>
            <a:extLst>
              <a:ext uri="{FF2B5EF4-FFF2-40B4-BE49-F238E27FC236}">
                <a16:creationId xmlns:a16="http://schemas.microsoft.com/office/drawing/2014/main" id="{AA83353C-796E-4B54-E0D0-156DFDB8B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9345723" y="5025875"/>
            <a:ext cx="2057400" cy="2057400"/>
          </a:xfrm>
          <a:prstGeom prst="ellipse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EEC1CE1-6B61-9A7D-673C-84A4BD8CD22E}"/>
              </a:ext>
            </a:extLst>
          </p:cNvPr>
          <p:cNvSpPr txBox="1"/>
          <p:nvPr/>
        </p:nvSpPr>
        <p:spPr>
          <a:xfrm>
            <a:off x="158494" y="1546712"/>
            <a:ext cx="34350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Átlagos MAE = 60,30 cm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28 esetben biztosított pontosabb pozícióbecslést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Legnagyobb javulás jelentős 77,34 cm volt, mely 57% relatív javulást jelent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33818B9-1BF0-A3E0-6075-D8611ABA1F75}"/>
              </a:ext>
            </a:extLst>
          </p:cNvPr>
          <p:cNvSpPr txBox="1"/>
          <p:nvPr/>
        </p:nvSpPr>
        <p:spPr>
          <a:xfrm>
            <a:off x="158494" y="3873493"/>
            <a:ext cx="3505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Átlagos MAE = 85,70 cm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4 esetben biztosított pontosabb pozícióbecslést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 legjobb esetben 11,53 cm-</a:t>
            </a:r>
            <a:r>
              <a:rPr lang="hu-HU" dirty="0" err="1">
                <a:solidFill>
                  <a:schemeClr val="bg1"/>
                </a:solidFill>
              </a:rPr>
              <a:t>rel</a:t>
            </a:r>
            <a:r>
              <a:rPr lang="hu-HU" dirty="0">
                <a:solidFill>
                  <a:schemeClr val="bg1"/>
                </a:solidFill>
              </a:rPr>
              <a:t> biztosított jobb eredményt, mint a másik módszer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E7A1A4E-AA3B-D609-1D38-E1EAF5E1D86B}"/>
              </a:ext>
            </a:extLst>
          </p:cNvPr>
          <p:cNvSpPr txBox="1"/>
          <p:nvPr/>
        </p:nvSpPr>
        <p:spPr>
          <a:xfrm>
            <a:off x="275125" y="1177313"/>
            <a:ext cx="3318466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chemeClr val="bg1"/>
                </a:solidFill>
              </a:rPr>
              <a:t>Orientáció figyelembevétele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0DDE52-A135-EDFD-1FEC-085D6D7C8182}"/>
              </a:ext>
            </a:extLst>
          </p:cNvPr>
          <p:cNvSpPr txBox="1"/>
          <p:nvPr/>
        </p:nvSpPr>
        <p:spPr>
          <a:xfrm>
            <a:off x="275125" y="3250865"/>
            <a:ext cx="3318466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chemeClr val="bg1"/>
                </a:solidFill>
              </a:rPr>
              <a:t>Orientációnak nincs kiemelt szerepe</a:t>
            </a:r>
          </a:p>
        </p:txBody>
      </p:sp>
    </p:spTree>
    <p:extLst>
      <p:ext uri="{BB962C8B-B14F-4D97-AF65-F5344CB8AC3E}">
        <p14:creationId xmlns:p14="http://schemas.microsoft.com/office/powerpoint/2010/main" val="28499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4"/>
    </mc:Choice>
    <mc:Fallback xmlns="">
      <p:transition spd="slow" advTm="2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89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BC3C7C-5288-C7D1-19D0-DC92D40D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 fejlesztési irányok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D9F4088-49CA-912D-C947-5D32D64CDF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Adaptív kiválasztás tesztelése valós környezetben.</a:t>
            </a:r>
          </a:p>
          <a:p>
            <a:r>
              <a:rPr lang="hu-HU" dirty="0">
                <a:solidFill>
                  <a:schemeClr val="bg1"/>
                </a:solidFill>
              </a:rPr>
              <a:t>Több vezeték nélküli technológia alkalmazása</a:t>
            </a:r>
          </a:p>
          <a:p>
            <a:r>
              <a:rPr lang="hu-HU" dirty="0">
                <a:solidFill>
                  <a:schemeClr val="bg1"/>
                </a:solidFill>
              </a:rPr>
              <a:t>Más szenzorokkal szenzorfúzió megvalósítása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C07664A-4A37-5E3C-4733-889ED0033D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B200C07-D869-068B-EA38-3521B231D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7" name="Kép 6" descr="A képen fedett pályás, helyszín, fal, szoba látható&#10;&#10;Automatikusan generált leírás">
            <a:extLst>
              <a:ext uri="{FF2B5EF4-FFF2-40B4-BE49-F238E27FC236}">
                <a16:creationId xmlns:a16="http://schemas.microsoft.com/office/drawing/2014/main" id="{C732B2DB-3772-4AB0-B295-08C34D56B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3155706"/>
            <a:ext cx="5568950" cy="2497326"/>
          </a:xfrm>
          <a:prstGeom prst="rect">
            <a:avLst/>
          </a:prstGeom>
        </p:spPr>
      </p:pic>
      <p:pic>
        <p:nvPicPr>
          <p:cNvPr id="17" name="Hang 16">
            <a:hlinkClick r:id="" action="ppaction://media"/>
            <a:extLst>
              <a:ext uri="{FF2B5EF4-FFF2-40B4-BE49-F238E27FC236}">
                <a16:creationId xmlns:a16="http://schemas.microsoft.com/office/drawing/2014/main" id="{39FEB447-C6FB-5E7E-0B17-486F6B11F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87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6"/>
    </mc:Choice>
    <mc:Fallback xmlns="">
      <p:transition spd="slow" advTm="3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911298-D9EF-C1B3-4CB2-6020CA10A1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7BFF68-F9CD-A227-1EB0-1272912FF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4F6637A7-D74B-6F8E-F95B-6C3DE6441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8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"/>
    </mc:Choice>
    <mc:Fallback xmlns="">
      <p:transition spd="slow" advTm="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8303948" cy="3708400"/>
          </a:xfrm>
        </p:spPr>
        <p:txBody>
          <a:bodyPr/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Lokalizáció egy alapvető feladat mobil robotikában és vezeték nélküli szenzorhálózatokban.</a:t>
            </a:r>
          </a:p>
          <a:p>
            <a:r>
              <a:rPr lang="hu-HU" dirty="0">
                <a:solidFill>
                  <a:schemeClr val="bg1"/>
                </a:solidFill>
              </a:rPr>
              <a:t>GPS nem alkalmazható </a:t>
            </a:r>
            <a:r>
              <a:rPr lang="hu-HU" dirty="0" err="1">
                <a:solidFill>
                  <a:schemeClr val="bg1"/>
                </a:solidFill>
              </a:rPr>
              <a:t>beltérben</a:t>
            </a:r>
            <a:r>
              <a:rPr lang="hu-HU" dirty="0">
                <a:solidFill>
                  <a:schemeClr val="bg1"/>
                </a:solidFill>
              </a:rPr>
              <a:t>, a körülmények miatt.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Beltéri pozicionálás megvalósulhat vezeték nélküli szenzorhálózatok segítségével. Az alkalmazott módszereknek 2 nagy csoportja van. Az egyik a távolság alapú módszereket (RSSI, TOA, TDOA, AOA, DOA), míg a másik a távolság nélküli módszereket (</a:t>
            </a:r>
            <a:r>
              <a:rPr lang="hu-HU" dirty="0" err="1">
                <a:solidFill>
                  <a:schemeClr val="bg1"/>
                </a:solidFill>
              </a:rPr>
              <a:t>pattern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matching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dirty="0" err="1">
                <a:solidFill>
                  <a:schemeClr val="bg1"/>
                </a:solidFill>
              </a:rPr>
              <a:t>hop-count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based</a:t>
            </a:r>
            <a:r>
              <a:rPr lang="hu-HU" dirty="0">
                <a:solidFill>
                  <a:schemeClr val="bg1"/>
                </a:solidFill>
              </a:rPr>
              <a:t> módszerek) módszereket foglalja magába.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3BC0F75C-C1D8-5EBA-6F30-981396D1C8EA}"/>
              </a:ext>
            </a:extLst>
          </p:cNvPr>
          <p:cNvGrpSpPr/>
          <p:nvPr/>
        </p:nvGrpSpPr>
        <p:grpSpPr>
          <a:xfrm>
            <a:off x="8866414" y="0"/>
            <a:ext cx="3695977" cy="5627773"/>
            <a:chOff x="8156448" y="0"/>
            <a:chExt cx="4503915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340D2859-F1A0-CAFF-EB40-3E56BD751812}"/>
                </a:ext>
              </a:extLst>
            </p:cNvPr>
            <p:cNvSpPr/>
            <p:nvPr/>
          </p:nvSpPr>
          <p:spPr>
            <a:xfrm>
              <a:off x="8156448" y="0"/>
              <a:ext cx="4014663" cy="6858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D669026-6FAF-A3C6-D6B4-5132413C56D3}"/>
                </a:ext>
              </a:extLst>
            </p:cNvPr>
            <p:cNvSpPr txBox="1"/>
            <p:nvPr/>
          </p:nvSpPr>
          <p:spPr>
            <a:xfrm>
              <a:off x="8811100" y="1938119"/>
              <a:ext cx="776483" cy="4500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AP1</a:t>
              </a: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EE228CA1-D768-546E-8518-32718F4DAF32}"/>
                </a:ext>
              </a:extLst>
            </p:cNvPr>
            <p:cNvSpPr txBox="1"/>
            <p:nvPr/>
          </p:nvSpPr>
          <p:spPr>
            <a:xfrm>
              <a:off x="9516491" y="5127476"/>
              <a:ext cx="674074" cy="4500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AP2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384B59F0-F941-EDBC-858A-A127BC2A7BAD}"/>
                </a:ext>
              </a:extLst>
            </p:cNvPr>
            <p:cNvSpPr txBox="1"/>
            <p:nvPr/>
          </p:nvSpPr>
          <p:spPr>
            <a:xfrm>
              <a:off x="9202825" y="2527241"/>
              <a:ext cx="746079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d1</a:t>
              </a: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643C745-AA20-3325-7194-405ED355A838}"/>
                </a:ext>
              </a:extLst>
            </p:cNvPr>
            <p:cNvSpPr txBox="1"/>
            <p:nvPr/>
          </p:nvSpPr>
          <p:spPr>
            <a:xfrm>
              <a:off x="11339041" y="3051751"/>
              <a:ext cx="7460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r3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415D451F-9DC1-5BED-A8E1-1964D1BE5623}"/>
                </a:ext>
              </a:extLst>
            </p:cNvPr>
            <p:cNvSpPr txBox="1"/>
            <p:nvPr/>
          </p:nvSpPr>
          <p:spPr>
            <a:xfrm>
              <a:off x="9965222" y="3895166"/>
              <a:ext cx="919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(X; Y)</a:t>
              </a:r>
            </a:p>
          </p:txBody>
        </p:sp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8FEE3D2F-7FFD-5056-2FE4-E3329217D374}"/>
                </a:ext>
              </a:extLst>
            </p:cNvPr>
            <p:cNvGrpSpPr/>
            <p:nvPr/>
          </p:nvGrpSpPr>
          <p:grpSpPr>
            <a:xfrm>
              <a:off x="8448994" y="3355095"/>
              <a:ext cx="2747579" cy="2747579"/>
              <a:chOff x="7391634" y="3560913"/>
              <a:chExt cx="2747579" cy="2747579"/>
            </a:xfrm>
          </p:grpSpPr>
          <p:grpSp>
            <p:nvGrpSpPr>
              <p:cNvPr id="33" name="Csoportba foglalás 32">
                <a:extLst>
                  <a:ext uri="{FF2B5EF4-FFF2-40B4-BE49-F238E27FC236}">
                    <a16:creationId xmlns:a16="http://schemas.microsoft.com/office/drawing/2014/main" id="{D893F450-C0BF-C817-6847-F83B0843DB16}"/>
                  </a:ext>
                </a:extLst>
              </p:cNvPr>
              <p:cNvGrpSpPr/>
              <p:nvPr/>
            </p:nvGrpSpPr>
            <p:grpSpPr>
              <a:xfrm>
                <a:off x="8351423" y="4520775"/>
                <a:ext cx="828000" cy="827854"/>
                <a:chOff x="8323925" y="4592586"/>
                <a:chExt cx="828000" cy="827854"/>
              </a:xfrm>
            </p:grpSpPr>
            <p:sp>
              <p:nvSpPr>
                <p:cNvPr id="35" name="Ellipszis 34">
                  <a:extLst>
                    <a:ext uri="{FF2B5EF4-FFF2-40B4-BE49-F238E27FC236}">
                      <a16:creationId xmlns:a16="http://schemas.microsoft.com/office/drawing/2014/main" id="{79069C72-9494-8EC6-2B33-A878FC9948C3}"/>
                    </a:ext>
                  </a:extLst>
                </p:cNvPr>
                <p:cNvSpPr/>
                <p:nvPr/>
              </p:nvSpPr>
              <p:spPr>
                <a:xfrm>
                  <a:off x="8323925" y="4592586"/>
                  <a:ext cx="828000" cy="827854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36" name="Kép 35">
                  <a:extLst>
                    <a:ext uri="{FF2B5EF4-FFF2-40B4-BE49-F238E27FC236}">
                      <a16:creationId xmlns:a16="http://schemas.microsoft.com/office/drawing/2014/main" id="{5DAABB0B-2CBB-07D7-3FAE-C63A5A0F3F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2726" y="4771388"/>
                  <a:ext cx="470250" cy="47025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34" name="Ellipszis 33">
                <a:extLst>
                  <a:ext uri="{FF2B5EF4-FFF2-40B4-BE49-F238E27FC236}">
                    <a16:creationId xmlns:a16="http://schemas.microsoft.com/office/drawing/2014/main" id="{C82637B7-23FA-9E10-B924-9721CD350C14}"/>
                  </a:ext>
                </a:extLst>
              </p:cNvPr>
              <p:cNvSpPr/>
              <p:nvPr/>
            </p:nvSpPr>
            <p:spPr>
              <a:xfrm>
                <a:off x="7391634" y="3560913"/>
                <a:ext cx="2747579" cy="2747579"/>
              </a:xfrm>
              <a:prstGeom prst="ellipse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F4482270-4B3A-0929-10E9-312FDE5FCC46}"/>
                </a:ext>
              </a:extLst>
            </p:cNvPr>
            <p:cNvGrpSpPr/>
            <p:nvPr/>
          </p:nvGrpSpPr>
          <p:grpSpPr>
            <a:xfrm>
              <a:off x="8285909" y="1530280"/>
              <a:ext cx="2336568" cy="2401507"/>
              <a:chOff x="4259192" y="689487"/>
              <a:chExt cx="2336568" cy="2401507"/>
            </a:xfrm>
          </p:grpSpPr>
          <p:grpSp>
            <p:nvGrpSpPr>
              <p:cNvPr id="29" name="Csoportba foglalás 28">
                <a:extLst>
                  <a:ext uri="{FF2B5EF4-FFF2-40B4-BE49-F238E27FC236}">
                    <a16:creationId xmlns:a16="http://schemas.microsoft.com/office/drawing/2014/main" id="{C7BBBC9C-179C-326F-9297-B1231560353F}"/>
                  </a:ext>
                </a:extLst>
              </p:cNvPr>
              <p:cNvGrpSpPr/>
              <p:nvPr/>
            </p:nvGrpSpPr>
            <p:grpSpPr>
              <a:xfrm>
                <a:off x="5013476" y="1460491"/>
                <a:ext cx="828000" cy="827854"/>
                <a:chOff x="8118420" y="4749800"/>
                <a:chExt cx="828000" cy="827854"/>
              </a:xfrm>
            </p:grpSpPr>
            <p:sp>
              <p:nvSpPr>
                <p:cNvPr id="31" name="Ellipszis 30">
                  <a:extLst>
                    <a:ext uri="{FF2B5EF4-FFF2-40B4-BE49-F238E27FC236}">
                      <a16:creationId xmlns:a16="http://schemas.microsoft.com/office/drawing/2014/main" id="{727871FE-B326-EE41-04DC-6CEF5B40F212}"/>
                    </a:ext>
                  </a:extLst>
                </p:cNvPr>
                <p:cNvSpPr/>
                <p:nvPr/>
              </p:nvSpPr>
              <p:spPr>
                <a:xfrm>
                  <a:off x="8118420" y="4749800"/>
                  <a:ext cx="828000" cy="827854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32" name="Kép 31">
                  <a:extLst>
                    <a:ext uri="{FF2B5EF4-FFF2-40B4-BE49-F238E27FC236}">
                      <a16:creationId xmlns:a16="http://schemas.microsoft.com/office/drawing/2014/main" id="{D53DBD5A-B11A-4A4D-9D80-822355FFEF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84276" y="4931685"/>
                  <a:ext cx="470250" cy="47025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30" name="Ellipszis 29">
                <a:extLst>
                  <a:ext uri="{FF2B5EF4-FFF2-40B4-BE49-F238E27FC236}">
                    <a16:creationId xmlns:a16="http://schemas.microsoft.com/office/drawing/2014/main" id="{43AAC3CB-7D94-BF8E-C1A3-F72CB4BA2E34}"/>
                  </a:ext>
                </a:extLst>
              </p:cNvPr>
              <p:cNvSpPr/>
              <p:nvPr/>
            </p:nvSpPr>
            <p:spPr>
              <a:xfrm>
                <a:off x="4259192" y="689487"/>
                <a:ext cx="2336568" cy="2401507"/>
              </a:xfrm>
              <a:prstGeom prst="ellipse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9C76A5E1-06D7-E962-D3BA-F7FF105531EF}"/>
                </a:ext>
              </a:extLst>
            </p:cNvPr>
            <p:cNvGrpSpPr/>
            <p:nvPr/>
          </p:nvGrpSpPr>
          <p:grpSpPr>
            <a:xfrm>
              <a:off x="9912784" y="1056514"/>
              <a:ext cx="2747579" cy="2747579"/>
              <a:chOff x="7391634" y="3560913"/>
              <a:chExt cx="2747579" cy="2747579"/>
            </a:xfrm>
          </p:grpSpPr>
          <p:grpSp>
            <p:nvGrpSpPr>
              <p:cNvPr id="25" name="Csoportba foglalás 24">
                <a:extLst>
                  <a:ext uri="{FF2B5EF4-FFF2-40B4-BE49-F238E27FC236}">
                    <a16:creationId xmlns:a16="http://schemas.microsoft.com/office/drawing/2014/main" id="{B5EFF42D-F27C-9782-278C-E40004E780F0}"/>
                  </a:ext>
                </a:extLst>
              </p:cNvPr>
              <p:cNvGrpSpPr/>
              <p:nvPr/>
            </p:nvGrpSpPr>
            <p:grpSpPr>
              <a:xfrm>
                <a:off x="8351423" y="4520775"/>
                <a:ext cx="828000" cy="827854"/>
                <a:chOff x="8323925" y="4592586"/>
                <a:chExt cx="828000" cy="827854"/>
              </a:xfrm>
            </p:grpSpPr>
            <p:sp>
              <p:nvSpPr>
                <p:cNvPr id="27" name="Ellipszis 26">
                  <a:extLst>
                    <a:ext uri="{FF2B5EF4-FFF2-40B4-BE49-F238E27FC236}">
                      <a16:creationId xmlns:a16="http://schemas.microsoft.com/office/drawing/2014/main" id="{88FA42E8-E73A-6315-6C00-4879CBD452DA}"/>
                    </a:ext>
                  </a:extLst>
                </p:cNvPr>
                <p:cNvSpPr/>
                <p:nvPr/>
              </p:nvSpPr>
              <p:spPr>
                <a:xfrm>
                  <a:off x="8323925" y="4592586"/>
                  <a:ext cx="828000" cy="827854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pic>
              <p:nvPicPr>
                <p:cNvPr id="28" name="Kép 27">
                  <a:extLst>
                    <a:ext uri="{FF2B5EF4-FFF2-40B4-BE49-F238E27FC236}">
                      <a16:creationId xmlns:a16="http://schemas.microsoft.com/office/drawing/2014/main" id="{19A5FF75-8403-ED87-8D30-539CE90A7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2726" y="4771388"/>
                  <a:ext cx="470250" cy="47025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26" name="Ellipszis 25">
                <a:extLst>
                  <a:ext uri="{FF2B5EF4-FFF2-40B4-BE49-F238E27FC236}">
                    <a16:creationId xmlns:a16="http://schemas.microsoft.com/office/drawing/2014/main" id="{889FE4AB-DB64-F192-AF53-C823E196ECDB}"/>
                  </a:ext>
                </a:extLst>
              </p:cNvPr>
              <p:cNvSpPr/>
              <p:nvPr/>
            </p:nvSpPr>
            <p:spPr>
              <a:xfrm>
                <a:off x="7391634" y="3560913"/>
                <a:ext cx="2747579" cy="2747579"/>
              </a:xfrm>
              <a:prstGeom prst="ellipse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46C533BA-CA3D-8F82-7362-98D1B0AF1A4C}"/>
                </a:ext>
              </a:extLst>
            </p:cNvPr>
            <p:cNvGrpSpPr/>
            <p:nvPr/>
          </p:nvGrpSpPr>
          <p:grpSpPr>
            <a:xfrm>
              <a:off x="9979081" y="3042243"/>
              <a:ext cx="827854" cy="827854"/>
              <a:chOff x="9610864" y="3395192"/>
              <a:chExt cx="827854" cy="827854"/>
            </a:xfrm>
          </p:grpSpPr>
          <p:sp>
            <p:nvSpPr>
              <p:cNvPr id="23" name="Ellipszis 22">
                <a:extLst>
                  <a:ext uri="{FF2B5EF4-FFF2-40B4-BE49-F238E27FC236}">
                    <a16:creationId xmlns:a16="http://schemas.microsoft.com/office/drawing/2014/main" id="{725A36CC-177C-8A8C-1621-3BC27F1C7394}"/>
                  </a:ext>
                </a:extLst>
              </p:cNvPr>
              <p:cNvSpPr/>
              <p:nvPr/>
            </p:nvSpPr>
            <p:spPr>
              <a:xfrm>
                <a:off x="9610864" y="3395192"/>
                <a:ext cx="827854" cy="82785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24" name="Kép 23">
                <a:extLst>
                  <a:ext uri="{FF2B5EF4-FFF2-40B4-BE49-F238E27FC236}">
                    <a16:creationId xmlns:a16="http://schemas.microsoft.com/office/drawing/2014/main" id="{FC649E7D-BD90-39FD-E75C-7265B076C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2350" y="3576897"/>
                <a:ext cx="464444" cy="46444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B85308EC-4125-523C-B826-4D42D51BC0AE}"/>
                </a:ext>
              </a:extLst>
            </p:cNvPr>
            <p:cNvSpPr txBox="1"/>
            <p:nvPr/>
          </p:nvSpPr>
          <p:spPr>
            <a:xfrm>
              <a:off x="11050407" y="1597699"/>
              <a:ext cx="803464" cy="4500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AP3</a:t>
              </a:r>
            </a:p>
          </p:txBody>
        </p: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3F586E85-BA38-6100-9CD9-CD2EBD4738F8}"/>
                </a:ext>
              </a:extLst>
            </p:cNvPr>
            <p:cNvCxnSpPr>
              <a:stCxn id="27" idx="4"/>
              <a:endCxn id="26" idx="4"/>
            </p:cNvCxnSpPr>
            <p:nvPr/>
          </p:nvCxnSpPr>
          <p:spPr>
            <a:xfrm>
              <a:off x="11286573" y="2844230"/>
              <a:ext cx="1" cy="959863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>
              <a:extLst>
                <a:ext uri="{FF2B5EF4-FFF2-40B4-BE49-F238E27FC236}">
                  <a16:creationId xmlns:a16="http://schemas.microsoft.com/office/drawing/2014/main" id="{F9FD8376-21EE-6E11-44BC-11DA1CA0B813}"/>
                </a:ext>
              </a:extLst>
            </p:cNvPr>
            <p:cNvCxnSpPr>
              <a:cxnSpLocks/>
              <a:stCxn id="35" idx="6"/>
              <a:endCxn id="34" idx="6"/>
            </p:cNvCxnSpPr>
            <p:nvPr/>
          </p:nvCxnSpPr>
          <p:spPr>
            <a:xfrm>
              <a:off x="10236783" y="4728884"/>
              <a:ext cx="959790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DAA98412-64EC-56C3-E307-9B3F4B41EB23}"/>
                </a:ext>
              </a:extLst>
            </p:cNvPr>
            <p:cNvSpPr txBox="1"/>
            <p:nvPr/>
          </p:nvSpPr>
          <p:spPr>
            <a:xfrm>
              <a:off x="10402785" y="4338173"/>
              <a:ext cx="7460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r2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96DBE035-B75D-7630-EFFB-3603386435A5}"/>
                </a:ext>
              </a:extLst>
            </p:cNvPr>
            <p:cNvSpPr txBox="1"/>
            <p:nvPr/>
          </p:nvSpPr>
          <p:spPr>
            <a:xfrm>
              <a:off x="8456746" y="2314370"/>
              <a:ext cx="7460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/>
                <a:t>r1</a:t>
              </a:r>
            </a:p>
          </p:txBody>
        </p:sp>
        <p:cxnSp>
          <p:nvCxnSpPr>
            <p:cNvPr id="22" name="Egyenes összekötő nyíllal 21">
              <a:extLst>
                <a:ext uri="{FF2B5EF4-FFF2-40B4-BE49-F238E27FC236}">
                  <a16:creationId xmlns:a16="http://schemas.microsoft.com/office/drawing/2014/main" id="{71811031-9671-696A-605A-B0C07821C14F}"/>
                </a:ext>
              </a:extLst>
            </p:cNvPr>
            <p:cNvCxnSpPr>
              <a:cxnSpLocks/>
              <a:stCxn id="31" idx="2"/>
              <a:endCxn id="30" idx="2"/>
            </p:cNvCxnSpPr>
            <p:nvPr/>
          </p:nvCxnSpPr>
          <p:spPr>
            <a:xfrm flipH="1">
              <a:off x="8285909" y="2715211"/>
              <a:ext cx="754284" cy="15823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Hang 60">
            <a:hlinkClick r:id="" action="ppaction://media"/>
            <a:extLst>
              <a:ext uri="{FF2B5EF4-FFF2-40B4-BE49-F238E27FC236}">
                <a16:creationId xmlns:a16="http://schemas.microsoft.com/office/drawing/2014/main" id="{E3B82FA0-2C51-4ED0-BFD0-5D72FC733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3"/>
    </mc:Choice>
    <mc:Fallback xmlns="">
      <p:transition spd="slow" advTm="58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63" y="869051"/>
            <a:ext cx="11212830" cy="1012031"/>
          </a:xfrm>
        </p:spPr>
        <p:txBody>
          <a:bodyPr/>
          <a:lstStyle/>
          <a:p>
            <a:r>
              <a:rPr lang="hu-HU" dirty="0"/>
              <a:t>Free </a:t>
            </a:r>
            <a:r>
              <a:rPr lang="hu-HU" dirty="0" err="1"/>
              <a:t>Space</a:t>
            </a:r>
            <a:r>
              <a:rPr lang="hu-HU" dirty="0"/>
              <a:t> </a:t>
            </a:r>
            <a:r>
              <a:rPr lang="hu-HU" dirty="0" err="1"/>
              <a:t>Path</a:t>
            </a:r>
            <a:r>
              <a:rPr lang="hu-HU" dirty="0"/>
              <a:t> </a:t>
            </a:r>
            <a:r>
              <a:rPr lang="hu-HU" dirty="0" err="1"/>
              <a:t>Loss</a:t>
            </a:r>
            <a:r>
              <a:rPr lang="hu-HU" dirty="0"/>
              <a:t> modell - RSSI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1937817"/>
            <a:ext cx="11212512" cy="4026154"/>
          </a:xfrm>
        </p:spPr>
        <p:txBody>
          <a:bodyPr/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A kisugárzott rádióhullám a szabad térben való terjedésével veszít az erősségéből. A veszteség mértéke a távolságtól függ. Ennek a modellnek a neve az FSPL – free-</a:t>
            </a:r>
            <a:r>
              <a:rPr lang="hu-HU" dirty="0" err="1">
                <a:solidFill>
                  <a:schemeClr val="bg1"/>
                </a:solidFill>
              </a:rPr>
              <a:t>space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path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loss</a:t>
            </a:r>
            <a:r>
              <a:rPr lang="hu-HU" dirty="0">
                <a:solidFill>
                  <a:schemeClr val="bg1"/>
                </a:solidFill>
              </a:rPr>
              <a:t> modell, mely a </a:t>
            </a:r>
            <a:r>
              <a:rPr lang="hu-HU" dirty="0" err="1">
                <a:solidFill>
                  <a:schemeClr val="bg1"/>
                </a:solidFill>
              </a:rPr>
              <a:t>Friis</a:t>
            </a:r>
            <a:r>
              <a:rPr lang="hu-HU" dirty="0">
                <a:solidFill>
                  <a:schemeClr val="bg1"/>
                </a:solidFill>
              </a:rPr>
              <a:t> szabadtéri átviteli egyenletből vezethető le.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 kutatás során orientáció alapú pozicionálás vizsgálata valósult meg. A kutatás célja, hogy egy olyan pozicionáló rendszer kerüljön kifejlesztésre, mely adaptív módon, a </a:t>
            </a:r>
            <a:r>
              <a:rPr lang="hu-HU" dirty="0" err="1">
                <a:solidFill>
                  <a:schemeClr val="bg1"/>
                </a:solidFill>
              </a:rPr>
              <a:t>node</a:t>
            </a:r>
            <a:r>
              <a:rPr lang="hu-HU" dirty="0">
                <a:solidFill>
                  <a:schemeClr val="bg1"/>
                </a:solidFill>
              </a:rPr>
              <a:t>-ok közötti orientáció alapján választ ki FSPL modellt. A modell kiválasztása és alkalmazása után egy pozícionáló algoritmus adja meg a keresett pozíciót.</a:t>
            </a:r>
          </a:p>
          <a:p>
            <a:pPr algn="just"/>
            <a:endParaRPr lang="hu-HU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238872DA-4D9F-E151-ABDB-4502AD996A78}"/>
                  </a:ext>
                </a:extLst>
              </p:cNvPr>
              <p:cNvSpPr txBox="1"/>
              <p:nvPr/>
            </p:nvSpPr>
            <p:spPr>
              <a:xfrm>
                <a:off x="7051662" y="1501947"/>
                <a:ext cx="6096000" cy="438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hu-HU" sz="1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hu-HU" sz="1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𝑹𝑺𝑺𝑰</m:t>
                                  </m:r>
                                  <m:r>
                                    <a:rPr lang="hu-HU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num>
                                <m:den>
                                  <m:r>
                                    <a:rPr lang="hu-HU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  <m:r>
                                    <a:rPr lang="hu-HU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hu-HU" sz="1400" b="1" dirty="0"/>
              </a:p>
            </p:txBody>
          </p:sp>
        </mc:Choice>
        <mc:Fallback xmlns="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238872DA-4D9F-E151-ABDB-4502AD996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662" y="1501947"/>
                <a:ext cx="6096000" cy="4383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031EAE37-CF40-AF67-ED6E-6404CE1F8794}"/>
                  </a:ext>
                </a:extLst>
              </p:cNvPr>
              <p:cNvSpPr txBox="1"/>
              <p:nvPr/>
            </p:nvSpPr>
            <p:spPr>
              <a:xfrm>
                <a:off x="7209453" y="235159"/>
                <a:ext cx="6096000" cy="560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𝒓𝒆𝒄</m:t>
                          </m:r>
                        </m:sub>
                      </m:sSub>
                      <m:d>
                        <m:dPr>
                          <m:ctrlP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𝒅</m:t>
                          </m:r>
                        </m:e>
                      </m:d>
                      <m:r>
                        <a:rPr lang="hu-HU" sz="1400" b="1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𝒕𝒙</m:t>
                              </m:r>
                            </m:sub>
                          </m:sSub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sub>
                          </m:sSub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  <m:r>
                                    <a:rPr lang="hu-HU" sz="14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𝝅</m:t>
                                  </m:r>
                                </m:e>
                              </m:d>
                            </m:e>
                            <m:sup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hu-HU" sz="1400" b="1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hu-HU" sz="14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hu-HU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031EAE37-CF40-AF67-ED6E-6404CE1F8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453" y="235159"/>
                <a:ext cx="6096000" cy="5605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id="{AF12D756-3205-6CC3-D9AA-A92867328B9F}"/>
              </a:ext>
            </a:extLst>
          </p:cNvPr>
          <p:cNvSpPr/>
          <p:nvPr/>
        </p:nvSpPr>
        <p:spPr>
          <a:xfrm>
            <a:off x="9934406" y="1028596"/>
            <a:ext cx="646094" cy="346471"/>
          </a:xfrm>
          <a:prstGeom prst="downArrow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" name="Hang 39">
            <a:hlinkClick r:id="" action="ppaction://media"/>
            <a:extLst>
              <a:ext uri="{FF2B5EF4-FFF2-40B4-BE49-F238E27FC236}">
                <a16:creationId xmlns:a16="http://schemas.microsoft.com/office/drawing/2014/main" id="{C60FC55E-A90E-D041-5C5A-9C878654B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67AE48DD-F7A4-B0C6-DF4B-C589E0F92BD4}"/>
              </a:ext>
            </a:extLst>
          </p:cNvPr>
          <p:cNvGrpSpPr/>
          <p:nvPr/>
        </p:nvGrpSpPr>
        <p:grpSpPr>
          <a:xfrm>
            <a:off x="264119" y="4194347"/>
            <a:ext cx="11663762" cy="1381570"/>
            <a:chOff x="649719" y="3962397"/>
            <a:chExt cx="11663762" cy="1381570"/>
          </a:xfrm>
        </p:grpSpPr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677BCEC0-AD1F-50C0-ED7B-2DAF3D707397}"/>
                </a:ext>
              </a:extLst>
            </p:cNvPr>
            <p:cNvGrpSpPr/>
            <p:nvPr/>
          </p:nvGrpSpPr>
          <p:grpSpPr>
            <a:xfrm>
              <a:off x="649719" y="3976006"/>
              <a:ext cx="7535046" cy="1366158"/>
              <a:chOff x="2182585" y="3973285"/>
              <a:chExt cx="7535046" cy="1366158"/>
            </a:xfrm>
          </p:grpSpPr>
          <p:sp>
            <p:nvSpPr>
              <p:cNvPr id="17" name="Téglalap: lekerekített 16">
                <a:extLst>
                  <a:ext uri="{FF2B5EF4-FFF2-40B4-BE49-F238E27FC236}">
                    <a16:creationId xmlns:a16="http://schemas.microsoft.com/office/drawing/2014/main" id="{9F8643E0-8F19-D3EE-64EB-6863A7CC76EC}"/>
                  </a:ext>
                </a:extLst>
              </p:cNvPr>
              <p:cNvSpPr/>
              <p:nvPr/>
            </p:nvSpPr>
            <p:spPr>
              <a:xfrm>
                <a:off x="2182585" y="3973286"/>
                <a:ext cx="1469572" cy="1366157"/>
              </a:xfrm>
              <a:prstGeom prst="round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Adatok gyűjtése</a:t>
                </a:r>
              </a:p>
            </p:txBody>
          </p:sp>
          <p:sp>
            <p:nvSpPr>
              <p:cNvPr id="18" name="Téglalap: lekerekített 17">
                <a:extLst>
                  <a:ext uri="{FF2B5EF4-FFF2-40B4-BE49-F238E27FC236}">
                    <a16:creationId xmlns:a16="http://schemas.microsoft.com/office/drawing/2014/main" id="{292A8CD9-3957-9B8B-1394-F11A74D1EAEC}"/>
                  </a:ext>
                </a:extLst>
              </p:cNvPr>
              <p:cNvSpPr/>
              <p:nvPr/>
            </p:nvSpPr>
            <p:spPr>
              <a:xfrm>
                <a:off x="4204410" y="3973285"/>
                <a:ext cx="1469572" cy="1366157"/>
              </a:xfrm>
              <a:prstGeom prst="round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Modellek alkotása</a:t>
                </a:r>
              </a:p>
            </p:txBody>
          </p:sp>
          <p:sp>
            <p:nvSpPr>
              <p:cNvPr id="19" name="Téglalap: lekerekített 18">
                <a:extLst>
                  <a:ext uri="{FF2B5EF4-FFF2-40B4-BE49-F238E27FC236}">
                    <a16:creationId xmlns:a16="http://schemas.microsoft.com/office/drawing/2014/main" id="{8ECE734D-043B-E298-BD9F-210B827D78A5}"/>
                  </a:ext>
                </a:extLst>
              </p:cNvPr>
              <p:cNvSpPr/>
              <p:nvPr/>
            </p:nvSpPr>
            <p:spPr>
              <a:xfrm>
                <a:off x="6226235" y="3973285"/>
                <a:ext cx="1469572" cy="1366157"/>
              </a:xfrm>
              <a:prstGeom prst="round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Mérés</a:t>
                </a:r>
              </a:p>
            </p:txBody>
          </p:sp>
          <p:sp>
            <p:nvSpPr>
              <p:cNvPr id="20" name="Téglalap: lekerekített 19">
                <a:extLst>
                  <a:ext uri="{FF2B5EF4-FFF2-40B4-BE49-F238E27FC236}">
                    <a16:creationId xmlns:a16="http://schemas.microsoft.com/office/drawing/2014/main" id="{A460D5A1-EF45-D89B-4794-F745D4A82D5C}"/>
                  </a:ext>
                </a:extLst>
              </p:cNvPr>
              <p:cNvSpPr/>
              <p:nvPr/>
            </p:nvSpPr>
            <p:spPr>
              <a:xfrm>
                <a:off x="8248059" y="3973285"/>
                <a:ext cx="1469572" cy="1366157"/>
              </a:xfrm>
              <a:prstGeom prst="round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/>
                  <a:t>Modellek kiválasztása</a:t>
                </a:r>
              </a:p>
            </p:txBody>
          </p:sp>
        </p:grpSp>
        <p:sp>
          <p:nvSpPr>
            <p:cNvPr id="10" name="Nyíl: jobbra mutató 9">
              <a:extLst>
                <a:ext uri="{FF2B5EF4-FFF2-40B4-BE49-F238E27FC236}">
                  <a16:creationId xmlns:a16="http://schemas.microsoft.com/office/drawing/2014/main" id="{FBC7F073-7AEA-0913-A65C-AEE91FC3CF24}"/>
                </a:ext>
              </a:extLst>
            </p:cNvPr>
            <p:cNvSpPr/>
            <p:nvPr/>
          </p:nvSpPr>
          <p:spPr>
            <a:xfrm>
              <a:off x="2119291" y="4479471"/>
              <a:ext cx="552252" cy="348343"/>
            </a:xfrm>
            <a:prstGeom prst="rightArrow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Nyíl: jobbra mutató 10">
              <a:extLst>
                <a:ext uri="{FF2B5EF4-FFF2-40B4-BE49-F238E27FC236}">
                  <a16:creationId xmlns:a16="http://schemas.microsoft.com/office/drawing/2014/main" id="{48C3C64F-1790-72D1-FE9A-E84C8F90FFDF}"/>
                </a:ext>
              </a:extLst>
            </p:cNvPr>
            <p:cNvSpPr/>
            <p:nvPr/>
          </p:nvSpPr>
          <p:spPr>
            <a:xfrm>
              <a:off x="4141115" y="4479471"/>
              <a:ext cx="552252" cy="348343"/>
            </a:xfrm>
            <a:prstGeom prst="rightArrow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Nyíl: jobbra mutató 11">
              <a:extLst>
                <a:ext uri="{FF2B5EF4-FFF2-40B4-BE49-F238E27FC236}">
                  <a16:creationId xmlns:a16="http://schemas.microsoft.com/office/drawing/2014/main" id="{8C8DC20D-D720-DAAA-201A-C856F8FDEA5E}"/>
                </a:ext>
              </a:extLst>
            </p:cNvPr>
            <p:cNvSpPr/>
            <p:nvPr/>
          </p:nvSpPr>
          <p:spPr>
            <a:xfrm>
              <a:off x="6178544" y="4471305"/>
              <a:ext cx="552252" cy="348343"/>
            </a:xfrm>
            <a:prstGeom prst="rightArrow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: lekerekített 12">
              <a:extLst>
                <a:ext uri="{FF2B5EF4-FFF2-40B4-BE49-F238E27FC236}">
                  <a16:creationId xmlns:a16="http://schemas.microsoft.com/office/drawing/2014/main" id="{CB94531B-6EE4-6A99-2DF3-ED1F392F1C00}"/>
                </a:ext>
              </a:extLst>
            </p:cNvPr>
            <p:cNvSpPr/>
            <p:nvPr/>
          </p:nvSpPr>
          <p:spPr>
            <a:xfrm>
              <a:off x="8785670" y="3962397"/>
              <a:ext cx="1469572" cy="1366157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Pozicionáló algoritmus</a:t>
              </a:r>
            </a:p>
          </p:txBody>
        </p:sp>
        <p:sp>
          <p:nvSpPr>
            <p:cNvPr id="14" name="Nyíl: jobbra mutató 13">
              <a:extLst>
                <a:ext uri="{FF2B5EF4-FFF2-40B4-BE49-F238E27FC236}">
                  <a16:creationId xmlns:a16="http://schemas.microsoft.com/office/drawing/2014/main" id="{3E00C613-7614-E26E-8D0C-FFA2D6BCA311}"/>
                </a:ext>
              </a:extLst>
            </p:cNvPr>
            <p:cNvSpPr/>
            <p:nvPr/>
          </p:nvSpPr>
          <p:spPr>
            <a:xfrm>
              <a:off x="8192056" y="4471305"/>
              <a:ext cx="552252" cy="348343"/>
            </a:xfrm>
            <a:prstGeom prst="rightArrow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Nyíl: jobbra mutató 14">
              <a:extLst>
                <a:ext uri="{FF2B5EF4-FFF2-40B4-BE49-F238E27FC236}">
                  <a16:creationId xmlns:a16="http://schemas.microsoft.com/office/drawing/2014/main" id="{3D1C7AE4-F06B-7F8A-FDCC-5A6A0E0D7657}"/>
                </a:ext>
              </a:extLst>
            </p:cNvPr>
            <p:cNvSpPr/>
            <p:nvPr/>
          </p:nvSpPr>
          <p:spPr>
            <a:xfrm>
              <a:off x="10257941" y="4496111"/>
              <a:ext cx="552252" cy="348343"/>
            </a:xfrm>
            <a:prstGeom prst="rightArrow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Téglalap: lekerekített 15">
              <a:extLst>
                <a:ext uri="{FF2B5EF4-FFF2-40B4-BE49-F238E27FC236}">
                  <a16:creationId xmlns:a16="http://schemas.microsoft.com/office/drawing/2014/main" id="{DA8AE011-B11A-A796-B573-EDB21A0A42D0}"/>
                </a:ext>
              </a:extLst>
            </p:cNvPr>
            <p:cNvSpPr/>
            <p:nvPr/>
          </p:nvSpPr>
          <p:spPr>
            <a:xfrm>
              <a:off x="10843909" y="3977810"/>
              <a:ext cx="1469572" cy="1366157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(X; Y)</a:t>
              </a:r>
            </a:p>
          </p:txBody>
        </p:sp>
      </p:grpSp>
      <p:pic>
        <p:nvPicPr>
          <p:cNvPr id="38" name="Hang 37">
            <a:hlinkClick r:id="" action="ppaction://media"/>
            <a:extLst>
              <a:ext uri="{FF2B5EF4-FFF2-40B4-BE49-F238E27FC236}">
                <a16:creationId xmlns:a16="http://schemas.microsoft.com/office/drawing/2014/main" id="{1A0999EA-AECA-6E79-C650-6F96DCCF03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494.8707"/>
                </p14:media>
              </p:ext>
            </p:extLst>
          </p:nvPr>
        </p:nvPicPr>
        <p:blipFill>
          <a:blip r:embed="rId10"/>
          <a:srcRect l="-287500" t="-287500" r="-287500" b="-287500"/>
          <a:stretch>
            <a:fillRect/>
          </a:stretch>
        </p:blipFill>
        <p:spPr>
          <a:xfrm>
            <a:off x="8667623" y="470325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82"/>
    </mc:Choice>
    <mc:Fallback xmlns="">
      <p:transition spd="slow" advTm="5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Mérőrendszer ismertetése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9745" y="2019300"/>
            <a:ext cx="8535987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mérőrendszer vezeték nélküli technológiákat alkalmaz, melyek képesek RSSI mérésére.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 mérőrendszer tartalmazott 2 ESP32-t, melyek közül az egyik AP volt, a másik STATION, illetve 2 ESP32 UWB modult, illetve egy laptopot.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Az adatok gyűjtése 4 méteres szakaszon valósult meg több orientációval 20 cm-</a:t>
            </a:r>
            <a:r>
              <a:rPr lang="hu-HU" dirty="0" err="1">
                <a:solidFill>
                  <a:schemeClr val="bg1"/>
                </a:solidFill>
              </a:rPr>
              <a:t>enként</a:t>
            </a:r>
            <a:r>
              <a:rPr lang="hu-HU" dirty="0">
                <a:solidFill>
                  <a:schemeClr val="bg1"/>
                </a:solidFill>
              </a:rPr>
              <a:t>. Minden pontban 10-10 mérés történt, melyek átlaga került felhasználásra a későbbiekben. Az AP modul pozíciója végig fix volt, orientációja változott 90°-</a:t>
            </a:r>
            <a:r>
              <a:rPr lang="hu-HU" dirty="0" err="1">
                <a:solidFill>
                  <a:schemeClr val="bg1"/>
                </a:solidFill>
              </a:rPr>
              <a:t>onként</a:t>
            </a:r>
            <a:r>
              <a:rPr lang="hu-HU" dirty="0">
                <a:solidFill>
                  <a:schemeClr val="bg1"/>
                </a:solidFill>
              </a:rPr>
              <a:t>. A STATION modul „mozgott” a kijelölt pályán, valamint orientációja is változott 45°-</a:t>
            </a:r>
            <a:r>
              <a:rPr lang="hu-HU" dirty="0" err="1">
                <a:solidFill>
                  <a:schemeClr val="bg1"/>
                </a:solidFill>
              </a:rPr>
              <a:t>onként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 descr="A képen szöveg, mérőléc, Méretarányos modell, gyalu látható&#10;&#10;Automatikusan generált leírás">
            <a:extLst>
              <a:ext uri="{FF2B5EF4-FFF2-40B4-BE49-F238E27FC236}">
                <a16:creationId xmlns:a16="http://schemas.microsoft.com/office/drawing/2014/main" id="{1250DEC0-A0BD-1787-E5CB-6C1638BC89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09" y="0"/>
            <a:ext cx="3084091" cy="6858000"/>
          </a:xfrm>
          <a:prstGeom prst="rect">
            <a:avLst/>
          </a:prstGeom>
        </p:spPr>
      </p:pic>
      <p:pic>
        <p:nvPicPr>
          <p:cNvPr id="24" name="Hang 23">
            <a:hlinkClick r:id="" action="ppaction://media"/>
            <a:extLst>
              <a:ext uri="{FF2B5EF4-FFF2-40B4-BE49-F238E27FC236}">
                <a16:creationId xmlns:a16="http://schemas.microsoft.com/office/drawing/2014/main" id="{4C7AB383-2446-41D2-C512-001C4A630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8" name="Hang 27">
            <a:hlinkClick r:id="" action="ppaction://media"/>
            <a:extLst>
              <a:ext uri="{FF2B5EF4-FFF2-40B4-BE49-F238E27FC236}">
                <a16:creationId xmlns:a16="http://schemas.microsoft.com/office/drawing/2014/main" id="{F59DFF21-E2DE-59D7-5314-5375E92DE0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10204704" y="48707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3"/>
    </mc:Choice>
    <mc:Fallback xmlns="">
      <p:transition spd="slow" advTm="4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2F2110-318E-8116-7358-22D5ADCF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Részecske – raj optimalizáció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4A28F10-ED57-F324-C18C-2D70140B3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8CB957C-6779-5B31-7EA6-F65FA9844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" y="5653032"/>
            <a:ext cx="12192000" cy="1204968"/>
          </a:xfrm>
          <a:prstGeom prst="rect">
            <a:avLst/>
          </a:prstGeom>
        </p:spPr>
      </p:pic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CCDDD1B9-DDA4-102A-B0F4-117865C5D735}"/>
              </a:ext>
            </a:extLst>
          </p:cNvPr>
          <p:cNvSpPr/>
          <p:nvPr/>
        </p:nvSpPr>
        <p:spPr>
          <a:xfrm>
            <a:off x="10611800" y="3928385"/>
            <a:ext cx="1266998" cy="1230915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STOP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130FA767-BC6B-A7C6-2BB7-8CD92D5575D3}"/>
              </a:ext>
            </a:extLst>
          </p:cNvPr>
          <p:cNvSpPr/>
          <p:nvPr/>
        </p:nvSpPr>
        <p:spPr>
          <a:xfrm>
            <a:off x="264616" y="3911257"/>
            <a:ext cx="2520000" cy="1230924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Populáció létrehozása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91788E45-2581-9CBC-D183-92EB565BAA64}"/>
              </a:ext>
            </a:extLst>
          </p:cNvPr>
          <p:cNvSpPr/>
          <p:nvPr/>
        </p:nvSpPr>
        <p:spPr>
          <a:xfrm>
            <a:off x="3709350" y="3911257"/>
            <a:ext cx="2520000" cy="1230924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Sebességek meghatározása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A42271C2-6C7F-5975-E351-0DD6A618382F}"/>
              </a:ext>
            </a:extLst>
          </p:cNvPr>
          <p:cNvSpPr/>
          <p:nvPr/>
        </p:nvSpPr>
        <p:spPr>
          <a:xfrm>
            <a:off x="7154084" y="3911257"/>
            <a:ext cx="2520000" cy="1230924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Pozíció megadása</a:t>
            </a:r>
          </a:p>
        </p:txBody>
      </p:sp>
      <p:sp>
        <p:nvSpPr>
          <p:cNvPr id="10" name="Nyíl: szalag, lefelé mutató 9">
            <a:extLst>
              <a:ext uri="{FF2B5EF4-FFF2-40B4-BE49-F238E27FC236}">
                <a16:creationId xmlns:a16="http://schemas.microsoft.com/office/drawing/2014/main" id="{CE6F29E9-BCA4-9C0E-1EAE-90D1B94327EF}"/>
              </a:ext>
            </a:extLst>
          </p:cNvPr>
          <p:cNvSpPr/>
          <p:nvPr/>
        </p:nvSpPr>
        <p:spPr>
          <a:xfrm flipH="1">
            <a:off x="4148899" y="2207017"/>
            <a:ext cx="4160902" cy="1671056"/>
          </a:xfrm>
          <a:prstGeom prst="curvedDownArrow">
            <a:avLst>
              <a:gd name="adj1" fmla="val 25000"/>
              <a:gd name="adj2" fmla="val 50000"/>
              <a:gd name="adj3" fmla="val 4172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B1210216-EA2A-F267-1796-F67D14D2C7B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318250" y="4526719"/>
            <a:ext cx="835834" cy="0"/>
          </a:xfrm>
          <a:prstGeom prst="straightConnector1">
            <a:avLst/>
          </a:prstGeom>
          <a:ln w="127000" cap="sq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C5708AA4-6C62-1789-B809-58215195338F}"/>
              </a:ext>
            </a:extLst>
          </p:cNvPr>
          <p:cNvCxnSpPr>
            <a:cxnSpLocks/>
          </p:cNvCxnSpPr>
          <p:nvPr/>
        </p:nvCxnSpPr>
        <p:spPr>
          <a:xfrm>
            <a:off x="2873516" y="4526719"/>
            <a:ext cx="835834" cy="0"/>
          </a:xfrm>
          <a:prstGeom prst="straightConnector1">
            <a:avLst/>
          </a:prstGeom>
          <a:ln w="127000" cap="sq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3FEBA0F-5021-8843-D0E0-66B6F85D6CE4}"/>
              </a:ext>
            </a:extLst>
          </p:cNvPr>
          <p:cNvSpPr txBox="1"/>
          <p:nvPr/>
        </p:nvSpPr>
        <p:spPr>
          <a:xfrm>
            <a:off x="9575400" y="3257505"/>
            <a:ext cx="1154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hu-HU" dirty="0">
                <a:solidFill>
                  <a:schemeClr val="bg1"/>
                </a:solidFill>
              </a:rPr>
              <a:t>Kilépési feltétel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07018186-A3D1-7B3C-383B-929A6815FD7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9785350" y="4543843"/>
            <a:ext cx="826450" cy="0"/>
          </a:xfrm>
          <a:prstGeom prst="straightConnector1">
            <a:avLst/>
          </a:prstGeom>
          <a:ln w="127000" cap="sq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Hang 18">
            <a:hlinkClick r:id="" action="ppaction://media"/>
            <a:extLst>
              <a:ext uri="{FF2B5EF4-FFF2-40B4-BE49-F238E27FC236}">
                <a16:creationId xmlns:a16="http://schemas.microsoft.com/office/drawing/2014/main" id="{DD99D374-CC25-30F6-69E0-00D3FEE11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93E915B3-E29D-0F91-AD3F-11CBCE0D4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8600" y="144472"/>
            <a:ext cx="4332833" cy="2283042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Keresett paraméterek száma</a:t>
            </a:r>
            <a:r>
              <a:rPr lang="en-US" dirty="0">
                <a:solidFill>
                  <a:schemeClr val="bg1"/>
                </a:solidFill>
              </a:rPr>
              <a:t>: 2</a:t>
            </a:r>
          </a:p>
          <a:p>
            <a:r>
              <a:rPr lang="hu-HU" dirty="0">
                <a:solidFill>
                  <a:schemeClr val="bg1"/>
                </a:solidFill>
              </a:rPr>
              <a:t>Részecskék száma</a:t>
            </a:r>
            <a:r>
              <a:rPr lang="en-US" dirty="0">
                <a:solidFill>
                  <a:schemeClr val="bg1"/>
                </a:solidFill>
              </a:rPr>
              <a:t>: 2</a:t>
            </a:r>
            <a:r>
              <a:rPr lang="hu-HU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00</a:t>
            </a:r>
          </a:p>
          <a:p>
            <a:r>
              <a:rPr lang="hu-HU" dirty="0">
                <a:solidFill>
                  <a:schemeClr val="bg1"/>
                </a:solidFill>
              </a:rPr>
              <a:t>Szociális komponens súlya</a:t>
            </a:r>
            <a:r>
              <a:rPr lang="en-US" dirty="0">
                <a:solidFill>
                  <a:schemeClr val="bg1"/>
                </a:solidFill>
              </a:rPr>
              <a:t>: 2</a:t>
            </a:r>
          </a:p>
          <a:p>
            <a:r>
              <a:rPr lang="hu-HU" dirty="0">
                <a:solidFill>
                  <a:schemeClr val="bg1"/>
                </a:solidFill>
              </a:rPr>
              <a:t>Kognitív komponens súlya</a:t>
            </a:r>
            <a:r>
              <a:rPr lang="en-US" dirty="0">
                <a:solidFill>
                  <a:schemeClr val="bg1"/>
                </a:solidFill>
              </a:rPr>
              <a:t>: 2</a:t>
            </a:r>
          </a:p>
          <a:p>
            <a:r>
              <a:rPr lang="hu-HU" dirty="0">
                <a:solidFill>
                  <a:schemeClr val="bg1"/>
                </a:solidFill>
              </a:rPr>
              <a:t>Kezdeti tényező</a:t>
            </a:r>
            <a:r>
              <a:rPr lang="en-US" dirty="0">
                <a:solidFill>
                  <a:schemeClr val="bg1"/>
                </a:solidFill>
              </a:rPr>
              <a:t>: 0.5</a:t>
            </a:r>
          </a:p>
          <a:p>
            <a:r>
              <a:rPr lang="hu-HU" dirty="0">
                <a:solidFill>
                  <a:schemeClr val="bg1"/>
                </a:solidFill>
              </a:rPr>
              <a:t>Iterációk maximális száma</a:t>
            </a:r>
            <a:r>
              <a:rPr lang="en-US" dirty="0">
                <a:solidFill>
                  <a:schemeClr val="bg1"/>
                </a:solidFill>
              </a:rPr>
              <a:t>: 200</a:t>
            </a:r>
          </a:p>
          <a:p>
            <a:r>
              <a:rPr lang="hu-HU" dirty="0">
                <a:solidFill>
                  <a:schemeClr val="bg1"/>
                </a:solidFill>
              </a:rPr>
              <a:t>Tanítási együttható</a:t>
            </a:r>
            <a:r>
              <a:rPr lang="en-US" dirty="0">
                <a:solidFill>
                  <a:schemeClr val="bg1"/>
                </a:solidFill>
              </a:rPr>
              <a:t>: 1</a:t>
            </a:r>
          </a:p>
          <a:p>
            <a:endParaRPr lang="hu-HU" dirty="0"/>
          </a:p>
        </p:txBody>
      </p:sp>
      <p:pic>
        <p:nvPicPr>
          <p:cNvPr id="13" name="Hang 11">
            <a:hlinkClick r:id="" action="ppaction://media"/>
            <a:extLst>
              <a:ext uri="{FF2B5EF4-FFF2-40B4-BE49-F238E27FC236}">
                <a16:creationId xmlns:a16="http://schemas.microsoft.com/office/drawing/2014/main" id="{D14D2978-B15F-58D5-5516-93E115AE60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450640" y="485171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942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10"/>
    </mc:Choice>
    <mc:Fallback xmlns="">
      <p:transition spd="slow" advTm="4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00C33A-559D-8CBB-74B3-2AC7A31C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Kiértékelés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E915B3-E29D-0F91-AD3F-11CBCE0D4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Az eredmények kiértékelése MATLAB-ban történt meg.</a:t>
            </a:r>
          </a:p>
          <a:p>
            <a:r>
              <a:rPr lang="hu-HU" dirty="0">
                <a:solidFill>
                  <a:schemeClr val="bg1"/>
                </a:solidFill>
              </a:rPr>
              <a:t>A részecske-raj optimalizációnál a fitnesz értékét az Euklideszi távolság adta meg (MAE – átlagos abszolút eltérés):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Vizsgált esetek: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Általános FSPL modell alkalmazása minden esetre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Minden orientációra külön-külön modell alkalmazása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7E54E57-08C1-22ED-6C5C-8825A523DC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436AD9-229B-7FA6-28DB-887B4A43A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130BC1F8-0224-BE79-89EC-35BEF490EEBC}"/>
              </a:ext>
            </a:extLst>
          </p:cNvPr>
          <p:cNvSpPr/>
          <p:nvPr/>
        </p:nvSpPr>
        <p:spPr>
          <a:xfrm>
            <a:off x="4388484" y="3662418"/>
            <a:ext cx="3485515" cy="70003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2C038C94-3918-E25E-D8BB-0B86AD193063}"/>
                  </a:ext>
                </a:extLst>
              </p:cNvPr>
              <p:cNvSpPr txBox="1"/>
              <p:nvPr/>
            </p:nvSpPr>
            <p:spPr>
              <a:xfrm>
                <a:off x="4197350" y="3662418"/>
                <a:ext cx="3797300" cy="925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𝐹𝑈𝑁</m:t>
                      </m:r>
                      <m:r>
                        <a:rPr lang="hu-HU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2C038C94-3918-E25E-D8BB-0B86AD193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350" y="3662418"/>
                <a:ext cx="3797300" cy="9256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ang 13">
            <a:hlinkClick r:id="" action="ppaction://media"/>
            <a:extLst>
              <a:ext uri="{FF2B5EF4-FFF2-40B4-BE49-F238E27FC236}">
                <a16:creationId xmlns:a16="http://schemas.microsoft.com/office/drawing/2014/main" id="{B0C50FC2-B5E7-261F-80E2-20BBF6CC1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9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9"/>
    </mc:Choice>
    <mc:Fallback xmlns="">
      <p:transition spd="slow" advTm="3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0268E9-7851-E2B4-DD23-0D20A708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" y="1495744"/>
            <a:ext cx="2567305" cy="1012031"/>
          </a:xfrm>
        </p:spPr>
        <p:txBody>
          <a:bodyPr>
            <a:normAutofit fontScale="90000"/>
          </a:bodyPr>
          <a:lstStyle/>
          <a:p>
            <a:r>
              <a:rPr lang="hu-HU" dirty="0"/>
              <a:t>Eredmények – orientáció figyelembe van véve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9A81F2-0A62-FF2E-1F15-194857C5E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2EA24AF-2284-B624-7A48-21DD6ABEE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254ED388-DB28-0B91-7A60-C4C2914CB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393875"/>
              </p:ext>
            </p:extLst>
          </p:nvPr>
        </p:nvGraphicFramePr>
        <p:xfrm>
          <a:off x="2971800" y="901697"/>
          <a:ext cx="9108431" cy="439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085">
                  <a:extLst>
                    <a:ext uri="{9D8B030D-6E8A-4147-A177-3AD203B41FA5}">
                      <a16:colId xmlns:a16="http://schemas.microsoft.com/office/drawing/2014/main" val="897886314"/>
                    </a:ext>
                  </a:extLst>
                </a:gridCol>
                <a:gridCol w="549298">
                  <a:extLst>
                    <a:ext uri="{9D8B030D-6E8A-4147-A177-3AD203B41FA5}">
                      <a16:colId xmlns:a16="http://schemas.microsoft.com/office/drawing/2014/main" val="3215218317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2481083150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3405874517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2649123950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1158187633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3619879106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3755383886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2021834437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2263273238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3823151282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3732150493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904581542"/>
                    </a:ext>
                  </a:extLst>
                </a:gridCol>
                <a:gridCol w="619254">
                  <a:extLst>
                    <a:ext uri="{9D8B030D-6E8A-4147-A177-3AD203B41FA5}">
                      <a16:colId xmlns:a16="http://schemas.microsoft.com/office/drawing/2014/main" val="1794670340"/>
                    </a:ext>
                  </a:extLst>
                </a:gridCol>
              </a:tblGrid>
              <a:tr h="375206">
                <a:tc rowSpan="3"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Orientáció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 orientációja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02600"/>
                  </a:ext>
                </a:extLst>
              </a:tr>
              <a:tr h="375206">
                <a:tc gridSpan="2"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180°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270°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217684"/>
                  </a:ext>
                </a:extLst>
              </a:tr>
              <a:tr h="647616">
                <a:tc gridSpan="2"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/>
                        <a:t>A [dBm]</a:t>
                      </a:r>
                      <a:endParaRPr lang="hu-H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/>
                        <a:t>A [dBm</a:t>
                      </a:r>
                      <a:r>
                        <a:rPr lang="hu-HU" sz="1200" b="1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A [</a:t>
                      </a:r>
                      <a:r>
                        <a:rPr lang="hu-HU" sz="1200" b="1" dirty="0" err="1"/>
                        <a:t>dBm</a:t>
                      </a:r>
                      <a:r>
                        <a:rPr lang="hu-HU" sz="1200" b="1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A [</a:t>
                      </a:r>
                      <a:r>
                        <a:rPr lang="hu-HU" sz="1200" b="1" dirty="0" err="1"/>
                        <a:t>dBm</a:t>
                      </a:r>
                      <a:r>
                        <a:rPr lang="hu-HU" sz="1200" b="1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895037"/>
                  </a:ext>
                </a:extLst>
              </a:tr>
              <a:tr h="375206">
                <a:tc rowSpan="8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Station</a:t>
                      </a:r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orientációja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4,09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-59,02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51,29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4,58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-55,44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43,57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3,95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-62,12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56,34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3,77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-60,01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46,10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78163677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5,14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-56,00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53,31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4,54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-54,73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56,02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4,34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-59,00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73,04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3,44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-61,63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49,72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943209034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90°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3,50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-60,89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51,77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3,77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-62,01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54,52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4,20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-57,70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56,41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4,21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-60,58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52,38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26290268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135°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3,66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-63,52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61,49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3,86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-63,74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67,60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3,88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-60,91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82,36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4,45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-59,52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69,38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763090576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180°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2,18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-65,69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53,38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4,40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-60,76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52,45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4,80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-58,74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62,73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2,77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-66,00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61,36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34835171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225°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4,20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-58,27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42,28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4,32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-58,00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47,15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-61,00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61,25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3,99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-60,86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45,40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02131885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270°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4,06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-57,44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42,05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3,16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-63,06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51,72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3,40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-60,08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70,44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-61,00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49,22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11686856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315°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4,32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-59,16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46,46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4,83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-57,97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56,13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2,79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-64,19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40,63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4,21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-60,57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63,01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1287144"/>
                  </a:ext>
                </a:extLst>
              </a:tr>
            </a:tbl>
          </a:graphicData>
        </a:graphic>
      </p:graphicFrame>
      <p:pic>
        <p:nvPicPr>
          <p:cNvPr id="10" name="Hang 9">
            <a:hlinkClick r:id="" action="ppaction://media"/>
            <a:extLst>
              <a:ext uri="{FF2B5EF4-FFF2-40B4-BE49-F238E27FC236}">
                <a16:creationId xmlns:a16="http://schemas.microsoft.com/office/drawing/2014/main" id="{1F20CBA1-2502-AD29-C26F-49B5BCC0B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96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1"/>
    </mc:Choice>
    <mc:Fallback xmlns="">
      <p:transition spd="slow" advTm="4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0268E9-7851-E2B4-DD23-0D20A708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" y="1495744"/>
            <a:ext cx="2567305" cy="1012031"/>
          </a:xfrm>
        </p:spPr>
        <p:txBody>
          <a:bodyPr>
            <a:normAutofit fontScale="90000"/>
          </a:bodyPr>
          <a:lstStyle/>
          <a:p>
            <a:r>
              <a:rPr lang="hu-HU" dirty="0"/>
              <a:t>Eredmények – orientáció figyelembe van véve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9A81F2-0A62-FF2E-1F15-194857C5E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2EA24AF-2284-B624-7A48-21DD6ABEE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6" name="Hang 45">
            <a:hlinkClick r:id="" action="ppaction://media"/>
            <a:extLst>
              <a:ext uri="{FF2B5EF4-FFF2-40B4-BE49-F238E27FC236}">
                <a16:creationId xmlns:a16="http://schemas.microsoft.com/office/drawing/2014/main" id="{AD75E03F-B4C1-4082-0C0A-77FF27B8B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16443E1-2844-DC63-BBE5-C5530F6506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1" y="883112"/>
            <a:ext cx="2544970" cy="1908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70AA24B-856D-67CA-6F68-0585A096A4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030" y="883112"/>
            <a:ext cx="2544970" cy="1908000"/>
          </a:xfrm>
          <a:prstGeom prst="rect">
            <a:avLst/>
          </a:prstGeom>
        </p:spPr>
      </p:pic>
      <p:pic>
        <p:nvPicPr>
          <p:cNvPr id="14" name="Kép 13" descr="A képen szöveg, diagram, sor, Diagram látható&#10;&#10;Automatikusan generált leírás">
            <a:extLst>
              <a:ext uri="{FF2B5EF4-FFF2-40B4-BE49-F238E27FC236}">
                <a16:creationId xmlns:a16="http://schemas.microsoft.com/office/drawing/2014/main" id="{F84E32D6-8A58-69F3-8E96-0EB3C57A0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509"/>
            <a:ext cx="3074848" cy="2305257"/>
          </a:xfrm>
          <a:prstGeom prst="rect">
            <a:avLst/>
          </a:prstGeom>
        </p:spPr>
      </p:pic>
      <p:pic>
        <p:nvPicPr>
          <p:cNvPr id="16" name="Kép 15" descr="A képen szöveg, diagram, sor, Diagram látható&#10;&#10;Automatikusan generált leírás">
            <a:extLst>
              <a:ext uri="{FF2B5EF4-FFF2-40B4-BE49-F238E27FC236}">
                <a16:creationId xmlns:a16="http://schemas.microsoft.com/office/drawing/2014/main" id="{B0D6FE5E-2237-16CC-0FAA-D7E7C4504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20" y="3362766"/>
            <a:ext cx="3073171" cy="2304000"/>
          </a:xfrm>
          <a:prstGeom prst="rect">
            <a:avLst/>
          </a:prstGeom>
        </p:spPr>
      </p:pic>
      <p:pic>
        <p:nvPicPr>
          <p:cNvPr id="18" name="Kép 17" descr="A képen szöveg, diagram, Diagram, sor látható&#10;&#10;Automatikusan generált leírás">
            <a:extLst>
              <a:ext uri="{FF2B5EF4-FFF2-40B4-BE49-F238E27FC236}">
                <a16:creationId xmlns:a16="http://schemas.microsoft.com/office/drawing/2014/main" id="{00D88298-D77D-7749-2B39-EC31B3DAB9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7" y="883112"/>
            <a:ext cx="2544970" cy="1908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3F7B96E-5731-31CD-C5C4-F8525789CE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10" y="3361509"/>
            <a:ext cx="3074848" cy="230525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43BCDC4-2FFB-52D1-3B66-82CF78061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93" y="883112"/>
            <a:ext cx="2544970" cy="19080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B463B959-A609-273D-F7D5-793557D98F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54" y="3362766"/>
            <a:ext cx="307317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1"/>
    </mc:Choice>
    <mc:Fallback xmlns="">
      <p:transition spd="slow" advTm="2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0268E9-7851-E2B4-DD23-0D20A708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5" y="1800544"/>
            <a:ext cx="2567305" cy="1012031"/>
          </a:xfrm>
        </p:spPr>
        <p:txBody>
          <a:bodyPr>
            <a:normAutofit fontScale="90000"/>
          </a:bodyPr>
          <a:lstStyle/>
          <a:p>
            <a:r>
              <a:rPr lang="hu-HU" dirty="0"/>
              <a:t>Eredmények – orientáció nincs figyelembe véve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9A81F2-0A62-FF2E-1F15-194857C5E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2EA24AF-2284-B624-7A48-21DD6ABEE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254ED388-DB28-0B91-7A60-C4C2914CB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362776"/>
              </p:ext>
            </p:extLst>
          </p:nvPr>
        </p:nvGraphicFramePr>
        <p:xfrm>
          <a:off x="2971800" y="901697"/>
          <a:ext cx="8623301" cy="439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817">
                  <a:extLst>
                    <a:ext uri="{9D8B030D-6E8A-4147-A177-3AD203B41FA5}">
                      <a16:colId xmlns:a16="http://schemas.microsoft.com/office/drawing/2014/main" val="897886314"/>
                    </a:ext>
                  </a:extLst>
                </a:gridCol>
                <a:gridCol w="878332">
                  <a:extLst>
                    <a:ext uri="{9D8B030D-6E8A-4147-A177-3AD203B41FA5}">
                      <a16:colId xmlns:a16="http://schemas.microsoft.com/office/drawing/2014/main" val="3215218317"/>
                    </a:ext>
                  </a:extLst>
                </a:gridCol>
                <a:gridCol w="990192">
                  <a:extLst>
                    <a:ext uri="{9D8B030D-6E8A-4147-A177-3AD203B41FA5}">
                      <a16:colId xmlns:a16="http://schemas.microsoft.com/office/drawing/2014/main" val="2481083150"/>
                    </a:ext>
                  </a:extLst>
                </a:gridCol>
                <a:gridCol w="990192">
                  <a:extLst>
                    <a:ext uri="{9D8B030D-6E8A-4147-A177-3AD203B41FA5}">
                      <a16:colId xmlns:a16="http://schemas.microsoft.com/office/drawing/2014/main" val="3405874517"/>
                    </a:ext>
                  </a:extLst>
                </a:gridCol>
                <a:gridCol w="990192">
                  <a:extLst>
                    <a:ext uri="{9D8B030D-6E8A-4147-A177-3AD203B41FA5}">
                      <a16:colId xmlns:a16="http://schemas.microsoft.com/office/drawing/2014/main" val="2649123950"/>
                    </a:ext>
                  </a:extLst>
                </a:gridCol>
                <a:gridCol w="990192">
                  <a:extLst>
                    <a:ext uri="{9D8B030D-6E8A-4147-A177-3AD203B41FA5}">
                      <a16:colId xmlns:a16="http://schemas.microsoft.com/office/drawing/2014/main" val="3755383886"/>
                    </a:ext>
                  </a:extLst>
                </a:gridCol>
                <a:gridCol w="990192">
                  <a:extLst>
                    <a:ext uri="{9D8B030D-6E8A-4147-A177-3AD203B41FA5}">
                      <a16:colId xmlns:a16="http://schemas.microsoft.com/office/drawing/2014/main" val="3823151282"/>
                    </a:ext>
                  </a:extLst>
                </a:gridCol>
                <a:gridCol w="990192">
                  <a:extLst>
                    <a:ext uri="{9D8B030D-6E8A-4147-A177-3AD203B41FA5}">
                      <a16:colId xmlns:a16="http://schemas.microsoft.com/office/drawing/2014/main" val="1794670340"/>
                    </a:ext>
                  </a:extLst>
                </a:gridCol>
              </a:tblGrid>
              <a:tr h="375206">
                <a:tc rowSpan="3"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Orientáció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 orientációja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02600"/>
                  </a:ext>
                </a:extLst>
              </a:tr>
              <a:tr h="375206">
                <a:tc gridSpan="2"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hu-H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180°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270°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217684"/>
                  </a:ext>
                </a:extLst>
              </a:tr>
              <a:tr h="647616">
                <a:tc gridSpan="2"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/>
                        <a:t>A [dBm]</a:t>
                      </a:r>
                      <a:endParaRPr lang="hu-H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b="1" dirty="0"/>
                        <a:t>E [cm]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895037"/>
                  </a:ext>
                </a:extLst>
              </a:tr>
              <a:tr h="375206">
                <a:tc rowSpan="8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Station</a:t>
                      </a:r>
                      <a:r>
                        <a:rPr lang="hu-H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orientációja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2,39</a:t>
                      </a:r>
                    </a:p>
                  </a:txBody>
                  <a:tcPr marL="4763" marR="4763" marT="4763" marB="0" anchor="ctr"/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-64,59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69,66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77,23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97,51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58,17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78163677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103,46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86,10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103,34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55,30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943209034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90°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65,83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102,49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74,85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88,76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26290268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135°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85,38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113,89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90,23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91,41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763090576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180°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54,16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126,63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94,89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81,07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34835171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225°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61,10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88,51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119,84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88,91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02131885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270°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69,21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66,54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77,89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64,46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11686856"/>
                  </a:ext>
                </a:extLst>
              </a:tr>
              <a:tr h="375206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315°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763" marR="4763" marT="4763" marB="0"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u-H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104,66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135,31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56,04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89,70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1287144"/>
                  </a:ext>
                </a:extLst>
              </a:tr>
            </a:tbl>
          </a:graphicData>
        </a:graphic>
      </p:graphicFrame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E9E98390-E780-C0B4-AB14-E8C714948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57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5"/>
    </mc:Choice>
    <mc:Fallback xmlns="">
      <p:transition spd="slow" advTm="2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581</TotalTime>
  <Words>952</Words>
  <Application>Microsoft Office PowerPoint</Application>
  <PresentationFormat>Szélesvásznú</PresentationFormat>
  <Paragraphs>340</Paragraphs>
  <Slides>12</Slides>
  <Notes>6</Notes>
  <HiddenSlides>0</HiddenSlides>
  <MMClips>16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6" baseType="lpstr">
      <vt:lpstr>Aptos Narrow</vt:lpstr>
      <vt:lpstr>Arial</vt:lpstr>
      <vt:lpstr>Calibri</vt:lpstr>
      <vt:lpstr>Cambria Math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Orientáció alapú beltéri pozicionálás módszerei</vt:lpstr>
      <vt:lpstr>Bevezetés</vt:lpstr>
      <vt:lpstr>Free Space Path Loss modell - RSSI</vt:lpstr>
      <vt:lpstr>Mérőrendszer ismertetése</vt:lpstr>
      <vt:lpstr>Részecske – raj optimalizáció</vt:lpstr>
      <vt:lpstr>Kiértékelés</vt:lpstr>
      <vt:lpstr>Eredmények – orientáció figyelembe van véve </vt:lpstr>
      <vt:lpstr>Eredmények – orientáció figyelembe van véve </vt:lpstr>
      <vt:lpstr>Eredmények – orientáció nincs figyelembe véve</vt:lpstr>
      <vt:lpstr>Összehasonlítás</vt:lpstr>
      <vt:lpstr>További fejlesztési irányok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Csík Dominik Miklós</cp:lastModifiedBy>
  <cp:revision>66</cp:revision>
  <dcterms:created xsi:type="dcterms:W3CDTF">2020-09-22T13:16:24Z</dcterms:created>
  <dcterms:modified xsi:type="dcterms:W3CDTF">2024-05-30T20:44:58Z</dcterms:modified>
</cp:coreProperties>
</file>