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8"/>
  </p:notesMasterIdLst>
  <p:sldIdLst>
    <p:sldId id="264" r:id="rId8"/>
    <p:sldId id="269" r:id="rId9"/>
    <p:sldId id="265" r:id="rId10"/>
    <p:sldId id="267" r:id="rId11"/>
    <p:sldId id="270" r:id="rId12"/>
    <p:sldId id="271" r:id="rId13"/>
    <p:sldId id="272" r:id="rId14"/>
    <p:sldId id="275" r:id="rId15"/>
    <p:sldId id="273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96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EAC332-8FAC-483C-815C-4A9E6C31A01A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90F33E-3A82-4B2A-B445-44C11F5A71F1}">
      <dgm:prSet/>
      <dgm:spPr>
        <a:solidFill>
          <a:srgbClr val="FF0000"/>
        </a:solidFill>
      </dgm:spPr>
      <dgm:t>
        <a:bodyPr/>
        <a:lstStyle/>
        <a:p>
          <a:r>
            <a:rPr lang="hu-HU" dirty="0"/>
            <a:t>Rendkívül </a:t>
          </a:r>
          <a:r>
            <a:rPr lang="hu-HU" dirty="0" err="1"/>
            <a:t>invazív</a:t>
          </a:r>
          <a:endParaRPr lang="en-US" dirty="0"/>
        </a:p>
      </dgm:t>
    </dgm:pt>
    <dgm:pt modelId="{9C22651C-1A2F-4A1B-B00A-C83035EE4C88}" type="parTrans" cxnId="{62798397-D64F-45A3-9AC8-B0F51D54D510}">
      <dgm:prSet/>
      <dgm:spPr/>
      <dgm:t>
        <a:bodyPr/>
        <a:lstStyle/>
        <a:p>
          <a:endParaRPr lang="en-US"/>
        </a:p>
      </dgm:t>
    </dgm:pt>
    <dgm:pt modelId="{2AC6E985-B6A9-4292-8E11-CD703FD60675}" type="sibTrans" cxnId="{62798397-D64F-45A3-9AC8-B0F51D54D510}">
      <dgm:prSet/>
      <dgm:spPr/>
      <dgm:t>
        <a:bodyPr/>
        <a:lstStyle/>
        <a:p>
          <a:endParaRPr lang="en-US"/>
        </a:p>
      </dgm:t>
    </dgm:pt>
    <dgm:pt modelId="{89A7D599-BB6F-416C-8DF4-9092145A350E}">
      <dgm:prSet/>
      <dgm:spPr>
        <a:solidFill>
          <a:srgbClr val="FF0000"/>
        </a:solidFill>
      </dgm:spPr>
      <dgm:t>
        <a:bodyPr/>
        <a:lstStyle/>
        <a:p>
          <a:r>
            <a:rPr lang="hu-HU" dirty="0"/>
            <a:t>Kiszorítja az őshonos fajokat</a:t>
          </a:r>
          <a:endParaRPr lang="en-US" dirty="0"/>
        </a:p>
      </dgm:t>
    </dgm:pt>
    <dgm:pt modelId="{3FA95DD8-5546-481C-887D-EC535616FE74}" type="parTrans" cxnId="{4B36B4CC-0E1C-484A-8334-3F2264B30D7A}">
      <dgm:prSet/>
      <dgm:spPr/>
      <dgm:t>
        <a:bodyPr/>
        <a:lstStyle/>
        <a:p>
          <a:endParaRPr lang="en-US"/>
        </a:p>
      </dgm:t>
    </dgm:pt>
    <dgm:pt modelId="{33DB483D-FC09-4E8A-BA9C-C43303988EE9}" type="sibTrans" cxnId="{4B36B4CC-0E1C-484A-8334-3F2264B30D7A}">
      <dgm:prSet/>
      <dgm:spPr/>
      <dgm:t>
        <a:bodyPr/>
        <a:lstStyle/>
        <a:p>
          <a:endParaRPr lang="en-US"/>
        </a:p>
      </dgm:t>
    </dgm:pt>
    <dgm:pt modelId="{FC0ED629-DF90-4D96-B8F6-C6A986B51250}">
      <dgm:prSet/>
      <dgm:spPr>
        <a:solidFill>
          <a:srgbClr val="92D050"/>
        </a:solidFill>
      </dgm:spPr>
      <dgm:t>
        <a:bodyPr/>
        <a:lstStyle/>
        <a:p>
          <a:r>
            <a:rPr lang="hu-HU" dirty="0"/>
            <a:t>Magas kalóriatartalommal rendelkező, jó minőségű fa alapanyag </a:t>
          </a:r>
          <a:endParaRPr lang="en-US" dirty="0"/>
        </a:p>
      </dgm:t>
    </dgm:pt>
    <dgm:pt modelId="{0C9A1E34-D25B-4093-829B-78D5106470ED}" type="parTrans" cxnId="{6B104D06-6491-4BF7-9716-C8E0B823B0CE}">
      <dgm:prSet/>
      <dgm:spPr/>
      <dgm:t>
        <a:bodyPr/>
        <a:lstStyle/>
        <a:p>
          <a:endParaRPr lang="en-US"/>
        </a:p>
      </dgm:t>
    </dgm:pt>
    <dgm:pt modelId="{E8EED8A1-55AF-45ED-8EBB-ADE75C972751}" type="sibTrans" cxnId="{6B104D06-6491-4BF7-9716-C8E0B823B0CE}">
      <dgm:prSet/>
      <dgm:spPr/>
      <dgm:t>
        <a:bodyPr/>
        <a:lstStyle/>
        <a:p>
          <a:endParaRPr lang="en-US"/>
        </a:p>
      </dgm:t>
    </dgm:pt>
    <dgm:pt modelId="{1E5DC66F-FF5A-4C8F-B34F-370A9CAF2D7B}">
      <dgm:prSet/>
      <dgm:spPr>
        <a:solidFill>
          <a:srgbClr val="92D050"/>
        </a:solidFill>
      </dgm:spPr>
      <dgm:t>
        <a:bodyPr/>
        <a:lstStyle/>
        <a:p>
          <a:r>
            <a:rPr lang="hu-HU" dirty="0"/>
            <a:t>Elsőszámú méhlegelő Magyarországon</a:t>
          </a:r>
          <a:endParaRPr lang="en-US" dirty="0"/>
        </a:p>
      </dgm:t>
    </dgm:pt>
    <dgm:pt modelId="{BF6CD441-FDF0-41EE-BCC0-3F51ACC149CB}" type="parTrans" cxnId="{2367A377-0740-4492-9EE0-2B5BC81973AE}">
      <dgm:prSet/>
      <dgm:spPr/>
      <dgm:t>
        <a:bodyPr/>
        <a:lstStyle/>
        <a:p>
          <a:endParaRPr lang="en-US"/>
        </a:p>
      </dgm:t>
    </dgm:pt>
    <dgm:pt modelId="{AE400BA0-5DCF-46C7-B657-9D983510DBB5}" type="sibTrans" cxnId="{2367A377-0740-4492-9EE0-2B5BC81973AE}">
      <dgm:prSet/>
      <dgm:spPr/>
      <dgm:t>
        <a:bodyPr/>
        <a:lstStyle/>
        <a:p>
          <a:endParaRPr lang="en-US"/>
        </a:p>
      </dgm:t>
    </dgm:pt>
    <dgm:pt modelId="{ADB4F8D5-EFBB-4A78-AF6F-A457F40F74AD}">
      <dgm:prSet/>
      <dgm:spPr/>
      <dgm:t>
        <a:bodyPr/>
        <a:lstStyle/>
        <a:p>
          <a:r>
            <a:rPr lang="hu-HU" dirty="0"/>
            <a:t>Hazánk erdőterületeinek közel 25%-át elfoglalja</a:t>
          </a:r>
          <a:endParaRPr lang="en-US" dirty="0"/>
        </a:p>
      </dgm:t>
    </dgm:pt>
    <dgm:pt modelId="{C347BAAD-17F8-4090-B35C-22A2429873F6}" type="parTrans" cxnId="{D4F89108-E220-43E6-94A3-E82BE1330888}">
      <dgm:prSet/>
      <dgm:spPr/>
      <dgm:t>
        <a:bodyPr/>
        <a:lstStyle/>
        <a:p>
          <a:endParaRPr lang="hu-HU"/>
        </a:p>
      </dgm:t>
    </dgm:pt>
    <dgm:pt modelId="{881402C6-E872-41CB-8DC9-D95B671923DB}" type="sibTrans" cxnId="{D4F89108-E220-43E6-94A3-E82BE1330888}">
      <dgm:prSet/>
      <dgm:spPr/>
      <dgm:t>
        <a:bodyPr/>
        <a:lstStyle/>
        <a:p>
          <a:endParaRPr lang="hu-HU"/>
        </a:p>
      </dgm:t>
    </dgm:pt>
    <dgm:pt modelId="{956C1D17-39EE-4F46-B12F-84F7A70C2C08}" type="pres">
      <dgm:prSet presAssocID="{D8EAC332-8FAC-483C-815C-4A9E6C31A01A}" presName="diagram" presStyleCnt="0">
        <dgm:presLayoutVars>
          <dgm:dir/>
          <dgm:resizeHandles val="exact"/>
        </dgm:presLayoutVars>
      </dgm:prSet>
      <dgm:spPr/>
    </dgm:pt>
    <dgm:pt modelId="{A361AEB3-B351-48FF-9076-405F054AF244}" type="pres">
      <dgm:prSet presAssocID="{8190F33E-3A82-4B2A-B445-44C11F5A71F1}" presName="node" presStyleLbl="node1" presStyleIdx="0" presStyleCnt="5">
        <dgm:presLayoutVars>
          <dgm:bulletEnabled val="1"/>
        </dgm:presLayoutVars>
      </dgm:prSet>
      <dgm:spPr/>
    </dgm:pt>
    <dgm:pt modelId="{EFD132D8-7A03-4E5A-96AF-7DDE94ABAF43}" type="pres">
      <dgm:prSet presAssocID="{2AC6E985-B6A9-4292-8E11-CD703FD60675}" presName="sibTrans" presStyleCnt="0"/>
      <dgm:spPr/>
    </dgm:pt>
    <dgm:pt modelId="{4B4F43CC-536F-488F-8CD3-05C0B65A36E9}" type="pres">
      <dgm:prSet presAssocID="{89A7D599-BB6F-416C-8DF4-9092145A350E}" presName="node" presStyleLbl="node1" presStyleIdx="1" presStyleCnt="5" custLinFactNeighborX="-2184" custLinFactNeighborY="-101">
        <dgm:presLayoutVars>
          <dgm:bulletEnabled val="1"/>
        </dgm:presLayoutVars>
      </dgm:prSet>
      <dgm:spPr/>
    </dgm:pt>
    <dgm:pt modelId="{E3FA01CE-A079-4A16-84DE-D0B548B6BD7B}" type="pres">
      <dgm:prSet presAssocID="{33DB483D-FC09-4E8A-BA9C-C43303988EE9}" presName="sibTrans" presStyleCnt="0"/>
      <dgm:spPr/>
    </dgm:pt>
    <dgm:pt modelId="{8ED23CDC-818D-4CB4-9741-99FC779217CF}" type="pres">
      <dgm:prSet presAssocID="{FC0ED629-DF90-4D96-B8F6-C6A986B51250}" presName="node" presStyleLbl="node1" presStyleIdx="2" presStyleCnt="5">
        <dgm:presLayoutVars>
          <dgm:bulletEnabled val="1"/>
        </dgm:presLayoutVars>
      </dgm:prSet>
      <dgm:spPr/>
    </dgm:pt>
    <dgm:pt modelId="{8F99D923-F6FE-4DB4-B257-00720761401C}" type="pres">
      <dgm:prSet presAssocID="{E8EED8A1-55AF-45ED-8EBB-ADE75C972751}" presName="sibTrans" presStyleCnt="0"/>
      <dgm:spPr/>
    </dgm:pt>
    <dgm:pt modelId="{C9F67483-7FF3-4BC6-B986-306B72441DE5}" type="pres">
      <dgm:prSet presAssocID="{1E5DC66F-FF5A-4C8F-B34F-370A9CAF2D7B}" presName="node" presStyleLbl="node1" presStyleIdx="3" presStyleCnt="5" custLinFactNeighborX="184" custLinFactNeighborY="592">
        <dgm:presLayoutVars>
          <dgm:bulletEnabled val="1"/>
        </dgm:presLayoutVars>
      </dgm:prSet>
      <dgm:spPr/>
    </dgm:pt>
    <dgm:pt modelId="{A4E53F69-4F23-439B-A07C-13234DF5E607}" type="pres">
      <dgm:prSet presAssocID="{AE400BA0-5DCF-46C7-B657-9D983510DBB5}" presName="sibTrans" presStyleCnt="0"/>
      <dgm:spPr/>
    </dgm:pt>
    <dgm:pt modelId="{94EE9A1C-75A1-49B4-81CC-D41FF68B9FA5}" type="pres">
      <dgm:prSet presAssocID="{ADB4F8D5-EFBB-4A78-AF6F-A457F40F74AD}" presName="node" presStyleLbl="node1" presStyleIdx="4" presStyleCnt="5">
        <dgm:presLayoutVars>
          <dgm:bulletEnabled val="1"/>
        </dgm:presLayoutVars>
      </dgm:prSet>
      <dgm:spPr/>
    </dgm:pt>
  </dgm:ptLst>
  <dgm:cxnLst>
    <dgm:cxn modelId="{6B104D06-6491-4BF7-9716-C8E0B823B0CE}" srcId="{D8EAC332-8FAC-483C-815C-4A9E6C31A01A}" destId="{FC0ED629-DF90-4D96-B8F6-C6A986B51250}" srcOrd="2" destOrd="0" parTransId="{0C9A1E34-D25B-4093-829B-78D5106470ED}" sibTransId="{E8EED8A1-55AF-45ED-8EBB-ADE75C972751}"/>
    <dgm:cxn modelId="{D4F89108-E220-43E6-94A3-E82BE1330888}" srcId="{D8EAC332-8FAC-483C-815C-4A9E6C31A01A}" destId="{ADB4F8D5-EFBB-4A78-AF6F-A457F40F74AD}" srcOrd="4" destOrd="0" parTransId="{C347BAAD-17F8-4090-B35C-22A2429873F6}" sibTransId="{881402C6-E872-41CB-8DC9-D95B671923DB}"/>
    <dgm:cxn modelId="{3F56F710-2CC7-4EA0-8BE7-9985EC493682}" type="presOf" srcId="{1E5DC66F-FF5A-4C8F-B34F-370A9CAF2D7B}" destId="{C9F67483-7FF3-4BC6-B986-306B72441DE5}" srcOrd="0" destOrd="0" presId="urn:microsoft.com/office/officeart/2005/8/layout/default"/>
    <dgm:cxn modelId="{6210D13A-7CB4-433A-88B3-FB3A3CD5158D}" type="presOf" srcId="{8190F33E-3A82-4B2A-B445-44C11F5A71F1}" destId="{A361AEB3-B351-48FF-9076-405F054AF244}" srcOrd="0" destOrd="0" presId="urn:microsoft.com/office/officeart/2005/8/layout/default"/>
    <dgm:cxn modelId="{C756CE6A-9840-4DD3-97E5-C5F10062268C}" type="presOf" srcId="{D8EAC332-8FAC-483C-815C-4A9E6C31A01A}" destId="{956C1D17-39EE-4F46-B12F-84F7A70C2C08}" srcOrd="0" destOrd="0" presId="urn:microsoft.com/office/officeart/2005/8/layout/default"/>
    <dgm:cxn modelId="{7827A856-7621-41C3-9A80-492B822C4F7D}" type="presOf" srcId="{89A7D599-BB6F-416C-8DF4-9092145A350E}" destId="{4B4F43CC-536F-488F-8CD3-05C0B65A36E9}" srcOrd="0" destOrd="0" presId="urn:microsoft.com/office/officeart/2005/8/layout/default"/>
    <dgm:cxn modelId="{2367A377-0740-4492-9EE0-2B5BC81973AE}" srcId="{D8EAC332-8FAC-483C-815C-4A9E6C31A01A}" destId="{1E5DC66F-FF5A-4C8F-B34F-370A9CAF2D7B}" srcOrd="3" destOrd="0" parTransId="{BF6CD441-FDF0-41EE-BCC0-3F51ACC149CB}" sibTransId="{AE400BA0-5DCF-46C7-B657-9D983510DBB5}"/>
    <dgm:cxn modelId="{62798397-D64F-45A3-9AC8-B0F51D54D510}" srcId="{D8EAC332-8FAC-483C-815C-4A9E6C31A01A}" destId="{8190F33E-3A82-4B2A-B445-44C11F5A71F1}" srcOrd="0" destOrd="0" parTransId="{9C22651C-1A2F-4A1B-B00A-C83035EE4C88}" sibTransId="{2AC6E985-B6A9-4292-8E11-CD703FD60675}"/>
    <dgm:cxn modelId="{64C08799-6A70-4218-8CD0-44AC23E9805B}" type="presOf" srcId="{FC0ED629-DF90-4D96-B8F6-C6A986B51250}" destId="{8ED23CDC-818D-4CB4-9741-99FC779217CF}" srcOrd="0" destOrd="0" presId="urn:microsoft.com/office/officeart/2005/8/layout/default"/>
    <dgm:cxn modelId="{4B36B4CC-0E1C-484A-8334-3F2264B30D7A}" srcId="{D8EAC332-8FAC-483C-815C-4A9E6C31A01A}" destId="{89A7D599-BB6F-416C-8DF4-9092145A350E}" srcOrd="1" destOrd="0" parTransId="{3FA95DD8-5546-481C-887D-EC535616FE74}" sibTransId="{33DB483D-FC09-4E8A-BA9C-C43303988EE9}"/>
    <dgm:cxn modelId="{FCFF2FD3-A12E-4694-A1BA-5E8DCF31E6A7}" type="presOf" srcId="{ADB4F8D5-EFBB-4A78-AF6F-A457F40F74AD}" destId="{94EE9A1C-75A1-49B4-81CC-D41FF68B9FA5}" srcOrd="0" destOrd="0" presId="urn:microsoft.com/office/officeart/2005/8/layout/default"/>
    <dgm:cxn modelId="{F2A41BE2-8DF1-4A89-9894-B1AC3FBF4C7A}" type="presParOf" srcId="{956C1D17-39EE-4F46-B12F-84F7A70C2C08}" destId="{A361AEB3-B351-48FF-9076-405F054AF244}" srcOrd="0" destOrd="0" presId="urn:microsoft.com/office/officeart/2005/8/layout/default"/>
    <dgm:cxn modelId="{C07C38F7-650A-4AE5-A00C-B4A0E914BB02}" type="presParOf" srcId="{956C1D17-39EE-4F46-B12F-84F7A70C2C08}" destId="{EFD132D8-7A03-4E5A-96AF-7DDE94ABAF43}" srcOrd="1" destOrd="0" presId="urn:microsoft.com/office/officeart/2005/8/layout/default"/>
    <dgm:cxn modelId="{4B136742-CA2A-4240-91E6-09D8D17EB726}" type="presParOf" srcId="{956C1D17-39EE-4F46-B12F-84F7A70C2C08}" destId="{4B4F43CC-536F-488F-8CD3-05C0B65A36E9}" srcOrd="2" destOrd="0" presId="urn:microsoft.com/office/officeart/2005/8/layout/default"/>
    <dgm:cxn modelId="{6B68DABC-C3BD-40C7-A08C-6DEA739CD1A9}" type="presParOf" srcId="{956C1D17-39EE-4F46-B12F-84F7A70C2C08}" destId="{E3FA01CE-A079-4A16-84DE-D0B548B6BD7B}" srcOrd="3" destOrd="0" presId="urn:microsoft.com/office/officeart/2005/8/layout/default"/>
    <dgm:cxn modelId="{18AE8078-723A-48F4-8FF8-BA718D76CF98}" type="presParOf" srcId="{956C1D17-39EE-4F46-B12F-84F7A70C2C08}" destId="{8ED23CDC-818D-4CB4-9741-99FC779217CF}" srcOrd="4" destOrd="0" presId="urn:microsoft.com/office/officeart/2005/8/layout/default"/>
    <dgm:cxn modelId="{95877136-3E74-41CC-9A5A-5C444E493E93}" type="presParOf" srcId="{956C1D17-39EE-4F46-B12F-84F7A70C2C08}" destId="{8F99D923-F6FE-4DB4-B257-00720761401C}" srcOrd="5" destOrd="0" presId="urn:microsoft.com/office/officeart/2005/8/layout/default"/>
    <dgm:cxn modelId="{2CE6D84A-D846-4867-B988-ADA6DF787E36}" type="presParOf" srcId="{956C1D17-39EE-4F46-B12F-84F7A70C2C08}" destId="{C9F67483-7FF3-4BC6-B986-306B72441DE5}" srcOrd="6" destOrd="0" presId="urn:microsoft.com/office/officeart/2005/8/layout/default"/>
    <dgm:cxn modelId="{4523F386-07ED-4EC7-AFCE-42720AFC1830}" type="presParOf" srcId="{956C1D17-39EE-4F46-B12F-84F7A70C2C08}" destId="{A4E53F69-4F23-439B-A07C-13234DF5E607}" srcOrd="7" destOrd="0" presId="urn:microsoft.com/office/officeart/2005/8/layout/default"/>
    <dgm:cxn modelId="{BBE7FE1A-F93C-4F9E-9974-F84AD3A816BB}" type="presParOf" srcId="{956C1D17-39EE-4F46-B12F-84F7A70C2C08}" destId="{94EE9A1C-75A1-49B4-81CC-D41FF68B9FA5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1AEB3-B351-48FF-9076-405F054AF244}">
      <dsp:nvSpPr>
        <dsp:cNvPr id="0" name=""/>
        <dsp:cNvSpPr/>
      </dsp:nvSpPr>
      <dsp:spPr>
        <a:xfrm>
          <a:off x="73819" y="1299"/>
          <a:ext cx="1932243" cy="1159346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Rendkívül </a:t>
          </a:r>
          <a:r>
            <a:rPr lang="hu-HU" sz="1500" kern="1200" dirty="0" err="1"/>
            <a:t>invazív</a:t>
          </a:r>
          <a:endParaRPr lang="en-US" sz="1500" kern="1200" dirty="0"/>
        </a:p>
      </dsp:txBody>
      <dsp:txXfrm>
        <a:off x="73819" y="1299"/>
        <a:ext cx="1932243" cy="1159346"/>
      </dsp:txXfrm>
    </dsp:sp>
    <dsp:sp modelId="{4B4F43CC-536F-488F-8CD3-05C0B65A36E9}">
      <dsp:nvSpPr>
        <dsp:cNvPr id="0" name=""/>
        <dsp:cNvSpPr/>
      </dsp:nvSpPr>
      <dsp:spPr>
        <a:xfrm>
          <a:off x="2157087" y="128"/>
          <a:ext cx="1932243" cy="1159346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Kiszorítja az őshonos fajokat</a:t>
          </a:r>
          <a:endParaRPr lang="en-US" sz="1500" kern="1200" dirty="0"/>
        </a:p>
      </dsp:txBody>
      <dsp:txXfrm>
        <a:off x="2157087" y="128"/>
        <a:ext cx="1932243" cy="1159346"/>
      </dsp:txXfrm>
    </dsp:sp>
    <dsp:sp modelId="{8ED23CDC-818D-4CB4-9741-99FC779217CF}">
      <dsp:nvSpPr>
        <dsp:cNvPr id="0" name=""/>
        <dsp:cNvSpPr/>
      </dsp:nvSpPr>
      <dsp:spPr>
        <a:xfrm>
          <a:off x="73819" y="1353870"/>
          <a:ext cx="1932243" cy="115934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Magas kalóriatartalommal rendelkező, jó minőségű fa alapanyag </a:t>
          </a:r>
          <a:endParaRPr lang="en-US" sz="1500" kern="1200" dirty="0"/>
        </a:p>
      </dsp:txBody>
      <dsp:txXfrm>
        <a:off x="73819" y="1353870"/>
        <a:ext cx="1932243" cy="1159346"/>
      </dsp:txXfrm>
    </dsp:sp>
    <dsp:sp modelId="{C9F67483-7FF3-4BC6-B986-306B72441DE5}">
      <dsp:nvSpPr>
        <dsp:cNvPr id="0" name=""/>
        <dsp:cNvSpPr/>
      </dsp:nvSpPr>
      <dsp:spPr>
        <a:xfrm>
          <a:off x="2202843" y="1360733"/>
          <a:ext cx="1932243" cy="1159346"/>
        </a:xfrm>
        <a:prstGeom prst="rect">
          <a:avLst/>
        </a:prstGeom>
        <a:solidFill>
          <a:srgbClr val="92D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Elsőszámú méhlegelő Magyarországon</a:t>
          </a:r>
          <a:endParaRPr lang="en-US" sz="1500" kern="1200" dirty="0"/>
        </a:p>
      </dsp:txBody>
      <dsp:txXfrm>
        <a:off x="2202843" y="1360733"/>
        <a:ext cx="1932243" cy="1159346"/>
      </dsp:txXfrm>
    </dsp:sp>
    <dsp:sp modelId="{94EE9A1C-75A1-49B4-81CC-D41FF68B9FA5}">
      <dsp:nvSpPr>
        <dsp:cNvPr id="0" name=""/>
        <dsp:cNvSpPr/>
      </dsp:nvSpPr>
      <dsp:spPr>
        <a:xfrm>
          <a:off x="1136553" y="2706441"/>
          <a:ext cx="1932243" cy="1159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500" kern="1200" dirty="0"/>
            <a:t>Hazánk erdőterületeinek közel 25%-át elfoglalja</a:t>
          </a:r>
          <a:endParaRPr lang="en-US" sz="1500" kern="1200" dirty="0"/>
        </a:p>
      </dsp:txBody>
      <dsp:txXfrm>
        <a:off x="1136553" y="2706441"/>
        <a:ext cx="1932243" cy="1159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2024. 05. 29.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50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hyperlink" Target="https://www.invasive.org/browse/detail.cfm?imgnum=5341035" TargetMode="External"/><Relationship Id="rId5" Type="http://schemas.openxmlformats.org/officeDocument/2006/relationships/diagramData" Target="../diagrams/data1.xml"/><Relationship Id="rId10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E906C9-46A1-4132-8DC7-B07849F23B80}"/>
              </a:ext>
            </a:extLst>
          </p:cNvPr>
          <p:cNvSpPr txBox="1">
            <a:spLocks/>
          </p:cNvSpPr>
          <p:nvPr/>
        </p:nvSpPr>
        <p:spPr>
          <a:xfrm>
            <a:off x="838200" y="2742269"/>
            <a:ext cx="6745941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sz="3000" b="1" cap="all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Magyarországi Robinia Pseudoacacia erdők detektálása Sentinel-2 műholdfelvételek alkalmazásával</a:t>
            </a:r>
            <a:endParaRPr lang="en-US" sz="3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4FC08A-0561-E250-D2F5-9260257AE570}"/>
              </a:ext>
            </a:extLst>
          </p:cNvPr>
          <p:cNvSpPr txBox="1"/>
          <p:nvPr/>
        </p:nvSpPr>
        <p:spPr>
          <a:xfrm>
            <a:off x="838199" y="4619503"/>
            <a:ext cx="520415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Szerző: Böröcz Balázs</a:t>
            </a:r>
          </a:p>
          <a:p>
            <a:r>
              <a:rPr lang="hu-HU" dirty="0">
                <a:solidFill>
                  <a:schemeClr val="bg1"/>
                </a:solidFill>
              </a:rPr>
              <a:t>Konzulens: Dr. </a:t>
            </a:r>
            <a:r>
              <a:rPr lang="hu-HU" dirty="0" err="1">
                <a:solidFill>
                  <a:schemeClr val="bg1"/>
                </a:solidFill>
              </a:rPr>
              <a:t>habil</a:t>
            </a:r>
            <a:r>
              <a:rPr lang="hu-HU" dirty="0">
                <a:solidFill>
                  <a:schemeClr val="bg1"/>
                </a:solidFill>
              </a:rPr>
              <a:t> Molnár Gábor Péter</a:t>
            </a:r>
          </a:p>
        </p:txBody>
      </p:sp>
      <p:pic>
        <p:nvPicPr>
          <p:cNvPr id="9" name="Ábra 8" descr="Földgömb körvonalas">
            <a:extLst>
              <a:ext uri="{FF2B5EF4-FFF2-40B4-BE49-F238E27FC236}">
                <a16:creationId xmlns:a16="http://schemas.microsoft.com/office/drawing/2014/main" id="{84C9C834-BA54-756A-9761-7EC776232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6528" y="2019587"/>
            <a:ext cx="2707726" cy="2707726"/>
          </a:xfrm>
          <a:prstGeom prst="rect">
            <a:avLst/>
          </a:prstGeom>
        </p:spPr>
      </p:pic>
      <p:pic>
        <p:nvPicPr>
          <p:cNvPr id="10" name="Bekezdés">
            <a:hlinkClick r:id="" action="ppaction://media"/>
            <a:extLst>
              <a:ext uri="{FF2B5EF4-FFF2-40B4-BE49-F238E27FC236}">
                <a16:creationId xmlns:a16="http://schemas.microsoft.com/office/drawing/2014/main" id="{FC66CD05-99AE-BB7F-0652-EEEB069B5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1054" y="61340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79956" y="2423531"/>
            <a:ext cx="6447263" cy="1603189"/>
          </a:xfrm>
        </p:spPr>
        <p:txBody>
          <a:bodyPr anchor="ctr">
            <a:normAutofit/>
          </a:bodyPr>
          <a:lstStyle/>
          <a:p>
            <a:r>
              <a:rPr lang="hu-HU" sz="3100"/>
              <a:t>Köszönöm szépen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öszönöm">
            <a:hlinkClick r:id="" action="ppaction://media"/>
            <a:extLst>
              <a:ext uri="{FF2B5EF4-FFF2-40B4-BE49-F238E27FC236}">
                <a16:creationId xmlns:a16="http://schemas.microsoft.com/office/drawing/2014/main" id="{F6F0F8DC-D343-99B5-F513-F193D2D3F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3278" y="6052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7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07090E3-DDB4-4CBB-E0F4-4614F1559166}"/>
              </a:ext>
            </a:extLst>
          </p:cNvPr>
          <p:cNvSpPr txBox="1">
            <a:spLocks/>
          </p:cNvSpPr>
          <p:nvPr/>
        </p:nvSpPr>
        <p:spPr>
          <a:xfrm>
            <a:off x="3488405" y="338814"/>
            <a:ext cx="5779348" cy="88402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hu-HU" dirty="0">
                <a:solidFill>
                  <a:schemeClr val="bg1"/>
                </a:solidFill>
                <a:latin typeface="+mn-lt"/>
              </a:rPr>
              <a:t>Fehér akác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+mn-lt"/>
              </a:rPr>
              <a:t>(</a:t>
            </a:r>
            <a:r>
              <a:rPr lang="hu-HU" i="1" dirty="0">
                <a:solidFill>
                  <a:schemeClr val="bg1"/>
                </a:solidFill>
                <a:latin typeface="+mn-lt"/>
              </a:rPr>
              <a:t>Robinia pseudoacacia)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Tartalom helye 2">
            <a:extLst>
              <a:ext uri="{FF2B5EF4-FFF2-40B4-BE49-F238E27FC236}">
                <a16:creationId xmlns:a16="http://schemas.microsoft.com/office/drawing/2014/main" id="{FE3E01D9-0989-801B-B71A-83052F2A18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7593474"/>
              </p:ext>
            </p:extLst>
          </p:nvPr>
        </p:nvGraphicFramePr>
        <p:xfrm>
          <a:off x="7159335" y="1736191"/>
          <a:ext cx="4205351" cy="386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églalap: lekerekített 6">
            <a:extLst>
              <a:ext uri="{FF2B5EF4-FFF2-40B4-BE49-F238E27FC236}">
                <a16:creationId xmlns:a16="http://schemas.microsoft.com/office/drawing/2014/main" id="{C7BB21A8-6B49-00D7-9C33-BA2F1E60187F}"/>
              </a:ext>
            </a:extLst>
          </p:cNvPr>
          <p:cNvSpPr/>
          <p:nvPr/>
        </p:nvSpPr>
        <p:spPr>
          <a:xfrm>
            <a:off x="1127926" y="4538104"/>
            <a:ext cx="3162192" cy="96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500" dirty="0">
                <a:latin typeface="Times New Roman"/>
                <a:cs typeface="Calibri"/>
              </a:rPr>
              <a:t>Távérzékelés, térinformatika</a:t>
            </a:r>
            <a:endParaRPr lang="hu-HU" sz="2500" dirty="0">
              <a:latin typeface="Times New Roman"/>
            </a:endParaRPr>
          </a:p>
        </p:txBody>
      </p:sp>
      <p:pic>
        <p:nvPicPr>
          <p:cNvPr id="8" name="Kép 7" descr="A képen növény, kültéri, fa, szilfa látható&#10;&#10;Automatikusan generált leírás">
            <a:extLst>
              <a:ext uri="{FF2B5EF4-FFF2-40B4-BE49-F238E27FC236}">
                <a16:creationId xmlns:a16="http://schemas.microsoft.com/office/drawing/2014/main" id="{C7AE71EA-B136-8BDB-ED1D-F83FC52A99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80814" y="1613905"/>
            <a:ext cx="3647385" cy="2735539"/>
          </a:xfrm>
          <a:prstGeom prst="rect">
            <a:avLst/>
          </a:prstGeom>
        </p:spPr>
      </p:pic>
      <p:pic>
        <p:nvPicPr>
          <p:cNvPr id="9" name="akac">
            <a:hlinkClick r:id="" action="ppaction://media"/>
            <a:extLst>
              <a:ext uri="{FF2B5EF4-FFF2-40B4-BE49-F238E27FC236}">
                <a16:creationId xmlns:a16="http://schemas.microsoft.com/office/drawing/2014/main" id="{0E11C169-3F38-A1CF-64D6-8126F180A3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4686" y="61166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6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0"/>
    </mc:Choice>
    <mc:Fallback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64519" y="508765"/>
            <a:ext cx="7925946" cy="1101846"/>
          </a:xfrm>
        </p:spPr>
        <p:txBody>
          <a:bodyPr/>
          <a:lstStyle/>
          <a:p>
            <a:r>
              <a:rPr lang="hu-HU" dirty="0"/>
              <a:t>Google Earth Engine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6B39CEAA-227C-4149-20DD-351CD2CA7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519" y="1703521"/>
            <a:ext cx="7062962" cy="3856601"/>
          </a:xfrm>
          <a:prstGeom prst="rect">
            <a:avLst/>
          </a:prstGeom>
        </p:spPr>
      </p:pic>
      <p:pic>
        <p:nvPicPr>
          <p:cNvPr id="7" name="GEE">
            <a:hlinkClick r:id="" action="ppaction://media"/>
            <a:extLst>
              <a:ext uri="{FF2B5EF4-FFF2-40B4-BE49-F238E27FC236}">
                <a16:creationId xmlns:a16="http://schemas.microsoft.com/office/drawing/2014/main" id="{EB9CCA3E-8383-BBF2-B582-55CBF2C0C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7326" y="60523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Sentinel-2 műholdfelvételek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Picture 2" descr="Remote Sensing | Free Full-Text | Copernicus Sentinel-2A Calibration and  Products Validation Status">
            <a:extLst>
              <a:ext uri="{FF2B5EF4-FFF2-40B4-BE49-F238E27FC236}">
                <a16:creationId xmlns:a16="http://schemas.microsoft.com/office/drawing/2014/main" id="{123B0938-16FB-4076-E0E3-1D104E0B1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42" y="418543"/>
            <a:ext cx="523875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304A098-3F4D-0B84-D22C-6589F347B6D8}"/>
              </a:ext>
            </a:extLst>
          </p:cNvPr>
          <p:cNvSpPr txBox="1"/>
          <p:nvPr/>
        </p:nvSpPr>
        <p:spPr>
          <a:xfrm>
            <a:off x="563634" y="2400068"/>
            <a:ext cx="3821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Multispektrális felvételek 13 sávban</a:t>
            </a:r>
          </a:p>
          <a:p>
            <a:r>
              <a:rPr lang="hu-HU" dirty="0">
                <a:solidFill>
                  <a:schemeClr val="bg1"/>
                </a:solidFill>
              </a:rPr>
              <a:t>- 4 sáv 10 m-es felbontásban</a:t>
            </a:r>
          </a:p>
          <a:p>
            <a:r>
              <a:rPr lang="hu-HU" dirty="0">
                <a:solidFill>
                  <a:schemeClr val="bg1"/>
                </a:solidFill>
              </a:rPr>
              <a:t>- 6 sáv 20 m-es felbontásban</a:t>
            </a:r>
          </a:p>
          <a:p>
            <a:r>
              <a:rPr lang="hu-HU" dirty="0">
                <a:solidFill>
                  <a:schemeClr val="bg1"/>
                </a:solidFill>
              </a:rPr>
              <a:t>- 3 sáv 60 m-es felbontásban 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vizsgált terület Szirák és Vanyarc, Észak Magyarországi települések közelében elhelyezkedő akácerdők voltak.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AE7E776-9DE4-8B1F-486B-5BEA356CF5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68"/>
          <a:stretch/>
        </p:blipFill>
        <p:spPr>
          <a:xfrm>
            <a:off x="6852191" y="3520967"/>
            <a:ext cx="4681718" cy="1725176"/>
          </a:xfrm>
          <a:prstGeom prst="rect">
            <a:avLst/>
          </a:prstGeom>
        </p:spPr>
      </p:pic>
      <p:pic>
        <p:nvPicPr>
          <p:cNvPr id="8" name="S2">
            <a:hlinkClick r:id="" action="ppaction://media"/>
            <a:extLst>
              <a:ext uri="{FF2B5EF4-FFF2-40B4-BE49-F238E27FC236}">
                <a16:creationId xmlns:a16="http://schemas.microsoft.com/office/drawing/2014/main" id="{C14FE24A-C0C7-117D-6EC7-C69F0FE9F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3797" y="61283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Szórásképek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C09175C0-5BA1-72C8-9C00-26AE2C2CD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831" y="2245690"/>
            <a:ext cx="3923187" cy="239327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C75FB70-BCF6-40DA-011D-963F1510D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665" y="3105273"/>
            <a:ext cx="4046669" cy="246859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EE8884D-64DE-3C83-FB47-B5423E8EF0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8081" y="186134"/>
            <a:ext cx="2597351" cy="101203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13A09DA-5130-C1EE-3C37-3CDD3C9A1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0517" y="1334607"/>
            <a:ext cx="4154861" cy="2566706"/>
          </a:xfrm>
          <a:prstGeom prst="rect">
            <a:avLst/>
          </a:prstGeom>
        </p:spPr>
      </p:pic>
      <p:pic>
        <p:nvPicPr>
          <p:cNvPr id="11" name="std">
            <a:hlinkClick r:id="" action="ppaction://media"/>
            <a:extLst>
              <a:ext uri="{FF2B5EF4-FFF2-40B4-BE49-F238E27FC236}">
                <a16:creationId xmlns:a16="http://schemas.microsoft.com/office/drawing/2014/main" id="{D154B16E-C58A-7D02-B097-CE9174B98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09375" y="6308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9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93326" y="379167"/>
            <a:ext cx="7125707" cy="960984"/>
          </a:xfrm>
        </p:spPr>
        <p:txBody>
          <a:bodyPr/>
          <a:lstStyle/>
          <a:p>
            <a:r>
              <a:rPr lang="hu-HU" dirty="0"/>
              <a:t>Mahalanobis távolság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9CA2EEB9-72D5-E560-C601-41E411D83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75" y="1567446"/>
            <a:ext cx="6146900" cy="2666209"/>
          </a:xfrm>
          <a:prstGeom prst="rect">
            <a:avLst/>
          </a:prstGeom>
        </p:spPr>
      </p:pic>
      <p:pic>
        <p:nvPicPr>
          <p:cNvPr id="15" name="Kép 14" descr="A képen szöveg, Betűtípus, képernyőkép látható&#10;&#10;Automatikusan generált leírás">
            <a:extLst>
              <a:ext uri="{FF2B5EF4-FFF2-40B4-BE49-F238E27FC236}">
                <a16:creationId xmlns:a16="http://schemas.microsoft.com/office/drawing/2014/main" id="{1AA94DDB-6949-F685-FA13-EE77F8F42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3813" y="4311650"/>
            <a:ext cx="8694045" cy="1215173"/>
          </a:xfrm>
          <a:prstGeom prst="rect">
            <a:avLst/>
          </a:prstGeom>
        </p:spPr>
      </p:pic>
      <p:pic>
        <p:nvPicPr>
          <p:cNvPr id="16" name="Kép 15" descr="A képen diagram, rajz, sor, tervezés látható&#10;&#10;Automatikusan generált leírás">
            <a:extLst>
              <a:ext uri="{FF2B5EF4-FFF2-40B4-BE49-F238E27FC236}">
                <a16:creationId xmlns:a16="http://schemas.microsoft.com/office/drawing/2014/main" id="{46559A5C-738E-8D5E-9B2B-C1546197F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141" y="859659"/>
            <a:ext cx="4044175" cy="3296002"/>
          </a:xfrm>
          <a:prstGeom prst="rect">
            <a:avLst/>
          </a:prstGeom>
        </p:spPr>
      </p:pic>
      <p:pic>
        <p:nvPicPr>
          <p:cNvPr id="17" name="Mahal">
            <a:hlinkClick r:id="" action="ppaction://media"/>
            <a:extLst>
              <a:ext uri="{FF2B5EF4-FFF2-40B4-BE49-F238E27FC236}">
                <a16:creationId xmlns:a16="http://schemas.microsoft.com/office/drawing/2014/main" id="{8FB1DD22-D8CA-6E19-3AFA-337EF14C40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6916" y="6165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Cím 5">
            <a:extLst>
              <a:ext uri="{FF2B5EF4-FFF2-40B4-BE49-F238E27FC236}">
                <a16:creationId xmlns:a16="http://schemas.microsoft.com/office/drawing/2014/main" id="{527CC123-B96D-2979-651F-EFC37453FF21}"/>
              </a:ext>
            </a:extLst>
          </p:cNvPr>
          <p:cNvSpPr txBox="1">
            <a:spLocks/>
          </p:cNvSpPr>
          <p:nvPr/>
        </p:nvSpPr>
        <p:spPr>
          <a:xfrm>
            <a:off x="3045617" y="579594"/>
            <a:ext cx="8031092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A számítások eredménye (3 sáv esetén)</a:t>
            </a:r>
          </a:p>
        </p:txBody>
      </p:sp>
      <p:pic>
        <p:nvPicPr>
          <p:cNvPr id="6" name="Kép 5" descr="A képen szöveg, képernyőkép, víz, térkép látható&#10;&#10;Automatikusan generált leírás">
            <a:extLst>
              <a:ext uri="{FF2B5EF4-FFF2-40B4-BE49-F238E27FC236}">
                <a16:creationId xmlns:a16="http://schemas.microsoft.com/office/drawing/2014/main" id="{8E543560-A330-3E17-2469-22244B868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91" y="1737861"/>
            <a:ext cx="5384800" cy="3798570"/>
          </a:xfrm>
          <a:prstGeom prst="rect">
            <a:avLst/>
          </a:prstGeom>
        </p:spPr>
      </p:pic>
      <p:pic>
        <p:nvPicPr>
          <p:cNvPr id="7" name="Kép 6" descr="A képen térkép, képernyőkép, szöveg, víz látható&#10;&#10;Automatikusan generált leírás">
            <a:extLst>
              <a:ext uri="{FF2B5EF4-FFF2-40B4-BE49-F238E27FC236}">
                <a16:creationId xmlns:a16="http://schemas.microsoft.com/office/drawing/2014/main" id="{DF8039FA-F004-97A7-98C9-4022C645B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6748" y="1737861"/>
            <a:ext cx="5422900" cy="381381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CC49D72-BA53-D48C-9E96-0C06D44EB875}"/>
              </a:ext>
            </a:extLst>
          </p:cNvPr>
          <p:cNvSpPr txBox="1"/>
          <p:nvPr/>
        </p:nvSpPr>
        <p:spPr>
          <a:xfrm>
            <a:off x="2503934" y="1175012"/>
            <a:ext cx="166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Normál kép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5A82021-578F-6819-9D69-0E52F18E7662}"/>
              </a:ext>
            </a:extLst>
          </p:cNvPr>
          <p:cNvSpPr txBox="1"/>
          <p:nvPr/>
        </p:nvSpPr>
        <p:spPr>
          <a:xfrm>
            <a:off x="8093494" y="1175012"/>
            <a:ext cx="158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Szórás kép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57A428A-D5CC-6DF8-BEF8-00E753185D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513" y="4863245"/>
            <a:ext cx="1104045" cy="195274"/>
          </a:xfrm>
          <a:prstGeom prst="rect">
            <a:avLst/>
          </a:prstGeom>
        </p:spPr>
      </p:pic>
      <p:pic>
        <p:nvPicPr>
          <p:cNvPr id="11" name="E1">
            <a:hlinkClick r:id="" action="ppaction://media"/>
            <a:extLst>
              <a:ext uri="{FF2B5EF4-FFF2-40B4-BE49-F238E27FC236}">
                <a16:creationId xmlns:a16="http://schemas.microsoft.com/office/drawing/2014/main" id="{8D3BFC9C-D251-1FB3-E359-2CCEF4FF7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9375" y="62672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3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Cím 5">
            <a:extLst>
              <a:ext uri="{FF2B5EF4-FFF2-40B4-BE49-F238E27FC236}">
                <a16:creationId xmlns:a16="http://schemas.microsoft.com/office/drawing/2014/main" id="{527CC123-B96D-2979-651F-EFC37453FF21}"/>
              </a:ext>
            </a:extLst>
          </p:cNvPr>
          <p:cNvSpPr txBox="1">
            <a:spLocks/>
          </p:cNvSpPr>
          <p:nvPr/>
        </p:nvSpPr>
        <p:spPr>
          <a:xfrm>
            <a:off x="3045617" y="579594"/>
            <a:ext cx="8031092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A számítások eredménye (13 sáv esetén)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C49D72-BA53-D48C-9E96-0C06D44EB875}"/>
              </a:ext>
            </a:extLst>
          </p:cNvPr>
          <p:cNvSpPr txBox="1"/>
          <p:nvPr/>
        </p:nvSpPr>
        <p:spPr>
          <a:xfrm>
            <a:off x="2503934" y="1175012"/>
            <a:ext cx="166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Normál kép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5A82021-578F-6819-9D69-0E52F18E7662}"/>
              </a:ext>
            </a:extLst>
          </p:cNvPr>
          <p:cNvSpPr txBox="1"/>
          <p:nvPr/>
        </p:nvSpPr>
        <p:spPr>
          <a:xfrm>
            <a:off x="8093494" y="1175012"/>
            <a:ext cx="1589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</a:rPr>
              <a:t>Szórás kép</a:t>
            </a:r>
          </a:p>
        </p:txBody>
      </p:sp>
      <p:pic>
        <p:nvPicPr>
          <p:cNvPr id="16" name="Kép 15" descr="A képen szöveg, képernyőkép, térkép látható&#10;&#10;Automatikusan generált leírás">
            <a:extLst>
              <a:ext uri="{FF2B5EF4-FFF2-40B4-BE49-F238E27FC236}">
                <a16:creationId xmlns:a16="http://schemas.microsoft.com/office/drawing/2014/main" id="{9296F50E-363F-2A30-D01E-4F9C1AC83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066" y="1765300"/>
            <a:ext cx="5687170" cy="3845986"/>
          </a:xfrm>
          <a:prstGeom prst="rect">
            <a:avLst/>
          </a:prstGeom>
        </p:spPr>
      </p:pic>
      <p:pic>
        <p:nvPicPr>
          <p:cNvPr id="17" name="Kép 16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F4A4B8D5-454D-0BBC-DA6B-294F11F72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32" y="1828124"/>
            <a:ext cx="5462969" cy="3731970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7F35324-8E67-14D7-ED25-8949C5B9B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949" y="4959055"/>
            <a:ext cx="1104045" cy="195274"/>
          </a:xfrm>
          <a:prstGeom prst="rect">
            <a:avLst/>
          </a:prstGeom>
        </p:spPr>
      </p:pic>
      <p:pic>
        <p:nvPicPr>
          <p:cNvPr id="19" name="E2">
            <a:hlinkClick r:id="" action="ppaction://media"/>
            <a:extLst>
              <a:ext uri="{FF2B5EF4-FFF2-40B4-BE49-F238E27FC236}">
                <a16:creationId xmlns:a16="http://schemas.microsoft.com/office/drawing/2014/main" id="{2DD392FD-CBCE-6F6E-5863-EC60D57AE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9375" y="62283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7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Cím 8">
            <a:extLst>
              <a:ext uri="{FF2B5EF4-FFF2-40B4-BE49-F238E27FC236}">
                <a16:creationId xmlns:a16="http://schemas.microsoft.com/office/drawing/2014/main" id="{FE14C294-2463-E166-C94B-75BA4FE78F93}"/>
              </a:ext>
            </a:extLst>
          </p:cNvPr>
          <p:cNvSpPr txBox="1">
            <a:spLocks/>
          </p:cNvSpPr>
          <p:nvPr/>
        </p:nvSpPr>
        <p:spPr>
          <a:xfrm>
            <a:off x="8014194" y="617861"/>
            <a:ext cx="3443514" cy="711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>
                <a:latin typeface="+mj-lt"/>
                <a:ea typeface="+mj-ea"/>
                <a:cs typeface="+mj-cs"/>
              </a:rPr>
              <a:t>Konklúzió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A képen Színesség, kék, víz, Türkiz látható&#10;&#10;Automatikusan generált leírás">
            <a:extLst>
              <a:ext uri="{FF2B5EF4-FFF2-40B4-BE49-F238E27FC236}">
                <a16:creationId xmlns:a16="http://schemas.microsoft.com/office/drawing/2014/main" id="{6BE41353-7DD2-9B3E-E01A-D61F249FB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37" y="1535333"/>
            <a:ext cx="6449549" cy="3952791"/>
          </a:xfrm>
          <a:prstGeom prst="rect">
            <a:avLst/>
          </a:prstGeom>
        </p:spPr>
      </p:pic>
      <p:sp>
        <p:nvSpPr>
          <p:cNvPr id="7" name="Szöveg helye 2">
            <a:extLst>
              <a:ext uri="{FF2B5EF4-FFF2-40B4-BE49-F238E27FC236}">
                <a16:creationId xmlns:a16="http://schemas.microsoft.com/office/drawing/2014/main" id="{1AD1ECE2-9671-0DF7-F5BF-3CC3B41BA5C5}"/>
              </a:ext>
            </a:extLst>
          </p:cNvPr>
          <p:cNvSpPr txBox="1">
            <a:spLocks/>
          </p:cNvSpPr>
          <p:nvPr/>
        </p:nvSpPr>
        <p:spPr>
          <a:xfrm>
            <a:off x="8097322" y="1875385"/>
            <a:ext cx="3443514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Robinia Pseudoacacia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faj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kimutatására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alkalmas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módszer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lehet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pixelek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indexelése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 Mahalanobis-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távolság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számításával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Az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indexelés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szórványosan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hibákat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okoz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befolyásolja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jelentősen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elemzést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vizsgálatok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azt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mutatták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felesleges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szórásképek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készítése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mivel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alkalmazásuk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nem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vezet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megfelelő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kiértékeléshez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hu-HU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valamint az is megfigyelhető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hogy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túl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sok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sáv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használata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rontja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az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eredmények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minőségét</a:t>
            </a:r>
            <a:r>
              <a:rPr lang="en-US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konk">
            <a:hlinkClick r:id="" action="ppaction://media"/>
            <a:extLst>
              <a:ext uri="{FF2B5EF4-FFF2-40B4-BE49-F238E27FC236}">
                <a16:creationId xmlns:a16="http://schemas.microsoft.com/office/drawing/2014/main" id="{E82A99A2-48E2-31DD-D555-3F8615BC3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84866" y="62555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322</TotalTime>
  <Words>190</Words>
  <Application>Microsoft Office PowerPoint</Application>
  <PresentationFormat>Szélesvásznú</PresentationFormat>
  <Paragraphs>32</Paragraphs>
  <Slides>10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10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PowerPoint-bemutató</vt:lpstr>
      <vt:lpstr>PowerPoint-bemutató</vt:lpstr>
      <vt:lpstr>Google Earth Engine</vt:lpstr>
      <vt:lpstr>Sentinel-2 műholdfelvételek</vt:lpstr>
      <vt:lpstr>Szórásképek</vt:lpstr>
      <vt:lpstr>Mahalanobis távolság</vt:lpstr>
      <vt:lpstr>PowerPoint-bemutató</vt:lpstr>
      <vt:lpstr>PowerPoint-bemutató</vt:lpstr>
      <vt:lpstr>PowerPoint-bemutató</vt:lpstr>
      <vt:lpstr>Köszönöm szépen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Böröcz Balázs</cp:lastModifiedBy>
  <cp:revision>8</cp:revision>
  <dcterms:created xsi:type="dcterms:W3CDTF">2020-09-22T13:16:24Z</dcterms:created>
  <dcterms:modified xsi:type="dcterms:W3CDTF">2024-05-29T17:06:27Z</dcterms:modified>
</cp:coreProperties>
</file>