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513" r:id="rId9"/>
    <p:sldId id="267" r:id="rId10"/>
    <p:sldId id="512" r:id="rId11"/>
    <p:sldId id="515" r:id="rId12"/>
    <p:sldId id="514" r:id="rId13"/>
    <p:sldId id="519" r:id="rId14"/>
    <p:sldId id="516" r:id="rId15"/>
    <p:sldId id="517" r:id="rId16"/>
    <p:sldId id="5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363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  <p:sldLayoutId id="21474837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0242" y="2074529"/>
            <a:ext cx="11685182" cy="1181433"/>
          </a:xfrm>
        </p:spPr>
        <p:txBody>
          <a:bodyPr>
            <a:noAutofit/>
          </a:bodyPr>
          <a:lstStyle/>
          <a:p>
            <a:r>
              <a:rPr lang="hu-HU" sz="3600" b="1" dirty="0">
                <a:effectLst/>
              </a:rPr>
              <a:t>Mikrofluidikai cellába integrált elektródarendszer sejtek impedancia tomográfiai vizsgálatára</a:t>
            </a:r>
            <a:endParaRPr lang="hu-HU" sz="80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/>
          <a:lstStyle/>
          <a:p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Bató Lilia</a:t>
            </a:r>
          </a:p>
          <a:p>
            <a:endParaRPr lang="hu-HU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Témavezető: Fürjes Péter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9CD6305E-FF63-16A7-3090-D99CAD5E4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7"/>
    </mc:Choice>
    <mc:Fallback xmlns="">
      <p:transition spd="slow" advTm="2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6F64FA9-12DD-7D52-BB30-769BCB8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963" y="2831296"/>
            <a:ext cx="886492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6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a figyelmet!</a:t>
            </a:r>
            <a:endParaRPr lang="hu-H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F61E3B4-2317-2627-B91B-E3B6B5D01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6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"/>
    </mc:Choice>
    <mc:Fallback xmlns="">
      <p:transition spd="slow" advTm="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42CF-1CC1-81C8-C5E3-59E222E8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28947"/>
            <a:ext cx="11212830" cy="1012031"/>
          </a:xfrm>
        </p:spPr>
        <p:txBody>
          <a:bodyPr>
            <a:normAutofit/>
          </a:bodyPr>
          <a:lstStyle/>
          <a:p>
            <a:r>
              <a:rPr lang="hu-HU" sz="3600" b="1" dirty="0"/>
              <a:t>Bevezetés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0822C-1691-5E3B-5257-D25E512D8F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381" y="2040978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Mikrofluidika: folyadékok mikrométeres skálán való kontrollálása</a:t>
            </a:r>
          </a:p>
          <a:p>
            <a:r>
              <a:rPr lang="hu-HU" dirty="0">
                <a:solidFill>
                  <a:schemeClr val="bg1"/>
                </a:solidFill>
              </a:rPr>
              <a:t>Kis Reynolds szám: viszkózus erők, lamináris áramlás</a:t>
            </a:r>
          </a:p>
          <a:p>
            <a:r>
              <a:rPr lang="hu-HU" dirty="0">
                <a:solidFill>
                  <a:schemeClr val="bg1"/>
                </a:solidFill>
              </a:rPr>
              <a:t>Kapilláris áramlás, autonóm töltődés</a:t>
            </a:r>
          </a:p>
          <a:p>
            <a:r>
              <a:rPr lang="hu-HU" dirty="0">
                <a:solidFill>
                  <a:schemeClr val="bg1"/>
                </a:solidFill>
              </a:rPr>
              <a:t>Méretbeli előnyök: hordozható, alacsony mintaigény</a:t>
            </a:r>
          </a:p>
          <a:p>
            <a:r>
              <a:rPr lang="hu-HU" dirty="0">
                <a:solidFill>
                  <a:schemeClr val="bg1"/>
                </a:solidFill>
              </a:rPr>
              <a:t>Lab-on-chip és Organ-on-chip eszközök</a:t>
            </a:r>
          </a:p>
          <a:p>
            <a:r>
              <a:rPr lang="hu-HU" dirty="0">
                <a:solidFill>
                  <a:schemeClr val="bg1"/>
                </a:solidFill>
              </a:rPr>
              <a:t>Sejtek csapdázása, illetve viselkedésük tanulmányozása</a:t>
            </a:r>
          </a:p>
          <a:p>
            <a:r>
              <a:rPr lang="hu-HU" dirty="0">
                <a:solidFill>
                  <a:schemeClr val="bg1"/>
                </a:solidFill>
              </a:rPr>
              <a:t>Integrálható elektródák, párhuzamos optikai mérések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b="1" u="sng" dirty="0">
                <a:solidFill>
                  <a:schemeClr val="bg1"/>
                </a:solidFill>
              </a:rPr>
              <a:t>Cél:</a:t>
            </a:r>
            <a:r>
              <a:rPr lang="hu-HU" b="1" dirty="0">
                <a:solidFill>
                  <a:schemeClr val="bg1"/>
                </a:solidFill>
              </a:rPr>
              <a:t> olyan eszköz létrehozása, mely képes sejtek monitorozására és impedancia spektroszkópiai mérések megvalósítására</a:t>
            </a:r>
          </a:p>
        </p:txBody>
      </p: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8089683C-14F1-8ADF-A4A0-33A21D653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64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59"/>
    </mc:Choice>
    <mc:Fallback xmlns="">
      <p:transition spd="slow" advTm="8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37CB392-8D80-ED6C-008B-CFB832F829B7}"/>
              </a:ext>
            </a:extLst>
          </p:cNvPr>
          <p:cNvSpPr/>
          <p:nvPr/>
        </p:nvSpPr>
        <p:spPr>
          <a:xfrm>
            <a:off x="0" y="1533929"/>
            <a:ext cx="12192000" cy="5324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73096" y="3288561"/>
            <a:ext cx="25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2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2C6DD40-627D-4206-AD24-261451644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096" y="3288561"/>
            <a:ext cx="25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2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DCEB51-E52C-45E8-B987-EC34D887B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433" y="1751473"/>
            <a:ext cx="4295554" cy="3160300"/>
          </a:xfrm>
          <a:prstGeom prst="rect">
            <a:avLst/>
          </a:prstGeom>
          <a:ln w="19050">
            <a:solidFill>
              <a:schemeClr val="bg2">
                <a:lumMod val="90000"/>
              </a:schemeClr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5714F-4C93-406B-8160-67DFDE94BB41}"/>
              </a:ext>
            </a:extLst>
          </p:cNvPr>
          <p:cNvSpPr txBox="1"/>
          <p:nvPr/>
        </p:nvSpPr>
        <p:spPr>
          <a:xfrm>
            <a:off x="1567847" y="4983382"/>
            <a:ext cx="4295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Polimer alapú mikrofluidikai eszközök technológiája, Holczer Eszter </a:t>
            </a:r>
          </a:p>
          <a:p>
            <a:endParaRPr lang="hu-H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245CE2-6D94-43E3-8531-356C90181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1042" y="1807958"/>
            <a:ext cx="3385617" cy="2258690"/>
          </a:xfrm>
          <a:prstGeom prst="rect">
            <a:avLst/>
          </a:prstGeom>
          <a:ln w="19050">
            <a:solidFill>
              <a:schemeClr val="bg2">
                <a:lumMod val="9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25D2C9-21CB-4A2B-928A-FB8164D7F954}"/>
              </a:ext>
            </a:extLst>
          </p:cNvPr>
          <p:cNvSpPr txBox="1"/>
          <p:nvPr/>
        </p:nvSpPr>
        <p:spPr>
          <a:xfrm>
            <a:off x="6492946" y="876755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Organ-on-a-chip</a:t>
            </a:r>
            <a:endParaRPr lang="hu-H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0B4A55-1AF8-4BB6-BBCC-4BDE9552F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642" y="4334554"/>
            <a:ext cx="3195210" cy="2024116"/>
          </a:xfrm>
          <a:prstGeom prst="rect">
            <a:avLst/>
          </a:prstGeom>
          <a:ln w="19050">
            <a:solidFill>
              <a:schemeClr val="bg2">
                <a:lumMod val="90000"/>
              </a:schemeClr>
            </a:solidFill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6C77C-B487-4FA7-AF61-6FA89B9F111A}"/>
              </a:ext>
            </a:extLst>
          </p:cNvPr>
          <p:cNvSpPr txBox="1"/>
          <p:nvPr/>
        </p:nvSpPr>
        <p:spPr>
          <a:xfrm>
            <a:off x="789329" y="5252686"/>
            <a:ext cx="40667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Előnyök</a:t>
            </a: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Alacsony mintaigény, kevés hulladék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Point-of-care: betegágy melletti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Gyors, pontos, kontrollálható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Olcsó, eldobható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7D568-1A34-4872-B2F5-3A4343F98421}"/>
              </a:ext>
            </a:extLst>
          </p:cNvPr>
          <p:cNvSpPr txBox="1"/>
          <p:nvPr/>
        </p:nvSpPr>
        <p:spPr>
          <a:xfrm>
            <a:off x="6460930" y="4469449"/>
            <a:ext cx="231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Előnyök</a:t>
            </a: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Állatkísérletek csökkentése vagy helyettesítése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Gyógyszerkutatás, fejlesztés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Rákkutatás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91883-D43A-4925-8C30-0413ACDB53EE}"/>
              </a:ext>
            </a:extLst>
          </p:cNvPr>
          <p:cNvSpPr txBox="1"/>
          <p:nvPr/>
        </p:nvSpPr>
        <p:spPr>
          <a:xfrm>
            <a:off x="6492946" y="4066648"/>
            <a:ext cx="6515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https://www.ufluidix.com/microfluidics-applications/organ-on-a-chip/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69B362-5E33-42DE-9760-04ECABB44DC8}"/>
              </a:ext>
            </a:extLst>
          </p:cNvPr>
          <p:cNvSpPr txBox="1"/>
          <p:nvPr/>
        </p:nvSpPr>
        <p:spPr>
          <a:xfrm>
            <a:off x="8601104" y="6358670"/>
            <a:ext cx="36744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Lab-on-a-chip technology and microfluidics:  Antonio Francesko, Vanessa F. Cardoso, Senentxu Lanceros Mendez, 2019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B93C474-F89E-42B1-9FEC-7232350E8C07}"/>
              </a:ext>
            </a:extLst>
          </p:cNvPr>
          <p:cNvSpPr txBox="1">
            <a:spLocks/>
          </p:cNvSpPr>
          <p:nvPr/>
        </p:nvSpPr>
        <p:spPr>
          <a:xfrm>
            <a:off x="1786705" y="625934"/>
            <a:ext cx="4076696" cy="95532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hu-HU" sz="36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Lab-on-a-chip</a:t>
            </a:r>
            <a:endParaRPr lang="hu-HU" sz="40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D9E634F-0440-7585-237D-BD2A458BC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3"/>
    </mc:Choice>
    <mc:Fallback xmlns="">
      <p:transition spd="slow" advTm="3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6BE054-AB7C-67F6-730C-2EA36965BCBC}"/>
              </a:ext>
            </a:extLst>
          </p:cNvPr>
          <p:cNvSpPr/>
          <p:nvPr/>
        </p:nvSpPr>
        <p:spPr>
          <a:xfrm>
            <a:off x="0" y="1533929"/>
            <a:ext cx="12192000" cy="5324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F2E1AB0-7B15-6E02-E66A-85D1CD7C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448" y="2937085"/>
            <a:ext cx="25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2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E6616-0535-F61B-A727-71236129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68" y="1537436"/>
            <a:ext cx="4238476" cy="754797"/>
          </a:xfrm>
          <a:prstGeom prst="rect">
            <a:avLst/>
          </a:prstGeom>
          <a:ln w="19050">
            <a:noFill/>
          </a:ln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C0FED365-8548-F23E-E1E4-76853461B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695" y="569272"/>
            <a:ext cx="91105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Elektrokémiai</a:t>
            </a:r>
            <a:r>
              <a:rPr lang="hu-H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impedancia spektroszkópia</a:t>
            </a:r>
            <a:endParaRPr lang="hu-H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A197C-8303-AAFD-C05B-D0CED278F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26" y="4833653"/>
            <a:ext cx="3266243" cy="1468543"/>
          </a:xfrm>
          <a:prstGeom prst="rect">
            <a:avLst/>
          </a:prstGeom>
          <a:ln w="190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10B0A-C431-ED32-1DC1-4FB041223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26" y="2762748"/>
            <a:ext cx="2858193" cy="1547389"/>
          </a:xfrm>
          <a:prstGeom prst="rect">
            <a:avLst/>
          </a:prstGeom>
          <a:ln w="19050">
            <a:noFill/>
          </a:ln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35375F08-6B3D-DFEB-5E22-A4FBC3EF6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78" y="2345901"/>
            <a:ext cx="1954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Nyquist diagram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F90AF54D-9478-37D9-BEB5-6DC37E3FF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21" y="4433543"/>
            <a:ext cx="1690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Bode diagram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E0F7C-B60F-57CC-3C9D-4138304C1CF0}"/>
              </a:ext>
            </a:extLst>
          </p:cNvPr>
          <p:cNvSpPr txBox="1"/>
          <p:nvPr/>
        </p:nvSpPr>
        <p:spPr>
          <a:xfrm>
            <a:off x="266705" y="6288728"/>
            <a:ext cx="4916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 Gerasimenko et al. </a:t>
            </a:r>
            <a:r>
              <a:rPr lang="en-US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“Impedance spectroscopy as a tool for monitoring</a:t>
            </a:r>
            <a:r>
              <a:rPr lang="hu-HU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in</a:t>
            </a:r>
            <a:r>
              <a:rPr lang="hu-HU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models of epithelial tissues,” Frontiers in Bioengineering and Biotechnology, vol. 7,</a:t>
            </a:r>
            <a:r>
              <a:rPr lang="hu-HU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2020.</a:t>
            </a:r>
            <a:endParaRPr lang="hu-HU" sz="10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4ECED7-D8C1-9FF8-4AEC-F8B96E0B9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9660" y="2169732"/>
            <a:ext cx="7104400" cy="3800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F394C1-9070-CAAD-85A1-D69E9C17633C}"/>
              </a:ext>
            </a:extLst>
          </p:cNvPr>
          <p:cNvSpPr txBox="1"/>
          <p:nvPr/>
        </p:nvSpPr>
        <p:spPr>
          <a:xfrm>
            <a:off x="5450254" y="6288728"/>
            <a:ext cx="6426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 Zhang et al. </a:t>
            </a:r>
            <a:r>
              <a:rPr lang="en-US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“Recent advances in electrical impedance sensing technology for single-cell analysis,” Biosensors, vol. </a:t>
            </a:r>
            <a:r>
              <a:rPr lang="hu-HU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r>
              <a:rPr lang="en-US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hu-HU" sz="10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2021.</a:t>
            </a:r>
            <a:endParaRPr lang="hu-HU" sz="10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9E6DC3E1-0AB8-A01F-EF60-DEE8D5598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3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82"/>
    </mc:Choice>
    <mc:Fallback xmlns="">
      <p:transition spd="slow" advTm="100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6F64FA9-12DD-7D52-BB30-769BCB8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847" y="1114061"/>
            <a:ext cx="55711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Impedancia tomográfia</a:t>
            </a:r>
            <a:endParaRPr lang="hu-H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7A3C0F27-54EE-A546-4EA7-B8A926183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53" y="2390253"/>
            <a:ext cx="557114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Testösszetétel mérés: elektródák a test feszínén, mely 3D-ben rekosntruálja mért területet </a:t>
            </a:r>
          </a:p>
          <a:p>
            <a:pPr eaLnBrk="0" hangingPunct="0"/>
            <a:endParaRPr lang="hu-HU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Csupán kvalitatív információt biztosít, nem sejtszintű információ</a:t>
            </a:r>
          </a:p>
          <a:p>
            <a:pPr eaLnBrk="0" hangingPunct="0"/>
            <a:endParaRPr lang="hu-HU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Miniatürizáció 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sejtszintű felbontás információt nyújthat sejtek 3D állapotáról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DE134A-29E0-0905-D61F-C46A9F439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06" y="2062619"/>
            <a:ext cx="5810716" cy="3240592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968C2F-A4DA-CBCB-5CB1-D3B997B12119}"/>
              </a:ext>
            </a:extLst>
          </p:cNvPr>
          <p:cNvSpPr txBox="1"/>
          <p:nvPr/>
        </p:nvSpPr>
        <p:spPr>
          <a:xfrm>
            <a:off x="6323713" y="5389745"/>
            <a:ext cx="56591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https://www.embs.org/wp-content/uploads/2017/10/feature-image1.jpg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5E92E60E-D765-5AD9-0B55-F94F705D6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74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2"/>
    </mc:Choice>
    <mc:Fallback xmlns="">
      <p:transition spd="slow" advTm="6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A7A0887-F491-7669-C497-4A52B8978177}"/>
              </a:ext>
            </a:extLst>
          </p:cNvPr>
          <p:cNvSpPr/>
          <p:nvPr/>
        </p:nvSpPr>
        <p:spPr>
          <a:xfrm>
            <a:off x="0" y="1556246"/>
            <a:ext cx="12192000" cy="5324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6F64FA9-12DD-7D52-BB30-769BCB8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136" y="511048"/>
            <a:ext cx="58837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Szimulációs eredmények</a:t>
            </a:r>
            <a:endParaRPr lang="hu-H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Picture 34" descr="A diagram of a rainbow colored surface&#10;&#10;Description automatically generated with medium confidence">
            <a:extLst>
              <a:ext uri="{FF2B5EF4-FFF2-40B4-BE49-F238E27FC236}">
                <a16:creationId xmlns:a16="http://schemas.microsoft.com/office/drawing/2014/main" id="{021D2708-D84E-C6DE-A0BA-7DB9A01A9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5" y="3936850"/>
            <a:ext cx="6116282" cy="2798254"/>
          </a:xfrm>
          <a:prstGeom prst="rect">
            <a:avLst/>
          </a:prstGeom>
          <a:ln w="19050">
            <a:noFill/>
          </a:ln>
        </p:spPr>
      </p:pic>
      <p:pic>
        <p:nvPicPr>
          <p:cNvPr id="36" name="Picture 35" descr="A chart of a power line&#10;&#10;Description automatically generated with medium confidence">
            <a:extLst>
              <a:ext uri="{FF2B5EF4-FFF2-40B4-BE49-F238E27FC236}">
                <a16:creationId xmlns:a16="http://schemas.microsoft.com/office/drawing/2014/main" id="{441A7681-DE10-0C26-50B7-3946BF1F8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3" y="2066272"/>
            <a:ext cx="6472476" cy="1725887"/>
          </a:xfrm>
          <a:prstGeom prst="rect">
            <a:avLst/>
          </a:prstGeom>
          <a:ln w="19050">
            <a:noFill/>
          </a:ln>
        </p:spPr>
      </p:pic>
      <p:pic>
        <p:nvPicPr>
          <p:cNvPr id="37" name="Picture 36" descr="A diagram of an electric potential&#10;&#10;Description automatically generated">
            <a:extLst>
              <a:ext uri="{FF2B5EF4-FFF2-40B4-BE49-F238E27FC236}">
                <a16:creationId xmlns:a16="http://schemas.microsoft.com/office/drawing/2014/main" id="{794E142D-8BAE-D03E-BC94-B5922612C2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6"/>
          <a:stretch/>
        </p:blipFill>
        <p:spPr>
          <a:xfrm>
            <a:off x="6733719" y="4420267"/>
            <a:ext cx="4887542" cy="2311557"/>
          </a:xfrm>
          <a:prstGeom prst="rect">
            <a:avLst/>
          </a:prstGeom>
          <a:ln w="19050">
            <a:noFill/>
          </a:ln>
        </p:spPr>
      </p:pic>
      <p:pic>
        <p:nvPicPr>
          <p:cNvPr id="38" name="Picture 37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9C8667A3-593E-3085-B612-E2B1C2A9D6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3"/>
          <a:stretch/>
        </p:blipFill>
        <p:spPr>
          <a:xfrm>
            <a:off x="6733719" y="2119530"/>
            <a:ext cx="4887542" cy="2300737"/>
          </a:xfrm>
          <a:prstGeom prst="rect">
            <a:avLst/>
          </a:prstGeom>
          <a:ln w="19050">
            <a:noFill/>
          </a:ln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82A2C91D-DF73-6D44-7D2E-B41498693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96" y="6398665"/>
            <a:ext cx="3234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tervezett struktúra 3D-ben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4C75E037-28AE-DA4C-9070-54BC7521D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81" y="1736393"/>
            <a:ext cx="16772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Üres csatorna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3CD30D12-EAA7-B047-8586-E3B41FC6B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896" y="1696940"/>
            <a:ext cx="3645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Sejtmembrán frekvenciafüggése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18EC41F-05E3-664B-8DF8-79F57D792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93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3"/>
    </mc:Choice>
    <mc:Fallback xmlns="">
      <p:transition spd="slow" advTm="60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3CC8D6D-F8F4-3F57-5A03-D0D80D851995}"/>
              </a:ext>
            </a:extLst>
          </p:cNvPr>
          <p:cNvSpPr/>
          <p:nvPr/>
        </p:nvSpPr>
        <p:spPr>
          <a:xfrm>
            <a:off x="0" y="1556246"/>
            <a:ext cx="12192000" cy="5324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6F64FA9-12DD-7D52-BB30-769BCB8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136" y="511048"/>
            <a:ext cx="58837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Szimulációs eredmények</a:t>
            </a:r>
            <a:endParaRPr lang="hu-H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FEBD0EE1-747C-5792-2D24-5ACA5895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37" y="1654989"/>
            <a:ext cx="755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sejt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2382437B-0003-21B9-FE03-EC8463A51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191" y="1683919"/>
            <a:ext cx="755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sejt</a:t>
            </a:r>
          </a:p>
        </p:txBody>
      </p:sp>
      <p:pic>
        <p:nvPicPr>
          <p:cNvPr id="29" name="Picture 28" descr="A diagram of a power spectrum&#10;&#10;Description automatically generated with medium confidence">
            <a:extLst>
              <a:ext uri="{FF2B5EF4-FFF2-40B4-BE49-F238E27FC236}">
                <a16:creationId xmlns:a16="http://schemas.microsoft.com/office/drawing/2014/main" id="{F4209A01-CD52-1B5D-042F-ADDE006787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"/>
          <a:stretch/>
        </p:blipFill>
        <p:spPr>
          <a:xfrm>
            <a:off x="165591" y="4768274"/>
            <a:ext cx="5883727" cy="1066959"/>
          </a:xfrm>
          <a:prstGeom prst="rect">
            <a:avLst/>
          </a:prstGeom>
          <a:ln w="19050">
            <a:noFill/>
          </a:ln>
        </p:spPr>
      </p:pic>
      <p:pic>
        <p:nvPicPr>
          <p:cNvPr id="30" name="Picture 29" descr="A graph of a frequency&#10;&#10;Description automatically generated">
            <a:extLst>
              <a:ext uri="{FF2B5EF4-FFF2-40B4-BE49-F238E27FC236}">
                <a16:creationId xmlns:a16="http://schemas.microsoft.com/office/drawing/2014/main" id="{A8D040EB-AD92-67B8-D159-35E674F7F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91" y="2091055"/>
            <a:ext cx="5104876" cy="2675889"/>
          </a:xfrm>
          <a:prstGeom prst="rect">
            <a:avLst/>
          </a:prstGeom>
          <a:ln w="19050">
            <a:noFill/>
          </a:ln>
        </p:spPr>
      </p:pic>
      <p:pic>
        <p:nvPicPr>
          <p:cNvPr id="31" name="Picture 30" descr="A graph of a frequency&#10;&#10;Description automatically generated">
            <a:extLst>
              <a:ext uri="{FF2B5EF4-FFF2-40B4-BE49-F238E27FC236}">
                <a16:creationId xmlns:a16="http://schemas.microsoft.com/office/drawing/2014/main" id="{A54522B1-8C70-DA8E-29B8-984ED24EE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8" y="2024321"/>
            <a:ext cx="5104878" cy="2675890"/>
          </a:xfrm>
          <a:prstGeom prst="rect">
            <a:avLst/>
          </a:prstGeom>
          <a:ln w="19050">
            <a:noFill/>
          </a:ln>
        </p:spPr>
      </p:pic>
      <p:pic>
        <p:nvPicPr>
          <p:cNvPr id="32" name="Picture 31" descr="A diagram of a solar system&#10;&#10;Description automatically generated">
            <a:extLst>
              <a:ext uri="{FF2B5EF4-FFF2-40B4-BE49-F238E27FC236}">
                <a16:creationId xmlns:a16="http://schemas.microsoft.com/office/drawing/2014/main" id="{6DEFF874-901D-28FF-5CD0-F0087A681C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7"/>
          <a:stretch/>
        </p:blipFill>
        <p:spPr>
          <a:xfrm>
            <a:off x="6214909" y="4876966"/>
            <a:ext cx="5790359" cy="1070526"/>
          </a:xfrm>
          <a:prstGeom prst="rect">
            <a:avLst/>
          </a:prstGeom>
          <a:ln w="19050"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EBD969-DFA8-22D7-A049-80B6644B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07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1"/>
    </mc:Choice>
    <mc:Fallback xmlns="">
      <p:transition spd="slow" advTm="3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6F64FA9-12DD-7D52-BB30-769BCB8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52" y="936350"/>
            <a:ext cx="50681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tervezett struktúra</a:t>
            </a:r>
            <a:endParaRPr lang="hu-H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1AE76-2CDB-6B35-F95F-B4D51473C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5176" y="2613319"/>
            <a:ext cx="3931763" cy="2612589"/>
          </a:xfrm>
          <a:prstGeom prst="rect">
            <a:avLst/>
          </a:prstGeom>
          <a:ln w="19050">
            <a:solidFill>
              <a:schemeClr val="bg2">
                <a:lumMod val="90000"/>
              </a:schemeClr>
            </a:solidFill>
          </a:ln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C759450-E23D-D6A6-1110-94DB35C1E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298" y="2447998"/>
            <a:ext cx="72135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Litográfiás lépések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 Au / Pt elektróda üvegen, SU-8 csatorna PDMS tetővel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és 4 elektródás mérések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Speciálisan tervezett nyáklap és mérő mátrix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circuit board with wires and a pin&#10;&#10;Description automatically generated with medium confidence">
            <a:extLst>
              <a:ext uri="{FF2B5EF4-FFF2-40B4-BE49-F238E27FC236}">
                <a16:creationId xmlns:a16="http://schemas.microsoft.com/office/drawing/2014/main" id="{67CCABF3-CED8-4D6F-11E0-405D41DD4A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4" r="3294" b="31939"/>
          <a:stretch/>
        </p:blipFill>
        <p:spPr>
          <a:xfrm>
            <a:off x="4827377" y="3880244"/>
            <a:ext cx="6641805" cy="2691328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EFEC0E44-B774-2C3A-CDCD-D260F57F9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1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98"/>
    </mc:Choice>
    <mc:Fallback xmlns="">
      <p:transition spd="slow" advTm="5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BEC5DFB-6FC0-E1AE-17C6-B58B03FFD79C}"/>
              </a:ext>
            </a:extLst>
          </p:cNvPr>
          <p:cNvSpPr/>
          <p:nvPr/>
        </p:nvSpPr>
        <p:spPr>
          <a:xfrm>
            <a:off x="0" y="1556246"/>
            <a:ext cx="12192000" cy="5324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6F64FA9-12DD-7D52-BB30-769BCB8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136" y="511048"/>
            <a:ext cx="4745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Mérési eredmények</a:t>
            </a:r>
            <a:endParaRPr lang="hu-H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graph of different colors and numbers&#10;&#10;Description automatically generated">
            <a:extLst>
              <a:ext uri="{FF2B5EF4-FFF2-40B4-BE49-F238E27FC236}">
                <a16:creationId xmlns:a16="http://schemas.microsoft.com/office/drawing/2014/main" id="{890978D7-A5E2-600B-C32D-47E0D5DE7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7" y="2109621"/>
            <a:ext cx="4961860" cy="2488373"/>
          </a:xfrm>
          <a:prstGeom prst="rect">
            <a:avLst/>
          </a:prstGeom>
          <a:ln w="1905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84A2ED-AE95-3145-2C2E-ED1D3053C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12345" y="4986326"/>
            <a:ext cx="2461520" cy="1635639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AB492F5-0665-C1F0-87FB-5B687FB68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17" y="2184813"/>
            <a:ext cx="4961860" cy="2488373"/>
          </a:xfrm>
          <a:prstGeom prst="rect">
            <a:avLst/>
          </a:prstGeom>
          <a:ln w="19050">
            <a:noFill/>
          </a:ln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8CC65CBB-570C-0347-531F-6F1CBA2E6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11" y="1740289"/>
            <a:ext cx="2299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elektródás mérés 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1437F7A2-E104-1389-F11C-5DB630C23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934" y="1729884"/>
            <a:ext cx="2299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elektródás mérés </a:t>
            </a:r>
          </a:p>
        </p:txBody>
      </p:sp>
      <p:pic>
        <p:nvPicPr>
          <p:cNvPr id="20" name="Picture 19" descr="A graph of a frequency&#10;&#10;Description automatically generated">
            <a:extLst>
              <a:ext uri="{FF2B5EF4-FFF2-40B4-BE49-F238E27FC236}">
                <a16:creationId xmlns:a16="http://schemas.microsoft.com/office/drawing/2014/main" id="{BF0E6C03-9708-E66D-1BC0-3D109C16F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59" y="4495296"/>
            <a:ext cx="4483395" cy="2350119"/>
          </a:xfrm>
          <a:prstGeom prst="rect">
            <a:avLst/>
          </a:prstGeom>
          <a:ln w="19050">
            <a:noFill/>
          </a:ln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A65117A3-4112-BC22-C464-5DA9A0E86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417" y="4873838"/>
            <a:ext cx="1326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Szimuláció</a:t>
            </a:r>
          </a:p>
        </p:txBody>
      </p:sp>
      <p:sp>
        <p:nvSpPr>
          <p:cNvPr id="3" name="Téglalap 2"/>
          <p:cNvSpPr/>
          <p:nvPr/>
        </p:nvSpPr>
        <p:spPr>
          <a:xfrm>
            <a:off x="2563491" y="2452494"/>
            <a:ext cx="3076190" cy="17230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5644966" y="4196726"/>
            <a:ext cx="417559" cy="476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327A5229-45AF-C272-958C-080CD40F6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2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3"/>
    </mc:Choice>
    <mc:Fallback xmlns="">
      <p:transition spd="slow" advTm="6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1568</TotalTime>
  <Words>318</Words>
  <Application>Microsoft Office PowerPoint</Application>
  <PresentationFormat>Widescreen</PresentationFormat>
  <Paragraphs>61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Mikrofluidikai cellába integrált elektródarendszer sejtek impedancia tomográfiai vizsgálatára</vt:lpstr>
      <vt:lpstr>Bevezetés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Lilia Bató</cp:lastModifiedBy>
  <cp:revision>26</cp:revision>
  <dcterms:created xsi:type="dcterms:W3CDTF">2020-09-22T13:16:24Z</dcterms:created>
  <dcterms:modified xsi:type="dcterms:W3CDTF">2024-05-30T08:25:38Z</dcterms:modified>
</cp:coreProperties>
</file>