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7"/>
  </p:notesMasterIdLst>
  <p:sldIdLst>
    <p:sldId id="256" r:id="rId8"/>
    <p:sldId id="273" r:id="rId9"/>
    <p:sldId id="264" r:id="rId10"/>
    <p:sldId id="275" r:id="rId11"/>
    <p:sldId id="277" r:id="rId12"/>
    <p:sldId id="267" r:id="rId13"/>
    <p:sldId id="268" r:id="rId14"/>
    <p:sldId id="276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35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2024. 05. 05.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2024. 05. 05.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417791"/>
          </a:xfrm>
        </p:spPr>
        <p:txBody>
          <a:bodyPr>
            <a:normAutofit/>
          </a:bodyPr>
          <a:lstStyle/>
          <a:p>
            <a:r>
              <a:rPr lang="hu-HU" dirty="0" smtClean="0"/>
              <a:t>IoT </a:t>
            </a:r>
            <a:r>
              <a:rPr lang="hu-HU" dirty="0"/>
              <a:t>rendszerek sérülékenység vizsgálatának </a:t>
            </a:r>
            <a:r>
              <a:rPr lang="hu-HU" dirty="0" smtClean="0"/>
              <a:t>kutatása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4152228"/>
            <a:ext cx="9144000" cy="1655762"/>
          </a:xfrm>
        </p:spPr>
        <p:txBody>
          <a:bodyPr/>
          <a:lstStyle/>
          <a:p>
            <a:r>
              <a:rPr lang="hu-HU" sz="2800" b="1" dirty="0" smtClean="0"/>
              <a:t>Készítette: Baross Márk Tamás (</a:t>
            </a:r>
            <a:r>
              <a:rPr lang="hu-HU" sz="2800" b="1" dirty="0" err="1" smtClean="0"/>
              <a:t>MSc</a:t>
            </a:r>
            <a:r>
              <a:rPr lang="hu-HU" sz="2800" b="1" dirty="0" smtClean="0"/>
              <a:t>)</a:t>
            </a:r>
            <a:endParaRPr lang="hu-HU" sz="2800" b="1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3387" y="6011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0"/>
    </mc:Choice>
    <mc:Fallback xmlns="">
      <p:transition spd="slow" advTm="1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499745" y="959585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 smtClean="0"/>
              <a:t>Bevezetés</a:t>
            </a:r>
            <a:endParaRPr lang="hu-HU" dirty="0"/>
          </a:p>
        </p:txBody>
      </p:sp>
      <p:sp>
        <p:nvSpPr>
          <p:cNvPr id="8" name="Szöveg helye 2"/>
          <p:cNvSpPr>
            <a:spLocks noGrp="1"/>
          </p:cNvSpPr>
          <p:nvPr>
            <p:ph type="body" sz="quarter" idx="13"/>
          </p:nvPr>
        </p:nvSpPr>
        <p:spPr>
          <a:xfrm>
            <a:off x="499745" y="1977246"/>
            <a:ext cx="5919787" cy="2919893"/>
          </a:xfrm>
        </p:spPr>
        <p:txBody>
          <a:bodyPr/>
          <a:lstStyle/>
          <a:p>
            <a:r>
              <a:rPr lang="hu-HU" sz="2800" dirty="0">
                <a:solidFill>
                  <a:schemeClr val="bg1"/>
                </a:solidFill>
              </a:rPr>
              <a:t>Mi is az az IoT (M2M, </a:t>
            </a:r>
            <a:r>
              <a:rPr lang="hu-HU" sz="2800" dirty="0" err="1">
                <a:solidFill>
                  <a:schemeClr val="bg1"/>
                </a:solidFill>
              </a:rPr>
              <a:t>IIoT</a:t>
            </a:r>
            <a:r>
              <a:rPr lang="hu-HU" sz="2800" dirty="0">
                <a:solidFill>
                  <a:schemeClr val="bg1"/>
                </a:solidFill>
              </a:rPr>
              <a:t>)</a:t>
            </a:r>
          </a:p>
          <a:p>
            <a:r>
              <a:rPr lang="hu-HU" sz="2800" dirty="0">
                <a:solidFill>
                  <a:schemeClr val="bg1"/>
                </a:solidFill>
              </a:rPr>
              <a:t>IoT technológiák </a:t>
            </a:r>
            <a:r>
              <a:rPr lang="hu-HU" sz="2800" dirty="0" err="1">
                <a:solidFill>
                  <a:schemeClr val="bg1"/>
                </a:solidFill>
              </a:rPr>
              <a:t>csoportosíthatósága</a:t>
            </a:r>
            <a:endParaRPr lang="hu-HU" sz="2800" dirty="0">
              <a:solidFill>
                <a:schemeClr val="bg1"/>
              </a:solidFill>
            </a:endParaRPr>
          </a:p>
          <a:p>
            <a:r>
              <a:rPr lang="hu-HU" sz="2800" dirty="0">
                <a:solidFill>
                  <a:schemeClr val="bg1"/>
                </a:solidFill>
              </a:rPr>
              <a:t>Biztonsági és s</a:t>
            </a:r>
            <a:r>
              <a:rPr lang="hu-HU" sz="2800" dirty="0" smtClean="0">
                <a:solidFill>
                  <a:schemeClr val="bg1"/>
                </a:solidFill>
              </a:rPr>
              <a:t>érülékenységi </a:t>
            </a:r>
            <a:r>
              <a:rPr lang="hu-HU" sz="2800" dirty="0">
                <a:solidFill>
                  <a:schemeClr val="bg1"/>
                </a:solidFill>
              </a:rPr>
              <a:t>kérdések</a:t>
            </a:r>
          </a:p>
          <a:p>
            <a:r>
              <a:rPr lang="hu-HU" sz="2800" dirty="0" smtClean="0">
                <a:solidFill>
                  <a:schemeClr val="bg1"/>
                </a:solidFill>
              </a:rPr>
              <a:t>Zavarás </a:t>
            </a:r>
            <a:r>
              <a:rPr lang="hu-HU" sz="2800" dirty="0">
                <a:solidFill>
                  <a:schemeClr val="bg1"/>
                </a:solidFill>
              </a:rPr>
              <a:t>megvalósítása SDR berendezéssel</a:t>
            </a:r>
          </a:p>
          <a:p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1028" name="Picture 4" descr="Internet of Things (IoT) Solutions |IOT Service Provider | Promitheia Te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66" y="1292955"/>
            <a:ext cx="4973774" cy="360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9258" y="6011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5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53"/>
    </mc:Choice>
    <mc:Fallback xmlns="">
      <p:transition spd="slow" advTm="1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5338354" y="0"/>
            <a:ext cx="6853646" cy="5653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1. Mi is az az IoT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57142" y="2514649"/>
            <a:ext cx="5919787" cy="291989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hu-HU" sz="2800" kern="1500" dirty="0" smtClean="0">
                <a:solidFill>
                  <a:schemeClr val="bg1"/>
                </a:solidFill>
              </a:rPr>
              <a:t>Alapvető koncepció</a:t>
            </a:r>
          </a:p>
          <a:p>
            <a:pPr>
              <a:lnSpc>
                <a:spcPct val="110000"/>
              </a:lnSpc>
            </a:pPr>
            <a:r>
              <a:rPr lang="hu-HU" sz="2800" kern="1500" dirty="0" smtClean="0">
                <a:solidFill>
                  <a:schemeClr val="bg1"/>
                </a:solidFill>
              </a:rPr>
              <a:t>M2M (</a:t>
            </a:r>
            <a:r>
              <a:rPr lang="hu-HU" sz="2800" kern="1500" dirty="0" err="1" smtClean="0">
                <a:solidFill>
                  <a:schemeClr val="bg1"/>
                </a:solidFill>
              </a:rPr>
              <a:t>Machine-to</a:t>
            </a:r>
            <a:r>
              <a:rPr lang="hu-HU" sz="2800" kern="1500" dirty="0" err="1">
                <a:solidFill>
                  <a:schemeClr val="bg1"/>
                </a:solidFill>
              </a:rPr>
              <a:t>-</a:t>
            </a:r>
            <a:r>
              <a:rPr lang="hu-HU" sz="2800" kern="1500" dirty="0" err="1" smtClean="0">
                <a:solidFill>
                  <a:schemeClr val="bg1"/>
                </a:solidFill>
              </a:rPr>
              <a:t>Machine</a:t>
            </a:r>
            <a:r>
              <a:rPr lang="hu-HU" sz="2800" kern="1500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hu-HU" sz="2800" kern="1500" dirty="0" err="1" smtClean="0">
                <a:solidFill>
                  <a:schemeClr val="bg1"/>
                </a:solidFill>
              </a:rPr>
              <a:t>IIoT</a:t>
            </a:r>
            <a:r>
              <a:rPr lang="hu-HU" sz="2800" kern="1500" dirty="0" smtClean="0">
                <a:solidFill>
                  <a:schemeClr val="bg1"/>
                </a:solidFill>
              </a:rPr>
              <a:t> (</a:t>
            </a:r>
            <a:r>
              <a:rPr lang="hu-HU" sz="2800" kern="1500" dirty="0" err="1" smtClean="0">
                <a:solidFill>
                  <a:schemeClr val="bg1"/>
                </a:solidFill>
              </a:rPr>
              <a:t>Industrial</a:t>
            </a:r>
            <a:r>
              <a:rPr lang="hu-HU" sz="2800" kern="1500" dirty="0" smtClean="0">
                <a:solidFill>
                  <a:schemeClr val="bg1"/>
                </a:solidFill>
              </a:rPr>
              <a:t> Internet of Things)</a:t>
            </a:r>
            <a:endParaRPr lang="hu-HU" sz="2800" kern="15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8" name="Kép 7" descr="C:\Users\Márk-PC\Desktop\IoT 2004 the basic idea.drawio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526" y="1161178"/>
            <a:ext cx="6538158" cy="387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9217" y="59510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1"/>
    </mc:Choice>
    <mc:Fallback xmlns="">
      <p:transition spd="slow" advTm="28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7" name="Szöveg helye 2"/>
          <p:cNvSpPr>
            <a:spLocks noGrp="1"/>
          </p:cNvSpPr>
          <p:nvPr>
            <p:ph type="body" sz="quarter" idx="13"/>
          </p:nvPr>
        </p:nvSpPr>
        <p:spPr>
          <a:xfrm>
            <a:off x="499745" y="2229666"/>
            <a:ext cx="6018183" cy="3062506"/>
          </a:xfrm>
        </p:spPr>
        <p:txBody>
          <a:bodyPr/>
          <a:lstStyle/>
          <a:p>
            <a:r>
              <a:rPr lang="hu-HU" sz="2400" dirty="0">
                <a:solidFill>
                  <a:schemeClr val="bg1"/>
                </a:solidFill>
              </a:rPr>
              <a:t>N</a:t>
            </a:r>
            <a:r>
              <a:rPr lang="hu-HU" sz="2400" dirty="0" smtClean="0">
                <a:solidFill>
                  <a:schemeClr val="bg1"/>
                </a:solidFill>
              </a:rPr>
              <a:t>agykiterjedésű </a:t>
            </a:r>
            <a:r>
              <a:rPr lang="hu-HU" sz="2400" dirty="0">
                <a:solidFill>
                  <a:schemeClr val="bg1"/>
                </a:solidFill>
              </a:rPr>
              <a:t>hálózatokat </a:t>
            </a:r>
            <a:endParaRPr lang="hu-HU" sz="2400" dirty="0" smtClean="0">
              <a:solidFill>
                <a:schemeClr val="bg1"/>
              </a:solidFill>
            </a:endParaRPr>
          </a:p>
          <a:p>
            <a:pPr lvl="1"/>
            <a:r>
              <a:rPr lang="hu-HU" dirty="0">
                <a:solidFill>
                  <a:schemeClr val="bg1"/>
                </a:solidFill>
              </a:rPr>
              <a:t>Cellás hálózat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Kis teljesítményű nagy kiterjedésű </a:t>
            </a:r>
            <a:r>
              <a:rPr lang="hu-HU" dirty="0" smtClean="0">
                <a:solidFill>
                  <a:schemeClr val="bg1"/>
                </a:solidFill>
              </a:rPr>
              <a:t>hálózatok</a:t>
            </a:r>
          </a:p>
          <a:p>
            <a:pPr marL="457200" lvl="1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	</a:t>
            </a:r>
            <a:r>
              <a:rPr lang="hu-HU" sz="1600" dirty="0" smtClean="0">
                <a:solidFill>
                  <a:schemeClr val="bg1"/>
                </a:solidFill>
              </a:rPr>
              <a:t>(LPWAN </a:t>
            </a:r>
            <a:r>
              <a:rPr lang="hu-HU" sz="1600" dirty="0">
                <a:solidFill>
                  <a:schemeClr val="bg1"/>
                </a:solidFill>
              </a:rPr>
              <a:t>- Low Power Wide Area Network)</a:t>
            </a:r>
            <a:endParaRPr lang="hu-HU" sz="2000" dirty="0">
              <a:solidFill>
                <a:schemeClr val="bg1"/>
              </a:solidFill>
            </a:endParaRPr>
          </a:p>
          <a:p>
            <a:pPr lvl="1"/>
            <a:r>
              <a:rPr lang="hu-HU" dirty="0">
                <a:solidFill>
                  <a:schemeClr val="bg1"/>
                </a:solidFill>
              </a:rPr>
              <a:t>Műholdas IoT</a:t>
            </a:r>
          </a:p>
          <a:p>
            <a:pPr marL="228600" lvl="1">
              <a:spcBef>
                <a:spcPts val="1000"/>
              </a:spcBef>
            </a:pPr>
            <a:r>
              <a:rPr lang="hu-HU" sz="2400" dirty="0" smtClean="0">
                <a:solidFill>
                  <a:schemeClr val="bg1"/>
                </a:solidFill>
              </a:rPr>
              <a:t>Kis </a:t>
            </a:r>
            <a:r>
              <a:rPr lang="hu-HU" sz="2400" dirty="0">
                <a:solidFill>
                  <a:schemeClr val="bg1"/>
                </a:solidFill>
              </a:rPr>
              <a:t>hatótávolságú </a:t>
            </a:r>
            <a:r>
              <a:rPr lang="hu-HU" sz="2400" dirty="0" smtClean="0">
                <a:solidFill>
                  <a:schemeClr val="bg1"/>
                </a:solidFill>
              </a:rPr>
              <a:t>hálózatok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Helyi hálózatok (LAN - Local </a:t>
            </a:r>
            <a:r>
              <a:rPr lang="hu-HU" dirty="0" err="1">
                <a:solidFill>
                  <a:schemeClr val="bg1"/>
                </a:solidFill>
              </a:rPr>
              <a:t>Area</a:t>
            </a:r>
            <a:r>
              <a:rPr lang="hu-HU" dirty="0">
                <a:solidFill>
                  <a:schemeClr val="bg1"/>
                </a:solidFill>
              </a:rPr>
              <a:t> Network)</a:t>
            </a:r>
          </a:p>
          <a:p>
            <a:pPr lvl="1"/>
            <a:r>
              <a:rPr lang="hu-HU" dirty="0" err="1">
                <a:solidFill>
                  <a:schemeClr val="bg1"/>
                </a:solidFill>
              </a:rPr>
              <a:t>Mesh</a:t>
            </a:r>
            <a:r>
              <a:rPr lang="hu-HU" dirty="0">
                <a:solidFill>
                  <a:schemeClr val="bg1"/>
                </a:solidFill>
              </a:rPr>
              <a:t> LAN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Személyi hálózatok (PAN - </a:t>
            </a:r>
            <a:r>
              <a:rPr lang="hu-HU" dirty="0" err="1">
                <a:solidFill>
                  <a:schemeClr val="bg1"/>
                </a:solidFill>
              </a:rPr>
              <a:t>Personal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Area</a:t>
            </a:r>
            <a:r>
              <a:rPr lang="hu-HU" dirty="0">
                <a:solidFill>
                  <a:schemeClr val="bg1"/>
                </a:solidFill>
              </a:rPr>
              <a:t> Network)</a:t>
            </a:r>
          </a:p>
          <a:p>
            <a:pPr marL="228600" lvl="1">
              <a:spcBef>
                <a:spcPts val="1000"/>
              </a:spcBef>
            </a:pP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99427" y="1217635"/>
            <a:ext cx="6780939" cy="10120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2</a:t>
            </a:r>
            <a:r>
              <a:rPr lang="hu-HU" dirty="0" smtClean="0"/>
              <a:t>. </a:t>
            </a:r>
            <a:r>
              <a:rPr lang="hu-HU" dirty="0"/>
              <a:t>IoT technológiák </a:t>
            </a:r>
            <a:r>
              <a:rPr lang="hu-HU" dirty="0" err="1" smtClean="0"/>
              <a:t>csoportosíthatósága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908601"/>
              </p:ext>
            </p:extLst>
          </p:nvPr>
        </p:nvGraphicFramePr>
        <p:xfrm>
          <a:off x="5954758" y="2229666"/>
          <a:ext cx="6036945" cy="3062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7330">
                  <a:extLst>
                    <a:ext uri="{9D8B030D-6E8A-4147-A177-3AD203B41FA5}">
                      <a16:colId xmlns:a16="http://schemas.microsoft.com/office/drawing/2014/main" val="3927045240"/>
                    </a:ext>
                  </a:extLst>
                </a:gridCol>
                <a:gridCol w="2107330">
                  <a:extLst>
                    <a:ext uri="{9D8B030D-6E8A-4147-A177-3AD203B41FA5}">
                      <a16:colId xmlns:a16="http://schemas.microsoft.com/office/drawing/2014/main" val="986778787"/>
                    </a:ext>
                  </a:extLst>
                </a:gridCol>
                <a:gridCol w="924452">
                  <a:extLst>
                    <a:ext uri="{9D8B030D-6E8A-4147-A177-3AD203B41FA5}">
                      <a16:colId xmlns:a16="http://schemas.microsoft.com/office/drawing/2014/main" val="232863235"/>
                    </a:ext>
                  </a:extLst>
                </a:gridCol>
                <a:gridCol w="897833">
                  <a:extLst>
                    <a:ext uri="{9D8B030D-6E8A-4147-A177-3AD203B41FA5}">
                      <a16:colId xmlns:a16="http://schemas.microsoft.com/office/drawing/2014/main" val="11410307"/>
                    </a:ext>
                  </a:extLst>
                </a:gridCol>
              </a:tblGrid>
              <a:tr h="20012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hu-H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Hálózat típusa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Frekvenciasáv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Technológia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78558051"/>
                  </a:ext>
                </a:extLst>
              </a:tr>
              <a:tr h="200129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Nagy kiterjedésű hálózatok </a:t>
                      </a:r>
                      <a:br>
                        <a:rPr lang="hu-HU" sz="1100" dirty="0">
                          <a:effectLst/>
                        </a:rPr>
                      </a:br>
                      <a:r>
                        <a:rPr lang="hu-HU" sz="1100" dirty="0">
                          <a:effectLst/>
                        </a:rPr>
                        <a:t>(WAN - Wide </a:t>
                      </a:r>
                      <a:r>
                        <a:rPr lang="hu-HU" sz="1100" dirty="0" err="1">
                          <a:effectLst/>
                        </a:rPr>
                        <a:t>Area</a:t>
                      </a:r>
                      <a:r>
                        <a:rPr lang="hu-HU" sz="1100" dirty="0">
                          <a:effectLst/>
                        </a:rPr>
                        <a:t> </a:t>
                      </a:r>
                      <a:r>
                        <a:rPr lang="hu-HU" sz="1100" dirty="0" err="1">
                          <a:effectLst/>
                        </a:rPr>
                        <a:t>Networks</a:t>
                      </a:r>
                      <a:r>
                        <a:rPr lang="hu-HU" sz="1100" dirty="0">
                          <a:effectLst/>
                        </a:rPr>
                        <a:t>)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Cellás (WAN - Wide Area Network)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Engedélyköteles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GSM - 2G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49863868"/>
                  </a:ext>
                </a:extLst>
              </a:tr>
              <a:tr h="20012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4G/5G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39316374"/>
                  </a:ext>
                </a:extLst>
              </a:tr>
              <a:tr h="26069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Kis teljesítményű nagy kiterjedésű hálózatok </a:t>
                      </a:r>
                      <a:br>
                        <a:rPr lang="hu-HU" sz="1100">
                          <a:effectLst/>
                        </a:rPr>
                      </a:br>
                      <a:r>
                        <a:rPr lang="hu-HU" sz="1100">
                          <a:effectLst/>
                        </a:rPr>
                        <a:t>(LPWAN - Low Power Wide Area Network)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Nb-IoT, LTE-M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66707690"/>
                  </a:ext>
                </a:extLst>
              </a:tr>
              <a:tr h="20012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Nem engedélyköteles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SigFox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80880861"/>
                  </a:ext>
                </a:extLst>
              </a:tr>
              <a:tr h="40025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Lo-Ra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20956803"/>
                  </a:ext>
                </a:extLst>
              </a:tr>
              <a:tr h="40025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Műholdas IoT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Engedélyköteles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NTN-IoT (5G)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5710266"/>
                  </a:ext>
                </a:extLst>
              </a:tr>
              <a:tr h="40025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Kis hatótávolságú technológiák</a:t>
                      </a:r>
                      <a:br>
                        <a:rPr lang="hu-HU" sz="1100">
                          <a:effectLst/>
                        </a:rPr>
                      </a:br>
                      <a:r>
                        <a:rPr lang="hu-HU" sz="1100">
                          <a:effectLst/>
                        </a:rPr>
                        <a:t> (Short Range Technologies)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Helyi hálózatok (LAN - Local Area Network)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Nem engedélyköteles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Wi-Fi, Ethernet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70875311"/>
                  </a:ext>
                </a:extLst>
              </a:tr>
              <a:tr h="40025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Mesh LAN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Zigbee, Matter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3393805"/>
                  </a:ext>
                </a:extLst>
              </a:tr>
              <a:tr h="40025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Személyi hálózatok (PAN - Personal Area Network)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</a:rPr>
                        <a:t>Bluetooth</a:t>
                      </a:r>
                      <a:r>
                        <a:rPr lang="hu-HU" sz="1100" dirty="0">
                          <a:effectLst/>
                        </a:rPr>
                        <a:t>, RFID, NFC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923228101"/>
                  </a:ext>
                </a:extLst>
              </a:tr>
            </a:tbl>
          </a:graphicData>
        </a:graphic>
      </p:graphicFrame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2759" y="6011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6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53"/>
    </mc:Choice>
    <mc:Fallback xmlns="">
      <p:transition spd="slow" advTm="1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359820"/>
              </p:ext>
            </p:extLst>
          </p:nvPr>
        </p:nvGraphicFramePr>
        <p:xfrm>
          <a:off x="1698172" y="1175657"/>
          <a:ext cx="8795656" cy="4227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2272">
                  <a:extLst>
                    <a:ext uri="{9D8B030D-6E8A-4147-A177-3AD203B41FA5}">
                      <a16:colId xmlns:a16="http://schemas.microsoft.com/office/drawing/2014/main" val="1927749777"/>
                    </a:ext>
                  </a:extLst>
                </a:gridCol>
                <a:gridCol w="1772272">
                  <a:extLst>
                    <a:ext uri="{9D8B030D-6E8A-4147-A177-3AD203B41FA5}">
                      <a16:colId xmlns:a16="http://schemas.microsoft.com/office/drawing/2014/main" val="112201467"/>
                    </a:ext>
                  </a:extLst>
                </a:gridCol>
                <a:gridCol w="1289563">
                  <a:extLst>
                    <a:ext uri="{9D8B030D-6E8A-4147-A177-3AD203B41FA5}">
                      <a16:colId xmlns:a16="http://schemas.microsoft.com/office/drawing/2014/main" val="2716768439"/>
                    </a:ext>
                  </a:extLst>
                </a:gridCol>
                <a:gridCol w="1289563">
                  <a:extLst>
                    <a:ext uri="{9D8B030D-6E8A-4147-A177-3AD203B41FA5}">
                      <a16:colId xmlns:a16="http://schemas.microsoft.com/office/drawing/2014/main" val="4022564500"/>
                    </a:ext>
                  </a:extLst>
                </a:gridCol>
                <a:gridCol w="1335993">
                  <a:extLst>
                    <a:ext uri="{9D8B030D-6E8A-4147-A177-3AD203B41FA5}">
                      <a16:colId xmlns:a16="http://schemas.microsoft.com/office/drawing/2014/main" val="2171322947"/>
                    </a:ext>
                  </a:extLst>
                </a:gridCol>
                <a:gridCol w="1335993">
                  <a:extLst>
                    <a:ext uri="{9D8B030D-6E8A-4147-A177-3AD203B41FA5}">
                      <a16:colId xmlns:a16="http://schemas.microsoft.com/office/drawing/2014/main" val="738106092"/>
                    </a:ext>
                  </a:extLst>
                </a:gridCol>
              </a:tblGrid>
              <a:tr h="493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Technológia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Bluetooth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Wi-Fi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RFID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NFC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Zigbee, Matter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36515820"/>
                  </a:ext>
                </a:extLst>
              </a:tr>
              <a:tr h="24063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Spektrum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Nem engedélyköteles frekvenciasáv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619879"/>
                  </a:ext>
                </a:extLst>
              </a:tr>
              <a:tr h="150608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2,4 GHz - 2,4835 GHz</a:t>
                      </a:r>
                      <a:br>
                        <a:rPr lang="hu-HU" sz="1100">
                          <a:effectLst/>
                        </a:rPr>
                      </a:br>
                      <a:r>
                        <a:rPr lang="hu-HU" sz="1100">
                          <a:effectLst/>
                        </a:rPr>
                        <a:t> ISM (Industrial, Scientific and Medical)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2,4 GHz</a:t>
                      </a:r>
                      <a:br>
                        <a:rPr lang="hu-HU" sz="1100">
                          <a:effectLst/>
                        </a:rPr>
                      </a:br>
                      <a:r>
                        <a:rPr lang="hu-HU" sz="1100">
                          <a:effectLst/>
                        </a:rPr>
                        <a:t>  5GHz</a:t>
                      </a:r>
                      <a:br>
                        <a:rPr lang="hu-HU" sz="1100">
                          <a:effectLst/>
                        </a:rPr>
                      </a:br>
                      <a:r>
                        <a:rPr lang="hu-HU" sz="1100">
                          <a:effectLst/>
                        </a:rPr>
                        <a:t>6GHz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 125 kHz (LF sáv)</a:t>
                      </a:r>
                      <a:br>
                        <a:rPr lang="hu-HU" sz="1100">
                          <a:effectLst/>
                        </a:rPr>
                      </a:br>
                      <a:r>
                        <a:rPr lang="hu-HU" sz="1100">
                          <a:effectLst/>
                        </a:rPr>
                        <a:t> 13,56 MHz (HF sáv)</a:t>
                      </a:r>
                      <a:endParaRPr lang="hu-HU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  868 MHz (UHF sáv)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13,56MHz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2,4GHz (Global)</a:t>
                      </a:r>
                      <a:br>
                        <a:rPr lang="hu-HU" sz="1100">
                          <a:effectLst/>
                        </a:rPr>
                      </a:br>
                      <a:r>
                        <a:rPr lang="hu-HU" sz="1100">
                          <a:effectLst/>
                        </a:rPr>
                        <a:t>915MHz (America)</a:t>
                      </a:r>
                      <a:br>
                        <a:rPr lang="hu-HU" sz="1100">
                          <a:effectLst/>
                        </a:rPr>
                      </a:br>
                      <a:r>
                        <a:rPr lang="hu-HU" sz="1100">
                          <a:effectLst/>
                        </a:rPr>
                        <a:t> 868 MHz (Europe)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82644801"/>
                  </a:ext>
                </a:extLst>
              </a:tr>
              <a:tr h="999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Specifikáció/</a:t>
                      </a:r>
                      <a:br>
                        <a:rPr lang="hu-HU" sz="1100">
                          <a:effectLst/>
                        </a:rPr>
                      </a:br>
                      <a:r>
                        <a:rPr lang="hu-HU" sz="1100">
                          <a:effectLst/>
                        </a:rPr>
                        <a:t>Szabvány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IEEE 802.15.1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IEEE 802.15.1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Több Szabvány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ISO/IEC 14443</a:t>
                      </a:r>
                      <a:br>
                        <a:rPr lang="hu-HU" sz="1100">
                          <a:effectLst/>
                        </a:rPr>
                      </a:br>
                      <a:r>
                        <a:rPr lang="hu-HU" sz="1100">
                          <a:effectLst/>
                        </a:rPr>
                        <a:t> ISI/IEC 18000-3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IEEE 802.15.11 a…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48966779"/>
                  </a:ext>
                </a:extLst>
              </a:tr>
              <a:tr h="493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Hálózat struktúra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Pont-Pont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WLAN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Pont-Pont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Pont-Pont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Csillag, Fa, Mesh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85211790"/>
                  </a:ext>
                </a:extLst>
              </a:tr>
              <a:tr h="493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Adatsebesség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1 - 24Mbps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0,9-500Mbps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423kbps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424kbps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20 - 250kbps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85858033"/>
                  </a:ext>
                </a:extLst>
              </a:tr>
            </a:tbl>
          </a:graphicData>
        </a:graphic>
      </p:graphicFrame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8256" y="6011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53"/>
    </mc:Choice>
    <mc:Fallback xmlns="">
      <p:transition spd="slow" advTm="1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9008" y="2296159"/>
            <a:ext cx="6764247" cy="3215408"/>
          </a:xfrm>
        </p:spPr>
        <p:txBody>
          <a:bodyPr/>
          <a:lstStyle/>
          <a:p>
            <a:r>
              <a:rPr lang="hu-HU" sz="2800" dirty="0">
                <a:solidFill>
                  <a:schemeClr val="bg1"/>
                </a:solidFill>
              </a:rPr>
              <a:t>Szoftveres fenyegetettségek</a:t>
            </a:r>
          </a:p>
          <a:p>
            <a:pPr lvl="1"/>
            <a:r>
              <a:rPr lang="hu-HU" sz="2400" dirty="0" smtClean="0">
                <a:solidFill>
                  <a:schemeClr val="bg1"/>
                </a:solidFill>
              </a:rPr>
              <a:t>Nem megfelelő konfiguráció a hálózati eszközökön</a:t>
            </a:r>
          </a:p>
          <a:p>
            <a:r>
              <a:rPr lang="hu-HU" sz="2800" dirty="0" smtClean="0">
                <a:solidFill>
                  <a:schemeClr val="bg1"/>
                </a:solidFill>
              </a:rPr>
              <a:t>Fizikai fenyegetettségek</a:t>
            </a:r>
          </a:p>
          <a:p>
            <a:pPr lvl="1"/>
            <a:r>
              <a:rPr lang="hu-HU" sz="2400" dirty="0" smtClean="0">
                <a:solidFill>
                  <a:schemeClr val="bg1"/>
                </a:solidFill>
              </a:rPr>
              <a:t>Biztonsági kamerák</a:t>
            </a:r>
          </a:p>
          <a:p>
            <a:pPr lvl="1"/>
            <a:r>
              <a:rPr lang="hu-HU" sz="2400" dirty="0" smtClean="0">
                <a:solidFill>
                  <a:schemeClr val="bg1"/>
                </a:solidFill>
              </a:rPr>
              <a:t>Szenzorok </a:t>
            </a:r>
          </a:p>
          <a:p>
            <a:pPr lvl="1"/>
            <a:r>
              <a:rPr lang="hu-HU" sz="2400" dirty="0" smtClean="0">
                <a:solidFill>
                  <a:schemeClr val="bg1"/>
                </a:solidFill>
              </a:rPr>
              <a:t>Okos eszközök</a:t>
            </a:r>
          </a:p>
          <a:p>
            <a:pPr lvl="1"/>
            <a:r>
              <a:rPr lang="hu-HU" sz="2400" dirty="0" smtClean="0">
                <a:solidFill>
                  <a:schemeClr val="bg1"/>
                </a:solidFill>
              </a:rPr>
              <a:t>Stb.</a:t>
            </a: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499744" y="1284128"/>
            <a:ext cx="7329261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3. </a:t>
            </a:r>
            <a:r>
              <a:rPr lang="hu-HU" dirty="0"/>
              <a:t>Biztonsági és </a:t>
            </a:r>
            <a:r>
              <a:rPr lang="hu-HU" dirty="0" smtClean="0"/>
              <a:t>sérülékenységi kérdések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617" y="1462802"/>
            <a:ext cx="3308400" cy="3312759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017" y="6011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00"/>
    </mc:Choice>
    <mc:Fallback xmlns="">
      <p:transition spd="slow" advTm="7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6518246" y="0"/>
            <a:ext cx="5673754" cy="5653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99744" y="2197392"/>
            <a:ext cx="5840095" cy="3146395"/>
          </a:xfrm>
        </p:spPr>
        <p:txBody>
          <a:bodyPr/>
          <a:lstStyle/>
          <a:p>
            <a:endParaRPr lang="hu-HU" sz="2400" dirty="0">
              <a:solidFill>
                <a:schemeClr val="bg1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11" name="Cím 1"/>
          <p:cNvSpPr txBox="1">
            <a:spLocks/>
          </p:cNvSpPr>
          <p:nvPr/>
        </p:nvSpPr>
        <p:spPr>
          <a:xfrm>
            <a:off x="539589" y="1594146"/>
            <a:ext cx="5840095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4</a:t>
            </a:r>
            <a:r>
              <a:rPr lang="sv-SE" dirty="0"/>
              <a:t>. </a:t>
            </a:r>
            <a:r>
              <a:rPr lang="hu-HU" dirty="0" smtClean="0"/>
              <a:t>IoT kommunikáció vizsgálata rádiós zavarás mellett</a:t>
            </a:r>
            <a:endParaRPr lang="hu-HU" dirty="0"/>
          </a:p>
          <a:p>
            <a:endParaRPr lang="hu-HU" dirty="0"/>
          </a:p>
        </p:txBody>
      </p:sp>
      <p:pic>
        <p:nvPicPr>
          <p:cNvPr id="12" name="Kép 11" descr="C:\Users\Márk-PC\Desktop\WI-fi Jamming.drawio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365" y="740228"/>
            <a:ext cx="4918166" cy="186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 descr="C:\Users\Márk-PC\Desktop\bluetooth jamming.drawio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742" y="3102565"/>
            <a:ext cx="4918166" cy="18355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zöveg helye 2"/>
          <p:cNvSpPr>
            <a:spLocks noGrp="1"/>
          </p:cNvSpPr>
          <p:nvPr>
            <p:ph type="body" sz="quarter" idx="13"/>
          </p:nvPr>
        </p:nvSpPr>
        <p:spPr>
          <a:xfrm>
            <a:off x="459897" y="2826516"/>
            <a:ext cx="5919787" cy="2919893"/>
          </a:xfrm>
        </p:spPr>
        <p:txBody>
          <a:bodyPr/>
          <a:lstStyle/>
          <a:p>
            <a:r>
              <a:rPr lang="hu-HU" sz="2800" dirty="0" smtClean="0">
                <a:solidFill>
                  <a:schemeClr val="bg1"/>
                </a:solidFill>
              </a:rPr>
              <a:t>Két zavarási környezet összeállítás </a:t>
            </a:r>
          </a:p>
          <a:p>
            <a:pPr lvl="1"/>
            <a:r>
              <a:rPr lang="hu-HU" sz="2400" dirty="0" smtClean="0">
                <a:solidFill>
                  <a:schemeClr val="bg1"/>
                </a:solidFill>
              </a:rPr>
              <a:t>SOHO </a:t>
            </a:r>
            <a:r>
              <a:rPr lang="hu-HU" sz="2400" dirty="0" err="1" smtClean="0">
                <a:solidFill>
                  <a:schemeClr val="bg1"/>
                </a:solidFill>
              </a:rPr>
              <a:t>Wi</a:t>
            </a:r>
            <a:r>
              <a:rPr lang="hu-HU" sz="2400" dirty="0" smtClean="0">
                <a:solidFill>
                  <a:schemeClr val="bg1"/>
                </a:solidFill>
              </a:rPr>
              <a:t>-Fi </a:t>
            </a:r>
            <a:r>
              <a:rPr lang="hu-HU" sz="2400" dirty="0" err="1" smtClean="0">
                <a:solidFill>
                  <a:schemeClr val="bg1"/>
                </a:solidFill>
              </a:rPr>
              <a:t>router</a:t>
            </a:r>
            <a:endParaRPr lang="hu-HU" sz="2400" dirty="0" smtClean="0">
              <a:solidFill>
                <a:schemeClr val="bg1"/>
              </a:solidFill>
            </a:endParaRPr>
          </a:p>
          <a:p>
            <a:pPr lvl="1"/>
            <a:r>
              <a:rPr lang="hu-HU" sz="2400" dirty="0" err="1" smtClean="0">
                <a:solidFill>
                  <a:schemeClr val="bg1"/>
                </a:solidFill>
              </a:rPr>
              <a:t>Bluetooth</a:t>
            </a:r>
            <a:r>
              <a:rPr lang="hu-HU" sz="2400" dirty="0" smtClean="0">
                <a:solidFill>
                  <a:schemeClr val="bg1"/>
                </a:solidFill>
              </a:rPr>
              <a:t> hangszóró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8545" y="59622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9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59"/>
    </mc:Choice>
    <mc:Fallback xmlns="">
      <p:transition spd="slow" advTm="133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9782" y="1111823"/>
            <a:ext cx="11312434" cy="1126281"/>
          </a:xfrm>
        </p:spPr>
        <p:txBody>
          <a:bodyPr>
            <a:noAutofit/>
          </a:bodyPr>
          <a:lstStyle/>
          <a:p>
            <a:pPr algn="ctr"/>
            <a:r>
              <a:rPr lang="hu-HU" sz="4400" dirty="0"/>
              <a:t>Mobil - optikai kommunikációs </a:t>
            </a:r>
            <a:r>
              <a:rPr lang="hu-HU" sz="4400" dirty="0" smtClean="0"/>
              <a:t>kutató műhely</a:t>
            </a:r>
            <a:endParaRPr lang="hu-HU" sz="4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24" y="2298700"/>
            <a:ext cx="4263997" cy="294466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31667" y="3194592"/>
            <a:ext cx="533400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u-HU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Baross Márk Tamás (kutató/infrastruktúra támogató)</a:t>
            </a: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4853" y="5945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5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5"/>
    </mc:Choice>
    <mc:Fallback xmlns="">
      <p:transition spd="slow" advTm="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2334936"/>
            <a:ext cx="11212830" cy="1012031"/>
          </a:xfrm>
        </p:spPr>
        <p:txBody>
          <a:bodyPr>
            <a:normAutofit/>
          </a:bodyPr>
          <a:lstStyle/>
          <a:p>
            <a:pPr algn="ctr"/>
            <a:r>
              <a:rPr lang="hu-HU" altLang="hu-HU" sz="4400" dirty="0"/>
              <a:t>Köszönöm a megtisztelő figyelmet</a:t>
            </a:r>
            <a:r>
              <a:rPr lang="hu-HU" altLang="hu-HU" sz="4400" dirty="0" smtClean="0"/>
              <a:t>!</a:t>
            </a:r>
            <a:endParaRPr lang="hu-HU" sz="4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5052" y="6011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5"/>
    </mc:Choice>
    <mc:Fallback xmlns="">
      <p:transition spd="slow" advTm="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294</TotalTime>
  <Words>268</Words>
  <Application>Microsoft Office PowerPoint</Application>
  <PresentationFormat>Szélesvásznú</PresentationFormat>
  <Paragraphs>92</Paragraphs>
  <Slides>9</Slides>
  <Notes>0</Notes>
  <HiddenSlides>0</HiddenSlides>
  <MMClips>9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7</vt:i4>
      </vt:variant>
      <vt:variant>
        <vt:lpstr>Diacímek</vt:lpstr>
      </vt:variant>
      <vt:variant>
        <vt:i4>9</vt:i4>
      </vt:variant>
    </vt:vector>
  </HeadingPairs>
  <TitlesOfParts>
    <vt:vector size="22" baseType="lpstr">
      <vt:lpstr>Arial</vt:lpstr>
      <vt:lpstr>Calibri</vt:lpstr>
      <vt:lpstr>Open Sans</vt:lpstr>
      <vt:lpstr>Open Sans Light</vt:lpstr>
      <vt:lpstr>System Font Regular</vt:lpstr>
      <vt:lpstr>Times New Roman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IoT rendszerek sérülékenység vizsgálatának kutatása</vt:lpstr>
      <vt:lpstr>PowerPoint-bemutató</vt:lpstr>
      <vt:lpstr>1. Mi is az az IoT</vt:lpstr>
      <vt:lpstr>2. IoT technológiák csoportosíthatósága</vt:lpstr>
      <vt:lpstr>PowerPoint-bemutató</vt:lpstr>
      <vt:lpstr>PowerPoint-bemutató</vt:lpstr>
      <vt:lpstr>PowerPoint-bemutató</vt:lpstr>
      <vt:lpstr>Mobil - optikai kommunikációs kutató műhely</vt:lpstr>
      <vt:lpstr>Köszönöm a megtisztelő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Márk-PC</cp:lastModifiedBy>
  <cp:revision>45</cp:revision>
  <dcterms:created xsi:type="dcterms:W3CDTF">2020-09-22T13:16:24Z</dcterms:created>
  <dcterms:modified xsi:type="dcterms:W3CDTF">2024-05-05T17:18:48Z</dcterms:modified>
</cp:coreProperties>
</file>