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5" r:id="rId2"/>
    <p:sldMasterId id="2147483712" r:id="rId3"/>
    <p:sldMasterId id="2147483729" r:id="rId4"/>
  </p:sldMasterIdLst>
  <p:notesMasterIdLst>
    <p:notesMasterId r:id="rId16"/>
  </p:notesMasterIdLst>
  <p:sldIdLst>
    <p:sldId id="272" r:id="rId5"/>
    <p:sldId id="292" r:id="rId6"/>
    <p:sldId id="305" r:id="rId7"/>
    <p:sldId id="309" r:id="rId8"/>
    <p:sldId id="295" r:id="rId9"/>
    <p:sldId id="297" r:id="rId10"/>
    <p:sldId id="296" r:id="rId11"/>
    <p:sldId id="300" r:id="rId12"/>
    <p:sldId id="307" r:id="rId13"/>
    <p:sldId id="302" r:id="rId14"/>
    <p:sldId id="30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F39"/>
    <a:srgbClr val="9AD1F0"/>
    <a:srgbClr val="FCAF17"/>
    <a:srgbClr val="D8B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2"/>
    <p:restoredTop sz="94719"/>
  </p:normalViewPr>
  <p:slideViewPr>
    <p:cSldViewPr snapToGrid="0" snapToObjects="1">
      <p:cViewPr varScale="1">
        <p:scale>
          <a:sx n="115" d="100"/>
          <a:sy n="115" d="100"/>
        </p:scale>
        <p:origin x="10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CC1C-E04F-5746-9273-0C628152FE6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923D-B9BF-9F44-A2FF-065E37B8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32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10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9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3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58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80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04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70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4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97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59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47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94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11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74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950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0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8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802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361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155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0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520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459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74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443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4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89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850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014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459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22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006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344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020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3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455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154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7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82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18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220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494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933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7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3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9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305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4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56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585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63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460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163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27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51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asd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765" r:id="rId3"/>
    <p:sldLayoutId id="2147483684" r:id="rId4"/>
    <p:sldLayoutId id="2147483685" r:id="rId5"/>
    <p:sldLayoutId id="2147483686" r:id="rId6"/>
    <p:sldLayoutId id="2147483688" r:id="rId7"/>
    <p:sldLayoutId id="2147483689" r:id="rId8"/>
    <p:sldLayoutId id="2147483711" r:id="rId9"/>
    <p:sldLayoutId id="2147483690" r:id="rId10"/>
    <p:sldLayoutId id="2147483761" r:id="rId11"/>
    <p:sldLayoutId id="2147483746" r:id="rId12"/>
    <p:sldLayoutId id="2147483747" r:id="rId13"/>
    <p:sldLayoutId id="2147483691" r:id="rId14"/>
    <p:sldLayoutId id="2147483692" r:id="rId15"/>
    <p:sldLayoutId id="2147483693" r:id="rId16"/>
    <p:sldLayoutId id="2147483694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asd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6" r:id="rId3"/>
    <p:sldLayoutId id="2147483699" r:id="rId4"/>
    <p:sldLayoutId id="2147483700" r:id="rId5"/>
    <p:sldLayoutId id="2147483701" r:id="rId6"/>
    <p:sldLayoutId id="2147483704" r:id="rId7"/>
    <p:sldLayoutId id="2147483705" r:id="rId8"/>
    <p:sldLayoutId id="2147483760" r:id="rId9"/>
    <p:sldLayoutId id="2147483748" r:id="rId10"/>
    <p:sldLayoutId id="2147483749" r:id="rId11"/>
    <p:sldLayoutId id="2147483750" r:id="rId12"/>
    <p:sldLayoutId id="2147483706" r:id="rId13"/>
    <p:sldLayoutId id="2147483707" r:id="rId14"/>
    <p:sldLayoutId id="2147483708" r:id="rId15"/>
    <p:sldLayoutId id="2147483709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asd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20" r:id="rId5"/>
    <p:sldLayoutId id="2147483722" r:id="rId6"/>
    <p:sldLayoutId id="2147483723" r:id="rId7"/>
    <p:sldLayoutId id="2147483724" r:id="rId8"/>
    <p:sldLayoutId id="2147483759" r:id="rId9"/>
    <p:sldLayoutId id="2147483753" r:id="rId10"/>
    <p:sldLayoutId id="2147483725" r:id="rId11"/>
    <p:sldLayoutId id="2147483726" r:id="rId12"/>
    <p:sldLayoutId id="2147483727" r:id="rId13"/>
    <p:sldLayoutId id="2147483728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asd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3" r:id="rId3"/>
    <p:sldLayoutId id="2147483734" r:id="rId4"/>
    <p:sldLayoutId id="2147483738" r:id="rId5"/>
    <p:sldLayoutId id="2147483739" r:id="rId6"/>
    <p:sldLayoutId id="2147483740" r:id="rId7"/>
    <p:sldLayoutId id="2147483741" r:id="rId8"/>
    <p:sldLayoutId id="2147483762" r:id="rId9"/>
    <p:sldLayoutId id="2147483756" r:id="rId10"/>
    <p:sldLayoutId id="2147483742" r:id="rId11"/>
    <p:sldLayoutId id="2147483743" r:id="rId12"/>
    <p:sldLayoutId id="2147483744" r:id="rId13"/>
    <p:sldLayoutId id="2147483745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9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E91C783-2C1E-4BAC-C674-8868B1668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3F047A-40B1-4E46-80BD-4C0081F8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0" y="1905051"/>
            <a:ext cx="11347940" cy="1184568"/>
          </a:xfrm>
        </p:spPr>
        <p:txBody>
          <a:bodyPr>
            <a:noAutofit/>
          </a:bodyPr>
          <a:lstStyle/>
          <a:p>
            <a:pPr algn="ctr"/>
            <a:r>
              <a:rPr lang="hu-HU" dirty="0">
                <a:effectLst/>
              </a:rPr>
              <a:t>Valós idejű támadó profilozás </a:t>
            </a:r>
            <a:r>
              <a:rPr lang="hu-HU" dirty="0" err="1">
                <a:effectLst/>
              </a:rPr>
              <a:t>honeypot</a:t>
            </a:r>
            <a:r>
              <a:rPr lang="hu-HU" dirty="0">
                <a:effectLst/>
              </a:rPr>
              <a:t> rendszerek segítségével</a:t>
            </a:r>
            <a:endParaRPr lang="en-US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CF5672-DF8A-7C26-DEF2-54CAF37F409A}"/>
              </a:ext>
            </a:extLst>
          </p:cNvPr>
          <p:cNvSpPr txBox="1">
            <a:spLocks/>
          </p:cNvSpPr>
          <p:nvPr/>
        </p:nvSpPr>
        <p:spPr>
          <a:xfrm>
            <a:off x="11347940" y="6391314"/>
            <a:ext cx="844060" cy="45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sz="1200" b="1" dirty="0">
                <a:solidFill>
                  <a:schemeClr val="tx1"/>
                </a:solidFill>
              </a:rPr>
              <a:t>1/10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4C1F56-85B0-A5CC-1919-8CAB6F020456}"/>
              </a:ext>
            </a:extLst>
          </p:cNvPr>
          <p:cNvSpPr txBox="1">
            <a:spLocks/>
          </p:cNvSpPr>
          <p:nvPr/>
        </p:nvSpPr>
        <p:spPr>
          <a:xfrm>
            <a:off x="6350876" y="4011600"/>
            <a:ext cx="5257800" cy="1108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endParaRPr lang="en-US" sz="2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8CD88FE-2297-1FE5-3CD0-10C16581741A}"/>
              </a:ext>
            </a:extLst>
          </p:cNvPr>
          <p:cNvSpPr txBox="1">
            <a:spLocks/>
          </p:cNvSpPr>
          <p:nvPr/>
        </p:nvSpPr>
        <p:spPr>
          <a:xfrm>
            <a:off x="6350876" y="3290264"/>
            <a:ext cx="5257800" cy="1108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endParaRPr lang="en-US" sz="24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426AEC2-12D2-AC8A-C1C7-BA1D97533FB2}"/>
              </a:ext>
            </a:extLst>
          </p:cNvPr>
          <p:cNvSpPr txBox="1">
            <a:spLocks/>
          </p:cNvSpPr>
          <p:nvPr/>
        </p:nvSpPr>
        <p:spPr>
          <a:xfrm>
            <a:off x="838200" y="3808779"/>
            <a:ext cx="2577123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Balogh Ádám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B45C68E-2967-290A-9454-B4021893A08A}"/>
              </a:ext>
            </a:extLst>
          </p:cNvPr>
          <p:cNvSpPr txBox="1">
            <a:spLocks/>
          </p:cNvSpPr>
          <p:nvPr/>
        </p:nvSpPr>
        <p:spPr>
          <a:xfrm>
            <a:off x="838200" y="4295676"/>
            <a:ext cx="7446108" cy="4889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Konzulens: Vörösné Dr. Bánáti-Baumann Anna</a:t>
            </a:r>
          </a:p>
        </p:txBody>
      </p:sp>
      <p:pic>
        <p:nvPicPr>
          <p:cNvPr id="5" name="Audio Recording 30 May 2024 at 13:05:09">
            <a:hlinkClick r:id="" action="ppaction://media"/>
            <a:extLst>
              <a:ext uri="{FF2B5EF4-FFF2-40B4-BE49-F238E27FC236}">
                <a16:creationId xmlns:a16="http://schemas.microsoft.com/office/drawing/2014/main" id="{4A55578D-9406-ABD8-D0C2-8062B0E555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8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206255F1-DF62-B151-476E-ABD1A8514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9273E74-3E9F-2870-30B4-BF8538EA32A4}"/>
              </a:ext>
            </a:extLst>
          </p:cNvPr>
          <p:cNvSpPr txBox="1">
            <a:spLocks/>
          </p:cNvSpPr>
          <p:nvPr/>
        </p:nvSpPr>
        <p:spPr>
          <a:xfrm>
            <a:off x="4643044" y="493556"/>
            <a:ext cx="290591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dirty="0"/>
              <a:t>Összegzés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86056EE-5F73-D21B-2D1C-214740BFBD08}"/>
              </a:ext>
            </a:extLst>
          </p:cNvPr>
          <p:cNvSpPr txBox="1">
            <a:spLocks/>
          </p:cNvSpPr>
          <p:nvPr/>
        </p:nvSpPr>
        <p:spPr>
          <a:xfrm>
            <a:off x="720942" y="2417219"/>
            <a:ext cx="5375057" cy="6612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Implementált </a:t>
            </a:r>
            <a:r>
              <a:rPr lang="hu-H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honeypotok</a:t>
            </a:r>
            <a:endParaRPr lang="hu-H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Központi naplókezelő rendszer megvalósítása, naplófájlok bekötése</a:t>
            </a:r>
          </a:p>
          <a:p>
            <a:pPr marL="0" indent="0">
              <a:buNone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Támadási mintázatok meghatározása</a:t>
            </a:r>
          </a:p>
          <a:p>
            <a:pPr marL="0" indent="0">
              <a:buNone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Valós idejű:</a:t>
            </a:r>
          </a:p>
          <a:p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Adatelemzés</a:t>
            </a:r>
          </a:p>
          <a:p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Tárolás</a:t>
            </a:r>
          </a:p>
          <a:p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Megjelenítés</a:t>
            </a:r>
          </a:p>
          <a:p>
            <a:pPr marL="0" indent="0">
              <a:buNone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Átfogó tesztelés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90758FD-B84B-7A2D-71A3-2CF7E0565169}"/>
              </a:ext>
            </a:extLst>
          </p:cNvPr>
          <p:cNvSpPr txBox="1">
            <a:spLocks/>
          </p:cNvSpPr>
          <p:nvPr/>
        </p:nvSpPr>
        <p:spPr>
          <a:xfrm>
            <a:off x="1390452" y="1775384"/>
            <a:ext cx="3245661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sz="3200" dirty="0"/>
              <a:t>Eredmények</a:t>
            </a:r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ACE36BB-ED30-9302-1DA7-20180D6E35D4}"/>
              </a:ext>
            </a:extLst>
          </p:cNvPr>
          <p:cNvSpPr txBox="1">
            <a:spLocks/>
          </p:cNvSpPr>
          <p:nvPr/>
        </p:nvSpPr>
        <p:spPr>
          <a:xfrm>
            <a:off x="7353039" y="1775384"/>
            <a:ext cx="4110662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sz="3200" dirty="0"/>
              <a:t>További lehetőségek</a:t>
            </a:r>
            <a:endParaRPr lang="en-US" sz="32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B68775-C09C-8DC7-BFEA-EA9DEF6655B7}"/>
              </a:ext>
            </a:extLst>
          </p:cNvPr>
          <p:cNvSpPr txBox="1">
            <a:spLocks/>
          </p:cNvSpPr>
          <p:nvPr/>
        </p:nvSpPr>
        <p:spPr>
          <a:xfrm>
            <a:off x="6096001" y="2417219"/>
            <a:ext cx="5375057" cy="6612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Pontrendszer optimalizálása</a:t>
            </a:r>
          </a:p>
          <a:p>
            <a:pPr marL="0" indent="0">
              <a:buNone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Időbeli korreláció kutatása</a:t>
            </a:r>
          </a:p>
          <a:p>
            <a:pPr marL="0" indent="0">
              <a:buNone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Támadott szolgáltatások további elemzése</a:t>
            </a:r>
          </a:p>
          <a:p>
            <a:pPr marL="0" indent="0">
              <a:buNone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Integráció dinamikus </a:t>
            </a:r>
            <a:r>
              <a:rPr lang="hu-H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honeypottal</a:t>
            </a:r>
            <a:endParaRPr lang="hu-H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666555-0D4F-B5B6-2425-C605F758B9ED}"/>
              </a:ext>
            </a:extLst>
          </p:cNvPr>
          <p:cNvSpPr txBox="1">
            <a:spLocks/>
          </p:cNvSpPr>
          <p:nvPr/>
        </p:nvSpPr>
        <p:spPr>
          <a:xfrm>
            <a:off x="11347940" y="6391314"/>
            <a:ext cx="844060" cy="45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sz="1200" b="1" dirty="0">
                <a:solidFill>
                  <a:schemeClr val="tx1"/>
                </a:solidFill>
              </a:rPr>
              <a:t>10/10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9" name="Audio Recording 30 May 2024 at 17:07:38">
            <a:hlinkClick r:id="" action="ppaction://media"/>
            <a:extLst>
              <a:ext uri="{FF2B5EF4-FFF2-40B4-BE49-F238E27FC236}">
                <a16:creationId xmlns:a16="http://schemas.microsoft.com/office/drawing/2014/main" id="{B3ABDCCF-47FD-4C4F-456D-DAF27E0ECB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1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05CA1A5A-1CD0-719F-4EB9-8FF946F7D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9273E74-3E9F-2870-30B4-BF8538EA32A4}"/>
              </a:ext>
            </a:extLst>
          </p:cNvPr>
          <p:cNvSpPr txBox="1">
            <a:spLocks/>
          </p:cNvSpPr>
          <p:nvPr/>
        </p:nvSpPr>
        <p:spPr>
          <a:xfrm>
            <a:off x="1311692" y="2318529"/>
            <a:ext cx="6578424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dirty="0"/>
              <a:t>Köszönöm a figyelmet!</a:t>
            </a:r>
            <a:endParaRPr lang="en-US" dirty="0"/>
          </a:p>
        </p:txBody>
      </p:sp>
      <p:pic>
        <p:nvPicPr>
          <p:cNvPr id="5" name="Kép 4" descr="A képen szöveg, Betűtípus, Grafika, Grafikus tervezés látható&#10;&#10;Automatikusan generált leírás">
            <a:extLst>
              <a:ext uri="{FF2B5EF4-FFF2-40B4-BE49-F238E27FC236}">
                <a16:creationId xmlns:a16="http://schemas.microsoft.com/office/drawing/2014/main" id="{12A47286-0C4A-8E8F-96E1-4C4AC093D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787" y="4359724"/>
            <a:ext cx="1984045" cy="140336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42F4B43-7C91-B995-EB2A-C91EBB6134EE}"/>
              </a:ext>
            </a:extLst>
          </p:cNvPr>
          <p:cNvSpPr txBox="1">
            <a:spLocks/>
          </p:cNvSpPr>
          <p:nvPr/>
        </p:nvSpPr>
        <p:spPr>
          <a:xfrm>
            <a:off x="1311692" y="5061405"/>
            <a:ext cx="10996526" cy="3881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200" i="1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Kulturális és Innovációs Minisztérium ÚNKP-23-2-II-OE-34 kódszámú Új Nemzeti Kiválósági Programjának a Nemzeti Kutatási, Fejlesztési és Innovációs Alapból finanszírozott szakmai támogatással készült.</a:t>
            </a:r>
          </a:p>
        </p:txBody>
      </p:sp>
    </p:spTree>
    <p:extLst>
      <p:ext uri="{BB962C8B-B14F-4D97-AF65-F5344CB8AC3E}">
        <p14:creationId xmlns:p14="http://schemas.microsoft.com/office/powerpoint/2010/main" val="25240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48B36E3C-FA38-335F-5AD9-0A32B04C9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9273E74-3E9F-2870-30B4-BF8538EA32A4}"/>
              </a:ext>
            </a:extLst>
          </p:cNvPr>
          <p:cNvSpPr txBox="1">
            <a:spLocks/>
          </p:cNvSpPr>
          <p:nvPr/>
        </p:nvSpPr>
        <p:spPr>
          <a:xfrm>
            <a:off x="369700" y="1120350"/>
            <a:ext cx="7487833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dirty="0" err="1"/>
              <a:t>Honeypotok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F601794-6DDF-04DC-6605-D5FE7771F951}"/>
              </a:ext>
            </a:extLst>
          </p:cNvPr>
          <p:cNvSpPr txBox="1">
            <a:spLocks/>
          </p:cNvSpPr>
          <p:nvPr/>
        </p:nvSpPr>
        <p:spPr>
          <a:xfrm>
            <a:off x="838200" y="2243116"/>
            <a:ext cx="10515600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B552C-5F3C-FA90-7AA4-84FA70E4C302}"/>
              </a:ext>
            </a:extLst>
          </p:cNvPr>
          <p:cNvSpPr txBox="1">
            <a:spLocks/>
          </p:cNvSpPr>
          <p:nvPr/>
        </p:nvSpPr>
        <p:spPr>
          <a:xfrm>
            <a:off x="775677" y="2282214"/>
            <a:ext cx="10515600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Passzív IDS</a:t>
            </a:r>
          </a:p>
          <a:p>
            <a:pPr marL="0" indent="0">
              <a:buNone/>
            </a:pP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Sérülékeny szolgáltatások szimulálása</a:t>
            </a:r>
          </a:p>
          <a:p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Riasztások</a:t>
            </a:r>
          </a:p>
          <a:p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Időhúzás</a:t>
            </a:r>
          </a:p>
          <a:p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Adatgyűjtés</a:t>
            </a:r>
          </a:p>
          <a:p>
            <a:pPr marL="0" indent="0">
              <a:buNone/>
            </a:pP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Osztályozás:</a:t>
            </a:r>
          </a:p>
          <a:p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Célja alapján</a:t>
            </a:r>
          </a:p>
          <a:p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Interakció alapján</a:t>
            </a:r>
          </a:p>
        </p:txBody>
      </p:sp>
      <p:pic>
        <p:nvPicPr>
          <p:cNvPr id="5" name="Kép 4" descr="A képen fű, kültéri, fa, Földparcella látható&#10;&#10;Automatikusan generált leírás">
            <a:extLst>
              <a:ext uri="{FF2B5EF4-FFF2-40B4-BE49-F238E27FC236}">
                <a16:creationId xmlns:a16="http://schemas.microsoft.com/office/drawing/2014/main" id="{D1E455FE-AB5E-261F-26C6-D02DA630A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26" y="258438"/>
            <a:ext cx="3707844" cy="502545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67C4818-77B6-FB19-5FDA-8FC1F8672FE2}"/>
              </a:ext>
            </a:extLst>
          </p:cNvPr>
          <p:cNvSpPr txBox="1">
            <a:spLocks/>
          </p:cNvSpPr>
          <p:nvPr/>
        </p:nvSpPr>
        <p:spPr>
          <a:xfrm>
            <a:off x="8873736" y="5301430"/>
            <a:ext cx="2480064" cy="3791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Forrás: </a:t>
            </a:r>
            <a:r>
              <a:rPr lang="hu-HU" sz="12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Reddit</a:t>
            </a:r>
            <a:endParaRPr lang="hu-HU" sz="12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hu-HU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09BB159-053A-5AAA-3C05-C9DACC2529FD}"/>
              </a:ext>
            </a:extLst>
          </p:cNvPr>
          <p:cNvSpPr txBox="1">
            <a:spLocks/>
          </p:cNvSpPr>
          <p:nvPr/>
        </p:nvSpPr>
        <p:spPr>
          <a:xfrm>
            <a:off x="11347940" y="6391314"/>
            <a:ext cx="844060" cy="45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sz="1200" b="1" dirty="0">
                <a:solidFill>
                  <a:schemeClr val="tx1"/>
                </a:solidFill>
              </a:rPr>
              <a:t>2/10</a:t>
            </a:r>
          </a:p>
        </p:txBody>
      </p:sp>
      <p:pic>
        <p:nvPicPr>
          <p:cNvPr id="13" name="Audio Recording 30 May 2024 at 13:44:56">
            <a:hlinkClick r:id="" action="ppaction://media"/>
            <a:extLst>
              <a:ext uri="{FF2B5EF4-FFF2-40B4-BE49-F238E27FC236}">
                <a16:creationId xmlns:a16="http://schemas.microsoft.com/office/drawing/2014/main" id="{4DFF2367-7846-ADD7-A50C-21C5218B43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8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3F9D9BB-2C11-7524-0B39-87762D036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9273E74-3E9F-2870-30B4-BF8538EA32A4}"/>
              </a:ext>
            </a:extLst>
          </p:cNvPr>
          <p:cNvSpPr txBox="1">
            <a:spLocks/>
          </p:cNvSpPr>
          <p:nvPr/>
        </p:nvSpPr>
        <p:spPr>
          <a:xfrm>
            <a:off x="5399098" y="3150949"/>
            <a:ext cx="1393804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2184A-E922-5B43-0FFA-5A3B191EE7EF}"/>
              </a:ext>
            </a:extLst>
          </p:cNvPr>
          <p:cNvSpPr txBox="1">
            <a:spLocks/>
          </p:cNvSpPr>
          <p:nvPr/>
        </p:nvSpPr>
        <p:spPr>
          <a:xfrm>
            <a:off x="11347940" y="6391314"/>
            <a:ext cx="844060" cy="45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sz="1200" b="1" dirty="0">
                <a:solidFill>
                  <a:schemeClr val="tx1"/>
                </a:solidFill>
              </a:rPr>
              <a:t>3/10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D01B49A-4578-ED73-1005-F1A4B1B4BF89}"/>
              </a:ext>
            </a:extLst>
          </p:cNvPr>
          <p:cNvSpPr txBox="1">
            <a:spLocks/>
          </p:cNvSpPr>
          <p:nvPr/>
        </p:nvSpPr>
        <p:spPr>
          <a:xfrm>
            <a:off x="838200" y="1805656"/>
            <a:ext cx="10515600" cy="6285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 olyan rendszer létrehozása, amely képes a </a:t>
            </a:r>
            <a:r>
              <a:rPr lang="hu-HU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honeypotokra</a:t>
            </a: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beérkező támadások felismerésére és osztályozására azok típusa, végrehajtásuk nehézsége és támadó szerint, közel valós időben.</a:t>
            </a:r>
          </a:p>
          <a:p>
            <a:pPr marL="0" indent="0" algn="ctr">
              <a:buNone/>
            </a:pPr>
            <a:endParaRPr lang="hu-HU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endParaRPr lang="hu-HU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76CF590-8A32-A73C-FD3F-8C112E54EFDC}"/>
              </a:ext>
            </a:extLst>
          </p:cNvPr>
          <p:cNvSpPr txBox="1">
            <a:spLocks/>
          </p:cNvSpPr>
          <p:nvPr/>
        </p:nvSpPr>
        <p:spPr>
          <a:xfrm>
            <a:off x="5399098" y="532802"/>
            <a:ext cx="1393804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dirty="0"/>
              <a:t>Cél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7BB0126-91CA-17F8-4088-033B7C0B1581}"/>
              </a:ext>
            </a:extLst>
          </p:cNvPr>
          <p:cNvSpPr txBox="1">
            <a:spLocks/>
          </p:cNvSpPr>
          <p:nvPr/>
        </p:nvSpPr>
        <p:spPr>
          <a:xfrm>
            <a:off x="838200" y="2836678"/>
            <a:ext cx="5257800" cy="23344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Hasonló megoldások:</a:t>
            </a:r>
          </a:p>
          <a:p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Nem valós időben működnek</a:t>
            </a:r>
          </a:p>
          <a:p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Nincs központi naplóelemző rendszer </a:t>
            </a:r>
            <a:r>
              <a:rPr lang="hu-HU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integeráció</a:t>
            </a:r>
            <a:endParaRPr lang="hu-HU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Nem osztályozzák a támadókat képességük szerint</a:t>
            </a:r>
          </a:p>
        </p:txBody>
      </p:sp>
      <p:pic>
        <p:nvPicPr>
          <p:cNvPr id="3" name="Audio Recording 30 May 2024 at 13:49:19">
            <a:hlinkClick r:id="" action="ppaction://media"/>
            <a:extLst>
              <a:ext uri="{FF2B5EF4-FFF2-40B4-BE49-F238E27FC236}">
                <a16:creationId xmlns:a16="http://schemas.microsoft.com/office/drawing/2014/main" id="{84DD4E45-88CD-7979-5F69-356064AA19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0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3F9D9BB-2C11-7524-0B39-87762D036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9273E74-3E9F-2870-30B4-BF8538EA32A4}"/>
              </a:ext>
            </a:extLst>
          </p:cNvPr>
          <p:cNvSpPr txBox="1">
            <a:spLocks/>
          </p:cNvSpPr>
          <p:nvPr/>
        </p:nvSpPr>
        <p:spPr>
          <a:xfrm>
            <a:off x="5399098" y="3150949"/>
            <a:ext cx="1393804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2184A-E922-5B43-0FFA-5A3B191EE7EF}"/>
              </a:ext>
            </a:extLst>
          </p:cNvPr>
          <p:cNvSpPr txBox="1">
            <a:spLocks/>
          </p:cNvSpPr>
          <p:nvPr/>
        </p:nvSpPr>
        <p:spPr>
          <a:xfrm>
            <a:off x="11347940" y="6391314"/>
            <a:ext cx="844060" cy="45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sz="1200" b="1" dirty="0">
                <a:solidFill>
                  <a:schemeClr val="tx1"/>
                </a:solidFill>
              </a:rPr>
              <a:t>4/10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76CF590-8A32-A73C-FD3F-8C112E54EFDC}"/>
              </a:ext>
            </a:extLst>
          </p:cNvPr>
          <p:cNvSpPr txBox="1">
            <a:spLocks/>
          </p:cNvSpPr>
          <p:nvPr/>
        </p:nvSpPr>
        <p:spPr>
          <a:xfrm>
            <a:off x="5399098" y="532802"/>
            <a:ext cx="1393804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dirty="0"/>
              <a:t>Cél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CE2E7-7662-FB86-9FAF-5980EA31F9ED}"/>
              </a:ext>
            </a:extLst>
          </p:cNvPr>
          <p:cNvSpPr txBox="1">
            <a:spLocks/>
          </p:cNvSpPr>
          <p:nvPr/>
        </p:nvSpPr>
        <p:spPr>
          <a:xfrm>
            <a:off x="838658" y="1805656"/>
            <a:ext cx="10509281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 olyan rendszer létrehozása, amely képes a </a:t>
            </a:r>
            <a:r>
              <a:rPr lang="hu-HU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honeypotokra</a:t>
            </a: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beérkező támadások felismerésére és osztályozására azok típusa, végrehajtásuk nehézsége és támadó szerint, közel valós időben.  </a:t>
            </a:r>
          </a:p>
          <a:p>
            <a:pPr marL="0" indent="0" algn="ctr">
              <a:buNone/>
            </a:pPr>
            <a:endParaRPr lang="hu-HU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Adatgyűjtési környezet kialakítása (</a:t>
            </a:r>
            <a:r>
              <a:rPr lang="hu-HU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honeypotok</a:t>
            </a: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algn="ctr"/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Központi naplómenedzsment</a:t>
            </a:r>
          </a:p>
          <a:p>
            <a:pPr algn="ctr"/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Támadások meghatározása</a:t>
            </a:r>
          </a:p>
          <a:p>
            <a:pPr algn="ctr"/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Pontrendszer kialakítása, a támadók értékeléséhez</a:t>
            </a:r>
          </a:p>
          <a:p>
            <a:pPr algn="ctr"/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Valós idejű adatfeldolgozás</a:t>
            </a:r>
          </a:p>
          <a:p>
            <a:pPr algn="ctr"/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Felület létrehozása</a:t>
            </a:r>
          </a:p>
        </p:txBody>
      </p:sp>
      <p:pic>
        <p:nvPicPr>
          <p:cNvPr id="5" name="Audio Recording 30 May 2024 at 14:09:45">
            <a:hlinkClick r:id="" action="ppaction://media"/>
            <a:extLst>
              <a:ext uri="{FF2B5EF4-FFF2-40B4-BE49-F238E27FC236}">
                <a16:creationId xmlns:a16="http://schemas.microsoft.com/office/drawing/2014/main" id="{A64C1D17-E4B6-37AF-86E1-4D3603246E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540D47E9-090E-77C8-F83C-711E42E7C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06258"/>
            <a:ext cx="12192001" cy="75174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C77C1FD-95B2-2812-97F0-09C15D1BF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66A451-CA00-B644-95EC-0D2DBCEC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78" y="1221250"/>
            <a:ext cx="3940230" cy="556101"/>
          </a:xfrm>
        </p:spPr>
        <p:txBody>
          <a:bodyPr>
            <a:noAutofit/>
          </a:bodyPr>
          <a:lstStyle/>
          <a:p>
            <a:r>
              <a:rPr lang="hu-HU" sz="4000" dirty="0">
                <a:solidFill>
                  <a:schemeClr val="tx1"/>
                </a:solidFill>
              </a:rPr>
              <a:t>Adatgyűjtés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CBCFE6C-DC55-DDAE-5BAC-E9F886875229}"/>
              </a:ext>
            </a:extLst>
          </p:cNvPr>
          <p:cNvSpPr txBox="1">
            <a:spLocks/>
          </p:cNvSpPr>
          <p:nvPr/>
        </p:nvSpPr>
        <p:spPr>
          <a:xfrm>
            <a:off x="838200" y="2163818"/>
            <a:ext cx="10515600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Docker</a:t>
            </a:r>
          </a:p>
          <a:p>
            <a:pPr marL="0" indent="0">
              <a:buNone/>
            </a:pPr>
            <a:r>
              <a:rPr lang="hu-HU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Használt </a:t>
            </a:r>
            <a:r>
              <a:rPr lang="hu-HU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honeypotok</a:t>
            </a:r>
            <a:r>
              <a:rPr lang="hu-HU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r>
              <a:rPr lang="hu-HU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Telnet - </a:t>
            </a:r>
            <a:r>
              <a:rPr lang="hu-HU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cowrie</a:t>
            </a:r>
            <a:endParaRPr lang="hu-HU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SSH - </a:t>
            </a:r>
            <a:r>
              <a:rPr lang="hu-HU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cowrie</a:t>
            </a:r>
            <a:endParaRPr lang="hu-HU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 - </a:t>
            </a:r>
            <a:r>
              <a:rPr lang="hu-HU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Nginx</a:t>
            </a:r>
            <a:endParaRPr lang="hu-HU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8DD66D-EDE9-FBED-C8D5-5E56F79FD9BA}"/>
              </a:ext>
            </a:extLst>
          </p:cNvPr>
          <p:cNvSpPr txBox="1">
            <a:spLocks/>
          </p:cNvSpPr>
          <p:nvPr/>
        </p:nvSpPr>
        <p:spPr>
          <a:xfrm>
            <a:off x="6826082" y="4948898"/>
            <a:ext cx="2480064" cy="3791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Implementált </a:t>
            </a:r>
            <a:r>
              <a:rPr lang="hu-HU" sz="1200" i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honeypotok</a:t>
            </a:r>
            <a:endParaRPr lang="hu-HU" sz="1200"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hu-HU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64CAA6E-571F-087A-B7E4-B31D6C63928A}"/>
              </a:ext>
            </a:extLst>
          </p:cNvPr>
          <p:cNvSpPr txBox="1">
            <a:spLocks/>
          </p:cNvSpPr>
          <p:nvPr/>
        </p:nvSpPr>
        <p:spPr>
          <a:xfrm>
            <a:off x="11347940" y="6391314"/>
            <a:ext cx="844060" cy="45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sz="1200" b="1" dirty="0">
                <a:solidFill>
                  <a:srgbClr val="151F39"/>
                </a:solidFill>
              </a:rPr>
              <a:t>5/10</a:t>
            </a:r>
            <a:endParaRPr lang="en-US" sz="1200" b="1" dirty="0">
              <a:solidFill>
                <a:srgbClr val="151F39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3D57E4-4250-E3C2-40EE-BDB1BB094653}"/>
              </a:ext>
            </a:extLst>
          </p:cNvPr>
          <p:cNvSpPr txBox="1">
            <a:spLocks/>
          </p:cNvSpPr>
          <p:nvPr/>
        </p:nvSpPr>
        <p:spPr>
          <a:xfrm>
            <a:off x="4125884" y="68408"/>
            <a:ext cx="394023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dirty="0">
                <a:solidFill>
                  <a:schemeClr val="tx1"/>
                </a:solidFill>
              </a:rPr>
              <a:t>Implementáció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Kép 14" descr="A képen szöveg, képernyőkép, diagram, Betűtípus látható&#10;&#10;Automatikusan generált leírás">
            <a:extLst>
              <a:ext uri="{FF2B5EF4-FFF2-40B4-BE49-F238E27FC236}">
                <a16:creationId xmlns:a16="http://schemas.microsoft.com/office/drawing/2014/main" id="{46BAFBBB-2DF9-C5BF-3C43-BF2811A1C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99" y="1916171"/>
            <a:ext cx="7996830" cy="2786535"/>
          </a:xfrm>
          <a:prstGeom prst="rect">
            <a:avLst/>
          </a:prstGeom>
        </p:spPr>
      </p:pic>
      <p:pic>
        <p:nvPicPr>
          <p:cNvPr id="3" name="Audio Recording 30 May 2024 at 15:17:56">
            <a:hlinkClick r:id="" action="ppaction://media"/>
            <a:extLst>
              <a:ext uri="{FF2B5EF4-FFF2-40B4-BE49-F238E27FC236}">
                <a16:creationId xmlns:a16="http://schemas.microsoft.com/office/drawing/2014/main" id="{A02B606B-49DC-90A3-BC8D-FA99B6D7CB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540D47E9-090E-77C8-F83C-711E42E7C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06258"/>
            <a:ext cx="12192001" cy="751741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9660F1C-A5D5-A906-F291-AA8D950349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66A451-CA00-B644-95EC-0D2DBCEC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368" y="184075"/>
            <a:ext cx="6097260" cy="556101"/>
          </a:xfrm>
        </p:spPr>
        <p:txBody>
          <a:bodyPr>
            <a:noAutofit/>
          </a:bodyPr>
          <a:lstStyle/>
          <a:p>
            <a:pPr algn="ctr"/>
            <a:r>
              <a:rPr lang="hu-HU" sz="4000" dirty="0">
                <a:solidFill>
                  <a:schemeClr val="tx1"/>
                </a:solidFill>
              </a:rPr>
              <a:t>Központi naplókezelés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CBCFE6C-DC55-DDAE-5BAC-E9F886875229}"/>
              </a:ext>
            </a:extLst>
          </p:cNvPr>
          <p:cNvSpPr txBox="1">
            <a:spLocks/>
          </p:cNvSpPr>
          <p:nvPr/>
        </p:nvSpPr>
        <p:spPr>
          <a:xfrm>
            <a:off x="6720247" y="1539965"/>
            <a:ext cx="4306122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ELK </a:t>
            </a:r>
            <a:r>
              <a:rPr lang="hu-HU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stack</a:t>
            </a:r>
            <a:endParaRPr lang="hu-HU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Filebeat</a:t>
            </a:r>
          </a:p>
          <a:p>
            <a:pPr marL="0" indent="0">
              <a:buNone/>
            </a:pPr>
            <a:endParaRPr lang="hu-HU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Kép 9" descr="A képen szöveg, képernyőkép, diagram, Betűtípus látható&#10;&#10;Automatikusan generált leírás">
            <a:extLst>
              <a:ext uri="{FF2B5EF4-FFF2-40B4-BE49-F238E27FC236}">
                <a16:creationId xmlns:a16="http://schemas.microsoft.com/office/drawing/2014/main" id="{B3CB18F7-DB52-BC51-2D92-6810DC3C91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18" y="2482141"/>
            <a:ext cx="6639900" cy="2691434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B9D8AA-D2E7-DE2C-FDBE-1185C68A9F0C}"/>
              </a:ext>
            </a:extLst>
          </p:cNvPr>
          <p:cNvSpPr txBox="1">
            <a:spLocks/>
          </p:cNvSpPr>
          <p:nvPr/>
        </p:nvSpPr>
        <p:spPr>
          <a:xfrm>
            <a:off x="990600" y="1539965"/>
            <a:ext cx="4481154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Központi naplókezelő rendszer implementálása</a:t>
            </a:r>
          </a:p>
          <a:p>
            <a:pPr marL="0" indent="0">
              <a:buNone/>
            </a:pPr>
            <a:r>
              <a:rPr lang="hu-HU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Naplóbekötések</a:t>
            </a:r>
            <a:r>
              <a:rPr lang="hu-HU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megvalósítása</a:t>
            </a:r>
          </a:p>
          <a:p>
            <a:r>
              <a:rPr lang="hu-HU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Host</a:t>
            </a:r>
            <a:r>
              <a:rPr lang="hu-HU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oldal</a:t>
            </a:r>
          </a:p>
          <a:p>
            <a:r>
              <a:rPr lang="hu-HU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Szerver oldal</a:t>
            </a:r>
          </a:p>
          <a:p>
            <a:pPr marL="0" indent="0">
              <a:buNone/>
            </a:pPr>
            <a:endParaRPr lang="hu-HU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hu-HU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D685B63-018F-E1FC-28F6-1B67778C1414}"/>
              </a:ext>
            </a:extLst>
          </p:cNvPr>
          <p:cNvSpPr txBox="1">
            <a:spLocks/>
          </p:cNvSpPr>
          <p:nvPr/>
        </p:nvSpPr>
        <p:spPr>
          <a:xfrm>
            <a:off x="6219431" y="5100269"/>
            <a:ext cx="3193876" cy="3791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Központi naplókezelő rendszer architektúrája</a:t>
            </a:r>
          </a:p>
          <a:p>
            <a:pPr marL="0" indent="0">
              <a:buNone/>
            </a:pPr>
            <a:endParaRPr lang="hu-HU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8401F1C-B397-8F48-1B4D-FFC77FD2016D}"/>
              </a:ext>
            </a:extLst>
          </p:cNvPr>
          <p:cNvSpPr txBox="1">
            <a:spLocks/>
          </p:cNvSpPr>
          <p:nvPr/>
        </p:nvSpPr>
        <p:spPr>
          <a:xfrm>
            <a:off x="11347940" y="6391314"/>
            <a:ext cx="844060" cy="45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sz="1200" b="1" dirty="0">
                <a:solidFill>
                  <a:srgbClr val="151F39"/>
                </a:solidFill>
              </a:rPr>
              <a:t>6/10</a:t>
            </a:r>
            <a:endParaRPr lang="en-US" sz="1200" b="1" dirty="0">
              <a:solidFill>
                <a:srgbClr val="151F39"/>
              </a:solidFill>
            </a:endParaRPr>
          </a:p>
        </p:txBody>
      </p:sp>
      <p:pic>
        <p:nvPicPr>
          <p:cNvPr id="3" name="Audio Recording 30 May 2024 at 16:26:58">
            <a:hlinkClick r:id="" action="ppaction://media"/>
            <a:extLst>
              <a:ext uri="{FF2B5EF4-FFF2-40B4-BE49-F238E27FC236}">
                <a16:creationId xmlns:a16="http://schemas.microsoft.com/office/drawing/2014/main" id="{483197F9-6A90-D03E-F184-1F2901CE65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8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540D47E9-090E-77C8-F83C-711E42E7C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6106258"/>
            <a:ext cx="12192001" cy="751741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2A91D48-7081-9ED6-A089-3C53C0271B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66A451-CA00-B644-95EC-0D2DBCEC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682" y="204437"/>
            <a:ext cx="4122634" cy="556101"/>
          </a:xfrm>
        </p:spPr>
        <p:txBody>
          <a:bodyPr>
            <a:noAutofit/>
          </a:bodyPr>
          <a:lstStyle/>
          <a:p>
            <a:pPr algn="ctr"/>
            <a:r>
              <a:rPr lang="hu-HU" sz="4000" dirty="0">
                <a:solidFill>
                  <a:schemeClr val="tx1"/>
                </a:solidFill>
              </a:rPr>
              <a:t>Adatfeldolgozás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B9D8AA-D2E7-DE2C-FDBE-1185C68A9F0C}"/>
              </a:ext>
            </a:extLst>
          </p:cNvPr>
          <p:cNvSpPr txBox="1">
            <a:spLocks/>
          </p:cNvSpPr>
          <p:nvPr/>
        </p:nvSpPr>
        <p:spPr>
          <a:xfrm>
            <a:off x="990600" y="1102594"/>
            <a:ext cx="4508412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 támadás és azok mintázatának meghatározása (MITRE </a:t>
            </a:r>
            <a:r>
              <a:rPr lang="hu-HU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att&amp;ck</a:t>
            </a:r>
            <a:r>
              <a:rPr lang="hu-HU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0" indent="0">
              <a:buNone/>
            </a:pPr>
            <a:r>
              <a:rPr lang="hu-HU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Pontozás módszerének meghatározása</a:t>
            </a:r>
          </a:p>
          <a:p>
            <a:pPr marL="0" indent="0">
              <a:buNone/>
            </a:pPr>
            <a:r>
              <a:rPr lang="hu-HU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Adatfeldolgozás</a:t>
            </a:r>
          </a:p>
          <a:p>
            <a:r>
              <a:rPr lang="hu-HU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Python</a:t>
            </a:r>
          </a:p>
          <a:p>
            <a:r>
              <a:rPr lang="hu-HU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Elasticsearch</a:t>
            </a:r>
            <a:r>
              <a:rPr lang="hu-HU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API</a:t>
            </a:r>
          </a:p>
          <a:p>
            <a:r>
              <a:rPr lang="hu-HU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Támadások felismerése mintaillesztéssel</a:t>
            </a:r>
          </a:p>
          <a:p>
            <a:r>
              <a:rPr lang="hu-HU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Támadók azonosítása IP-cím alapján</a:t>
            </a:r>
          </a:p>
          <a:p>
            <a:pPr marL="0" indent="0">
              <a:buNone/>
            </a:pPr>
            <a:r>
              <a:rPr lang="hu-HU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Tárolás</a:t>
            </a:r>
          </a:p>
          <a:p>
            <a:r>
              <a:rPr lang="hu-HU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SQLite</a:t>
            </a:r>
            <a:endParaRPr lang="hu-HU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hu-HU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Megjelenítés</a:t>
            </a:r>
          </a:p>
          <a:p>
            <a:r>
              <a:rPr lang="hu-HU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Flask</a:t>
            </a:r>
            <a:endParaRPr lang="hu-HU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Kép 12" descr="A képen szöveg, képernyőkép, diagram, tervezés látható&#10;&#10;Automatikusan generált leírás">
            <a:extLst>
              <a:ext uri="{FF2B5EF4-FFF2-40B4-BE49-F238E27FC236}">
                <a16:creationId xmlns:a16="http://schemas.microsoft.com/office/drawing/2014/main" id="{03DFA439-CB13-54F0-F674-599D6E0A08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74" y="1054854"/>
            <a:ext cx="5037126" cy="3914067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37FC258-FE02-6C00-B987-CFDD86FB7F83}"/>
              </a:ext>
            </a:extLst>
          </p:cNvPr>
          <p:cNvSpPr txBox="1">
            <a:spLocks/>
          </p:cNvSpPr>
          <p:nvPr/>
        </p:nvSpPr>
        <p:spPr>
          <a:xfrm>
            <a:off x="7659077" y="4968915"/>
            <a:ext cx="3395325" cy="3791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Adatfeldolgozást végző rendszer architektúrája</a:t>
            </a:r>
          </a:p>
          <a:p>
            <a:pPr marL="0" indent="0">
              <a:buNone/>
            </a:pPr>
            <a:endParaRPr lang="hu-HU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B52BAB1-F0C8-EFDC-4267-78139B46FE29}"/>
              </a:ext>
            </a:extLst>
          </p:cNvPr>
          <p:cNvSpPr txBox="1">
            <a:spLocks/>
          </p:cNvSpPr>
          <p:nvPr/>
        </p:nvSpPr>
        <p:spPr>
          <a:xfrm>
            <a:off x="11347940" y="6391314"/>
            <a:ext cx="844060" cy="45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sz="1200" b="1" dirty="0">
                <a:solidFill>
                  <a:srgbClr val="151F39"/>
                </a:solidFill>
              </a:rPr>
              <a:t>7/10</a:t>
            </a:r>
            <a:endParaRPr lang="en-US" sz="1200" b="1" dirty="0">
              <a:solidFill>
                <a:srgbClr val="151F39"/>
              </a:solidFill>
            </a:endParaRPr>
          </a:p>
        </p:txBody>
      </p:sp>
      <p:pic>
        <p:nvPicPr>
          <p:cNvPr id="3" name="Audio Recording 30 May 2024 at 16:56:14">
            <a:hlinkClick r:id="" action="ppaction://media"/>
            <a:extLst>
              <a:ext uri="{FF2B5EF4-FFF2-40B4-BE49-F238E27FC236}">
                <a16:creationId xmlns:a16="http://schemas.microsoft.com/office/drawing/2014/main" id="{638588DD-E60A-F514-6B1B-D901F1D947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5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B253031B-E79F-9FDF-8158-1024E70E6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9273E74-3E9F-2870-30B4-BF8538EA32A4}"/>
              </a:ext>
            </a:extLst>
          </p:cNvPr>
          <p:cNvSpPr txBox="1">
            <a:spLocks/>
          </p:cNvSpPr>
          <p:nvPr/>
        </p:nvSpPr>
        <p:spPr>
          <a:xfrm>
            <a:off x="4261383" y="250865"/>
            <a:ext cx="3491479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dirty="0"/>
              <a:t>Tesztelés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63EC4-C8F7-45AA-E53E-0FD5F1FCC585}"/>
              </a:ext>
            </a:extLst>
          </p:cNvPr>
          <p:cNvSpPr txBox="1">
            <a:spLocks/>
          </p:cNvSpPr>
          <p:nvPr/>
        </p:nvSpPr>
        <p:spPr>
          <a:xfrm>
            <a:off x="-146565" y="1186082"/>
            <a:ext cx="3245661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sz="3200" dirty="0"/>
              <a:t>Interneten</a:t>
            </a:r>
            <a:endParaRPr lang="en-US" sz="32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F20B2C2-1F51-2648-9AF3-B9628B311308}"/>
              </a:ext>
            </a:extLst>
          </p:cNvPr>
          <p:cNvSpPr txBox="1">
            <a:spLocks/>
          </p:cNvSpPr>
          <p:nvPr/>
        </p:nvSpPr>
        <p:spPr>
          <a:xfrm>
            <a:off x="1096080" y="1903262"/>
            <a:ext cx="5375057" cy="6612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Publikus IP</a:t>
            </a:r>
          </a:p>
          <a:p>
            <a:pPr marL="0" indent="0">
              <a:buNone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Folyamatosan támadó „botok”</a:t>
            </a:r>
          </a:p>
          <a:p>
            <a:pPr marL="0" indent="0">
              <a:buNone/>
            </a:pPr>
            <a:r>
              <a:rPr lang="hu-H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Támadónként</a:t>
            </a: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átlag:</a:t>
            </a:r>
          </a:p>
          <a:p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1.5 támadás</a:t>
            </a:r>
          </a:p>
          <a:p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41 pont</a:t>
            </a:r>
          </a:p>
        </p:txBody>
      </p:sp>
      <p:pic>
        <p:nvPicPr>
          <p:cNvPr id="8" name="Picture 1547297722">
            <a:extLst>
              <a:ext uri="{FF2B5EF4-FFF2-40B4-BE49-F238E27FC236}">
                <a16:creationId xmlns:a16="http://schemas.microsoft.com/office/drawing/2014/main" id="{D50586D6-F3A5-7785-46C3-FC90B242B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77" y="1517852"/>
            <a:ext cx="4141143" cy="2441549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63AC61-F136-16D7-65B6-36D93E246E24}"/>
              </a:ext>
            </a:extLst>
          </p:cNvPr>
          <p:cNvSpPr txBox="1">
            <a:spLocks/>
          </p:cNvSpPr>
          <p:nvPr/>
        </p:nvSpPr>
        <p:spPr>
          <a:xfrm>
            <a:off x="7356410" y="4041219"/>
            <a:ext cx="3337876" cy="3791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Támadók pontszámainak eloszlása interneten (x: elért pontszám, y: támadók száma)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4DACAA-192D-49AA-F147-EF590E13ABD5}"/>
              </a:ext>
            </a:extLst>
          </p:cNvPr>
          <p:cNvSpPr txBox="1">
            <a:spLocks/>
          </p:cNvSpPr>
          <p:nvPr/>
        </p:nvSpPr>
        <p:spPr>
          <a:xfrm>
            <a:off x="11347940" y="6391314"/>
            <a:ext cx="844060" cy="45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sz="1200" b="1" dirty="0">
                <a:solidFill>
                  <a:schemeClr val="tx1"/>
                </a:solidFill>
              </a:rPr>
              <a:t>8/10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3" name="Audio Recording 30 May 2024 at 17:02:50">
            <a:hlinkClick r:id="" action="ppaction://media"/>
            <a:extLst>
              <a:ext uri="{FF2B5EF4-FFF2-40B4-BE49-F238E27FC236}">
                <a16:creationId xmlns:a16="http://schemas.microsoft.com/office/drawing/2014/main" id="{2ADD88B5-3DD2-4FB5-0F67-073327F21F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5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72618451">
            <a:extLst>
              <a:ext uri="{FF2B5EF4-FFF2-40B4-BE49-F238E27FC236}">
                <a16:creationId xmlns:a16="http://schemas.microsoft.com/office/drawing/2014/main" id="{63CFAB80-5A05-8501-4637-509F4AAE9C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95" y="1517852"/>
            <a:ext cx="4097705" cy="2441549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B253031B-E79F-9FDF-8158-1024E70E6C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032"/>
            <a:ext cx="12192000" cy="12049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9273E74-3E9F-2870-30B4-BF8538EA32A4}"/>
              </a:ext>
            </a:extLst>
          </p:cNvPr>
          <p:cNvSpPr txBox="1">
            <a:spLocks/>
          </p:cNvSpPr>
          <p:nvPr/>
        </p:nvSpPr>
        <p:spPr>
          <a:xfrm>
            <a:off x="4261383" y="250865"/>
            <a:ext cx="3491479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dirty="0"/>
              <a:t>Tesztelés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4DACAA-192D-49AA-F147-EF590E13ABD5}"/>
              </a:ext>
            </a:extLst>
          </p:cNvPr>
          <p:cNvSpPr txBox="1">
            <a:spLocks/>
          </p:cNvSpPr>
          <p:nvPr/>
        </p:nvSpPr>
        <p:spPr>
          <a:xfrm>
            <a:off x="11347940" y="6391314"/>
            <a:ext cx="844060" cy="45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sz="1200" b="1" dirty="0">
                <a:solidFill>
                  <a:schemeClr val="tx1"/>
                </a:solidFill>
              </a:rPr>
              <a:t>9/10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CFBEB7-0DFA-A5D2-821A-AE1AC5A3C405}"/>
              </a:ext>
            </a:extLst>
          </p:cNvPr>
          <p:cNvSpPr txBox="1">
            <a:spLocks/>
          </p:cNvSpPr>
          <p:nvPr/>
        </p:nvSpPr>
        <p:spPr>
          <a:xfrm>
            <a:off x="398585" y="1203980"/>
            <a:ext cx="4141143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3200" dirty="0"/>
              <a:t>CTF verseny alapján</a:t>
            </a:r>
            <a:endParaRPr lang="en-US" sz="32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5044EC2-657A-4395-EF65-B0E6E9C9463B}"/>
              </a:ext>
            </a:extLst>
          </p:cNvPr>
          <p:cNvSpPr txBox="1">
            <a:spLocks/>
          </p:cNvSpPr>
          <p:nvPr/>
        </p:nvSpPr>
        <p:spPr>
          <a:xfrm>
            <a:off x="1096079" y="1903262"/>
            <a:ext cx="3937029" cy="6612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CTF versenyen</a:t>
            </a:r>
          </a:p>
          <a:p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135 regisztrált „támadó”</a:t>
            </a:r>
          </a:p>
          <a:p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Feladatok mellé rejtve</a:t>
            </a:r>
          </a:p>
          <a:p>
            <a:pPr marL="0" indent="0">
              <a:buNone/>
            </a:pPr>
            <a:r>
              <a:rPr lang="hu-H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Támadónként</a:t>
            </a: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átlag:</a:t>
            </a:r>
          </a:p>
          <a:p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4.6 támadás</a:t>
            </a:r>
          </a:p>
          <a:p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122 pont </a:t>
            </a:r>
          </a:p>
          <a:p>
            <a:pPr marL="0" indent="0">
              <a:buNone/>
            </a:pPr>
            <a:endParaRPr lang="hu-HU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B709CD0-8E18-1088-AE88-4F9FC277EFC2}"/>
              </a:ext>
            </a:extLst>
          </p:cNvPr>
          <p:cNvSpPr txBox="1">
            <a:spLocks/>
          </p:cNvSpPr>
          <p:nvPr/>
        </p:nvSpPr>
        <p:spPr>
          <a:xfrm>
            <a:off x="7298186" y="4021171"/>
            <a:ext cx="3454321" cy="3791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Támadók pontszámainak eloszlása CTF versenyen (x: elért pontszám, y: támadók száma)</a:t>
            </a:r>
          </a:p>
        </p:txBody>
      </p:sp>
      <p:pic>
        <p:nvPicPr>
          <p:cNvPr id="2" name="Audio Recording 30 May 2024 at 17:05:06">
            <a:hlinkClick r:id="" action="ppaction://media"/>
            <a:extLst>
              <a:ext uri="{FF2B5EF4-FFF2-40B4-BE49-F238E27FC236}">
                <a16:creationId xmlns:a16="http://schemas.microsoft.com/office/drawing/2014/main" id="{0AE69676-1AD6-CFB9-4D0A-75803E34B1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2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347</Words>
  <Application>Microsoft Office PowerPoint</Application>
  <PresentationFormat>Szélesvásznú</PresentationFormat>
  <Paragraphs>106</Paragraphs>
  <Slides>11</Slides>
  <Notes>5</Notes>
  <HiddenSlides>0</HiddenSlides>
  <MMClips>10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11</vt:i4>
      </vt:variant>
    </vt:vector>
  </HeadingPairs>
  <TitlesOfParts>
    <vt:vector size="19" baseType="lpstr">
      <vt:lpstr>Arial</vt:lpstr>
      <vt:lpstr>Calibri</vt:lpstr>
      <vt:lpstr>Open Sans</vt:lpstr>
      <vt:lpstr>Open Sans Light</vt:lpstr>
      <vt:lpstr>2_Office Theme</vt:lpstr>
      <vt:lpstr>3_Office Theme</vt:lpstr>
      <vt:lpstr>4_Office Theme</vt:lpstr>
      <vt:lpstr>5_Office Theme</vt:lpstr>
      <vt:lpstr>Valós idejű támadó profilozás honeypot rendszerek segítségével</vt:lpstr>
      <vt:lpstr>PowerPoint-bemutató</vt:lpstr>
      <vt:lpstr>PowerPoint-bemutató</vt:lpstr>
      <vt:lpstr>PowerPoint-bemutató</vt:lpstr>
      <vt:lpstr>Adatgyűjtés</vt:lpstr>
      <vt:lpstr>Központi naplókezelés</vt:lpstr>
      <vt:lpstr>Adatfeldolgozás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Adam Balogh</cp:lastModifiedBy>
  <cp:revision>106</cp:revision>
  <cp:lastPrinted>2019-02-21T16:25:53Z</cp:lastPrinted>
  <dcterms:created xsi:type="dcterms:W3CDTF">2019-01-21T14:36:44Z</dcterms:created>
  <dcterms:modified xsi:type="dcterms:W3CDTF">2024-05-30T15:15:13Z</dcterms:modified>
</cp:coreProperties>
</file>