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8" r:id="rId11"/>
    <p:sldId id="270" r:id="rId12"/>
    <p:sldId id="269" r:id="rId13"/>
    <p:sldId id="267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5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Fotópontfelhők előállítása és összehasonlítása különböző adatgyűjtő lehetőségek használatával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4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l">
              <a:spcBef>
                <a:spcPct val="0"/>
              </a:spcBef>
            </a:pPr>
            <a:r>
              <a:rPr lang="hu-HU" sz="2800" b="1" dirty="0"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Konzulens: </a:t>
            </a:r>
          </a:p>
          <a:p>
            <a:pPr algn="l">
              <a:spcBef>
                <a:spcPct val="0"/>
              </a:spcBef>
            </a:pPr>
            <a:r>
              <a:rPr lang="hu-HU" sz="2800" b="1" dirty="0"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Dr. Tóth Zoltán				Balaton Regina Hanna</a:t>
            </a:r>
          </a:p>
          <a:p>
            <a:pPr algn="l">
              <a:spcBef>
                <a:spcPct val="0"/>
              </a:spcBef>
            </a:pPr>
            <a:r>
              <a:rPr lang="hu-HU" sz="2800" b="1" dirty="0"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László Gergely					Székesfehérvár</a:t>
            </a:r>
          </a:p>
          <a:p>
            <a:pPr algn="l">
              <a:spcBef>
                <a:spcPct val="0"/>
              </a:spcBef>
            </a:pPr>
            <a:r>
              <a:rPr lang="hu-HU" sz="2800" b="1" dirty="0">
                <a:latin typeface="Times New Roman" panose="020206030504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			</a:t>
            </a:r>
          </a:p>
          <a:p>
            <a:pPr algn="l">
              <a:spcBef>
                <a:spcPct val="0"/>
              </a:spcBef>
            </a:pPr>
            <a:endParaRPr lang="hu-HU" sz="2800" b="1" dirty="0">
              <a:latin typeface="Times New Roman" panose="020206030504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338EC22B-58A3-D312-E44A-47E13A357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90"/>
    </mc:Choice>
    <mc:Fallback>
      <p:transition spd="slow" advTm="5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92529" y="325340"/>
            <a:ext cx="7356635" cy="1012031"/>
          </a:xfrm>
        </p:spPr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Konklúzió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9D9EDB5F-B1EF-4D21-F2CF-954C26EBBB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71085" y="1557250"/>
            <a:ext cx="11212512" cy="300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360°-os képekből előállított pontfelhőt összehasonlítva a Matterport mobilszkenneréből és a C10-es Leica szkennerével nyerttel elmondható, hogy egyik technológia sem nyújt rossz eredményt a megfelelő átfedést biztosítva.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 eszköz kiválasztásához legfontosabb szempontként a várt felhasználási pontosságot emelném ki, hisz más pontosságot igényel egy pontfelhő amennyiben csak egy épület bejárhatósága a szempont, ellenben egy mozgásvizsgálathoz felhasználandóéval szemben.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582E13BC-20E1-9389-21E0-981EC8A55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814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11"/>
    </mc:Choice>
    <mc:Fallback>
      <p:transition spd="slow" advTm="5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000263" y="348027"/>
            <a:ext cx="11212830" cy="1012031"/>
          </a:xfrm>
        </p:spPr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tesztterület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3DDF5AF-C681-3BC3-6371-8D8C6F098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30" y="1473693"/>
            <a:ext cx="5077970" cy="36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A képen fedett pályás, bútorok, padló, fal látható&#10;&#10;Automatikusan generált leírás">
            <a:extLst>
              <a:ext uri="{FF2B5EF4-FFF2-40B4-BE49-F238E27FC236}">
                <a16:creationId xmlns:a16="http://schemas.microsoft.com/office/drawing/2014/main" id="{2E8DD45E-3447-28ED-B1A8-ECE57C48E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239" y="97763"/>
            <a:ext cx="5077970" cy="2334120"/>
          </a:xfrm>
          <a:prstGeom prst="rect">
            <a:avLst/>
          </a:prstGeom>
        </p:spPr>
      </p:pic>
      <p:pic>
        <p:nvPicPr>
          <p:cNvPr id="10" name="Kép 9" descr="A képen fedett pályás, fal, bútorok, könyvszekrény látható&#10;&#10;Automatikusan generált leírás">
            <a:extLst>
              <a:ext uri="{FF2B5EF4-FFF2-40B4-BE49-F238E27FC236}">
                <a16:creationId xmlns:a16="http://schemas.microsoft.com/office/drawing/2014/main" id="{A9AB8EE1-5DBE-96B5-6701-065A59D5F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239" y="2757478"/>
            <a:ext cx="5077970" cy="2668285"/>
          </a:xfrm>
          <a:prstGeom prst="rect">
            <a:avLst/>
          </a:prstGeom>
        </p:spPr>
      </p:pic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CB186B2D-2965-744B-30A5-5266AE6A9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92"/>
    </mc:Choice>
    <mc:Fallback>
      <p:transition spd="slow" advTm="4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0968" y="147736"/>
            <a:ext cx="11212830" cy="1012031"/>
          </a:xfrm>
        </p:spPr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felméréshez használt eszközök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228948" y="1159767"/>
            <a:ext cx="6818050" cy="4019182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Az elkészíthető képek fájlformátuma is választható a RAW+ vagy JPEG. Objektumtávolsága kb. 40 centiméteres. Zársebességei az alábbi opciók közül választhatóak: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Állókép:</a:t>
            </a: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(automatikus) 1/25000-1/8 másodperc,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(zár-prioritásos mód) 1/25000-15 másodperc  *1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(kézi mód) 1/25000-60 másodperc  *1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Videó:</a:t>
            </a: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(automatikus) 1/25000-1 /30 másodperc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(Zár prioritás, kézi) 1/25000 - 1/30 másodperc *3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Élő közvetítés: (Automatikus) 1/25000 - 1/30 másodperc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u-HU" sz="1600" dirty="0">
              <a:solidFill>
                <a:schemeClr val="bg1"/>
              </a:solidFill>
            </a:endParaRPr>
          </a:p>
          <a:p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5F496DB-8C9F-DDBC-21B3-DE8C7B530A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085" r="93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0"/>
          <a:stretch/>
        </p:blipFill>
        <p:spPr>
          <a:xfrm>
            <a:off x="266330" y="1984560"/>
            <a:ext cx="6410182" cy="3657054"/>
          </a:xfrm>
          <a:prstGeom prst="rect">
            <a:avLst/>
          </a:prstGeom>
          <a:noFill/>
        </p:spPr>
      </p:pic>
      <p:pic>
        <p:nvPicPr>
          <p:cNvPr id="6" name="Kép 5" descr="A képen elektronika, Elektronikus eszköz, kütyü, okostelefon látható&#10;&#10;Automatikusan generált leírás">
            <a:extLst>
              <a:ext uri="{FF2B5EF4-FFF2-40B4-BE49-F238E27FC236}">
                <a16:creationId xmlns:a16="http://schemas.microsoft.com/office/drawing/2014/main" id="{B454B8A2-E072-47C8-0872-8A5B9BED58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4970" y="808486"/>
            <a:ext cx="3802293" cy="3802293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C7F16E-E38E-7C30-9D95-C19E1228F2C8}"/>
              </a:ext>
            </a:extLst>
          </p:cNvPr>
          <p:cNvSpPr txBox="1">
            <a:spLocks/>
          </p:cNvSpPr>
          <p:nvPr/>
        </p:nvSpPr>
        <p:spPr>
          <a:xfrm>
            <a:off x="714026" y="1090312"/>
            <a:ext cx="5029614" cy="894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Ricoh Theta Z1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ang 16">
            <a:hlinkClick r:id="" action="ppaction://media"/>
            <a:extLst>
              <a:ext uri="{FF2B5EF4-FFF2-40B4-BE49-F238E27FC236}">
                <a16:creationId xmlns:a16="http://schemas.microsoft.com/office/drawing/2014/main" id="{6F9E28F1-18C3-9CF5-592A-47628B8BD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40"/>
    </mc:Choice>
    <mc:Fallback>
      <p:transition spd="slow" advTm="5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4976" y="186134"/>
            <a:ext cx="11212830" cy="1012031"/>
          </a:xfrm>
        </p:spPr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felméréshez használt eszközök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6096000" y="870012"/>
            <a:ext cx="6096000" cy="5295838"/>
          </a:xfrm>
        </p:spPr>
        <p:txBody>
          <a:bodyPr/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Mélység technológia: </a:t>
            </a:r>
            <a:r>
              <a:rPr lang="hu-H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LiDAR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Hullámhossz: 904 nm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Látómező: 360°H / 295°V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Pontosság: +/- 20 mm 10 m-en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Mélységi felbontás: 100 000 pont másodpercenként 1,5 millió. Pontok szkennelésenként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Minimális működési tartomány: 0,5 m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Maximális működési tartomány: 100 m-</a:t>
            </a:r>
            <a:r>
              <a:rPr lang="hu-H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ig</a:t>
            </a: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(csak E57-tel érhető el)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Kimenet panoráma pixelben: 134,2 MP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Méretek: 181 mm x 161,4 mm x 76 mm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Súly: 2,2 kg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u-HU" sz="1400" dirty="0">
              <a:solidFill>
                <a:schemeClr val="bg1"/>
              </a:solidFill>
            </a:endParaRPr>
          </a:p>
          <a:p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4" name="Kép 3" descr="A képen épület, képernyőkép, kültéri, mérőeszköz látható&#10;&#10;Automatikusan generált leírás">
            <a:extLst>
              <a:ext uri="{FF2B5EF4-FFF2-40B4-BE49-F238E27FC236}">
                <a16:creationId xmlns:a16="http://schemas.microsoft.com/office/drawing/2014/main" id="{41DCC971-8A41-A614-E62D-330B6AF41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634598"/>
            <a:ext cx="6096000" cy="30184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94893D-1D6D-C239-55E8-4838C6EBAB9B}"/>
              </a:ext>
            </a:extLst>
          </p:cNvPr>
          <p:cNvSpPr txBox="1">
            <a:spLocks/>
          </p:cNvSpPr>
          <p:nvPr/>
        </p:nvSpPr>
        <p:spPr>
          <a:xfrm>
            <a:off x="811680" y="1552976"/>
            <a:ext cx="5029614" cy="894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Matterport PRO 3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ang 16">
            <a:hlinkClick r:id="" action="ppaction://media"/>
            <a:extLst>
              <a:ext uri="{FF2B5EF4-FFF2-40B4-BE49-F238E27FC236}">
                <a16:creationId xmlns:a16="http://schemas.microsoft.com/office/drawing/2014/main" id="{DDF464BB-94BF-7450-AF1F-9273269A9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050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13"/>
    </mc:Choice>
    <mc:Fallback>
      <p:transition spd="slow" advTm="5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4976" y="186134"/>
            <a:ext cx="11212830" cy="1012031"/>
          </a:xfrm>
        </p:spPr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felméréshez használt eszközök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586860" y="892584"/>
            <a:ext cx="6371346" cy="4760447"/>
          </a:xfrm>
        </p:spPr>
        <p:txBody>
          <a:bodyPr/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hatótávolság: 0,1-300 m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mérési sebesség: akár 50 000 pont/s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lézer osztály: 3R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integrált színes kamerával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üzemi hőmérséklet: 0 °C és +40 °C között 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u-H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Rendszer információk:</a:t>
            </a:r>
            <a:endParaRPr lang="hu-H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Egyszeri mérés pontossága </a:t>
            </a:r>
            <a:endParaRPr lang="hu-H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hu-H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Pozíció: 6 mm</a:t>
            </a:r>
            <a:endParaRPr lang="hu-HU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hu-H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Távolság: 4 mm</a:t>
            </a:r>
            <a:endParaRPr lang="hu-HU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143000" lvl="2" indent="-2286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hu-H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Szög (vízszintes/függőleges): 60 µ</a:t>
            </a:r>
            <a:r>
              <a:rPr lang="hu-HU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rad</a:t>
            </a:r>
            <a:r>
              <a:rPr lang="hu-H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/ 60 µ</a:t>
            </a:r>
            <a:r>
              <a:rPr lang="hu-HU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rad</a:t>
            </a:r>
            <a:r>
              <a:rPr lang="hu-H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(12” / 12”) </a:t>
            </a:r>
            <a:endParaRPr lang="hu-HU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4" name="Kép 3" descr="A képen fedett pályás, mennyezet, fal, Padlóburkolat látható&#10;&#10;Automatikusan generált leírás">
            <a:extLst>
              <a:ext uri="{FF2B5EF4-FFF2-40B4-BE49-F238E27FC236}">
                <a16:creationId xmlns:a16="http://schemas.microsoft.com/office/drawing/2014/main" id="{6BB4E5E2-23D7-DEDC-A07E-EC403B378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" y="1493844"/>
            <a:ext cx="5545584" cy="41591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F795F1-2EFB-B277-5F3E-B5BCF7AA76E6}"/>
              </a:ext>
            </a:extLst>
          </p:cNvPr>
          <p:cNvSpPr txBox="1">
            <a:spLocks/>
          </p:cNvSpPr>
          <p:nvPr/>
        </p:nvSpPr>
        <p:spPr>
          <a:xfrm>
            <a:off x="719786" y="826051"/>
            <a:ext cx="5029614" cy="894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</a:t>
            </a:r>
            <a:r>
              <a:rPr lang="hu-H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Scanstation</a:t>
            </a:r>
            <a:r>
              <a:rPr lang="hu-H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C10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Hang 20">
            <a:hlinkClick r:id="" action="ppaction://media"/>
            <a:extLst>
              <a:ext uri="{FF2B5EF4-FFF2-40B4-BE49-F238E27FC236}">
                <a16:creationId xmlns:a16="http://schemas.microsoft.com/office/drawing/2014/main" id="{E3793956-F5DE-E218-FC5C-9C294E029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338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50"/>
    </mc:Choice>
    <mc:Fallback>
      <p:transition spd="slow" advTm="4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21083" y="275653"/>
            <a:ext cx="11212830" cy="1012031"/>
          </a:xfrm>
        </p:spPr>
        <p:txBody>
          <a:bodyPr/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Felmérés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ép 3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643FAE21-BEAA-E272-05E6-369632308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13" y="1001272"/>
            <a:ext cx="3833820" cy="268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A képen műhold, közlekedés, űrhajó, tér látható&#10;&#10;Automatikusan generált leírás">
            <a:extLst>
              <a:ext uri="{FF2B5EF4-FFF2-40B4-BE49-F238E27FC236}">
                <a16:creationId xmlns:a16="http://schemas.microsoft.com/office/drawing/2014/main" id="{7CC09EE8-0692-D88C-EC6D-B9469EB1BD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06" y="0"/>
            <a:ext cx="3727694" cy="2964874"/>
          </a:xfrm>
          <a:prstGeom prst="rect">
            <a:avLst/>
          </a:prstGeom>
        </p:spPr>
      </p:pic>
      <p:pic>
        <p:nvPicPr>
          <p:cNvPr id="7" name="Kép 6" descr="A képen képernyőkép, szöveg, közlekedés, 3D modellezés látható&#10;&#10;Automatikusan generált leírás">
            <a:extLst>
              <a:ext uri="{FF2B5EF4-FFF2-40B4-BE49-F238E27FC236}">
                <a16:creationId xmlns:a16="http://schemas.microsoft.com/office/drawing/2014/main" id="{DAE62380-D88D-17C0-D922-B238E87F0A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653"/>
            <a:ext cx="3262093" cy="5218748"/>
          </a:xfrm>
          <a:prstGeom prst="rect">
            <a:avLst/>
          </a:prstGeom>
        </p:spPr>
      </p:pic>
      <p:pic>
        <p:nvPicPr>
          <p:cNvPr id="8" name="Kép 7" descr="A képen képernyőkép, diagram, sor, Diagram látható&#10;&#10;Automatikusan generált leírás">
            <a:extLst>
              <a:ext uri="{FF2B5EF4-FFF2-40B4-BE49-F238E27FC236}">
                <a16:creationId xmlns:a16="http://schemas.microsoft.com/office/drawing/2014/main" id="{1EBD3CCF-7C64-0697-5EA3-3E2B32812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2" y="3069984"/>
            <a:ext cx="5760720" cy="2684145"/>
          </a:xfrm>
          <a:prstGeom prst="rect">
            <a:avLst/>
          </a:prstGeom>
        </p:spPr>
      </p:pic>
      <p:pic>
        <p:nvPicPr>
          <p:cNvPr id="15" name="Hang 14">
            <a:hlinkClick r:id="" action="ppaction://media"/>
            <a:extLst>
              <a:ext uri="{FF2B5EF4-FFF2-40B4-BE49-F238E27FC236}">
                <a16:creationId xmlns:a16="http://schemas.microsoft.com/office/drawing/2014/main" id="{083607D2-94AA-7711-8336-21D15A29F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47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67"/>
    </mc:Choice>
    <mc:Fallback>
      <p:transition spd="slow" advTm="6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 descr="A képen fal, fedett pályás, bútorok, szék látható&#10;&#10;Automatikusan generált leírás">
            <a:extLst>
              <a:ext uri="{FF2B5EF4-FFF2-40B4-BE49-F238E27FC236}">
                <a16:creationId xmlns:a16="http://schemas.microsoft.com/office/drawing/2014/main" id="{FAE70C9B-F051-7742-5217-E496B76A1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67" y="1053067"/>
            <a:ext cx="6012872" cy="300643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ép 3" descr="A képen műhold, közlekedés, űrhajó, tér látható&#10;&#10;Automatikusan generált leírás">
            <a:extLst>
              <a:ext uri="{FF2B5EF4-FFF2-40B4-BE49-F238E27FC236}">
                <a16:creationId xmlns:a16="http://schemas.microsoft.com/office/drawing/2014/main" id="{BF1ED306-8450-20BE-7064-C048627CC4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050" y="3851564"/>
            <a:ext cx="3779949" cy="300643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8CC1E81-60EC-8DF9-1968-FD966FC8F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991" y="3934691"/>
            <a:ext cx="5516058" cy="2923309"/>
          </a:xfrm>
          <a:prstGeom prst="rect">
            <a:avLst/>
          </a:prstGeom>
        </p:spPr>
      </p:pic>
      <p:pic>
        <p:nvPicPr>
          <p:cNvPr id="9" name="Kép 8" descr="A képen szöveg, térkép, rajz, művészet látható&#10;&#10;Automatikusan generált leírás">
            <a:extLst>
              <a:ext uri="{FF2B5EF4-FFF2-40B4-BE49-F238E27FC236}">
                <a16:creationId xmlns:a16="http://schemas.microsoft.com/office/drawing/2014/main" id="{61D25B2C-49BE-6D79-9046-86579A8C09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837"/>
            <a:ext cx="2817090" cy="196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A képen fedett pályás látható&#10;&#10;Automatikusan generált leírás közepes megbízhatósággal">
            <a:extLst>
              <a:ext uri="{FF2B5EF4-FFF2-40B4-BE49-F238E27FC236}">
                <a16:creationId xmlns:a16="http://schemas.microsoft.com/office/drawing/2014/main" id="{5C2C6636-8F43-5DDA-5AA6-5890414D3C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" y="3075865"/>
            <a:ext cx="2831777" cy="196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A képen fedett pályás, fal, mennyezet, polc látható&#10;&#10;Automatikusan generált leírás">
            <a:extLst>
              <a:ext uri="{FF2B5EF4-FFF2-40B4-BE49-F238E27FC236}">
                <a16:creationId xmlns:a16="http://schemas.microsoft.com/office/drawing/2014/main" id="{397EC9FB-3DC5-E805-3FB3-0D07B84C52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44524"/>
            <a:ext cx="2888328" cy="201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A képen diagram, vázlat, Műszaki rajz, Tervrajz látható&#10;&#10;Automatikusan generált leírás">
            <a:extLst>
              <a:ext uri="{FF2B5EF4-FFF2-40B4-BE49-F238E27FC236}">
                <a16:creationId xmlns:a16="http://schemas.microsoft.com/office/drawing/2014/main" id="{9B45C1BE-9EAB-9D7C-9BCA-8C58DDB5EC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1" y="1076398"/>
            <a:ext cx="3779949" cy="28349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374B5B5-EB39-C00D-CAD4-672A2169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192" y="166129"/>
            <a:ext cx="3876881" cy="1012031"/>
          </a:xfrm>
        </p:spPr>
        <p:txBody>
          <a:bodyPr/>
          <a:lstStyle/>
          <a:p>
            <a:pPr algn="ctr"/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Feldolgozás</a:t>
            </a:r>
          </a:p>
        </p:txBody>
      </p:sp>
      <p:pic>
        <p:nvPicPr>
          <p:cNvPr id="25" name="Hang 24">
            <a:hlinkClick r:id="" action="ppaction://media"/>
            <a:extLst>
              <a:ext uri="{FF2B5EF4-FFF2-40B4-BE49-F238E27FC236}">
                <a16:creationId xmlns:a16="http://schemas.microsoft.com/office/drawing/2014/main" id="{D6602348-C38C-EFB5-FE96-1E7A04FC6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64"/>
    </mc:Choice>
    <mc:Fallback>
      <p:transition spd="slow" advTm="12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ép 3" descr="A képen szöveg, diagram, Diagram, sor látható&#10;&#10;Automatikusan generált leírás">
            <a:extLst>
              <a:ext uri="{FF2B5EF4-FFF2-40B4-BE49-F238E27FC236}">
                <a16:creationId xmlns:a16="http://schemas.microsoft.com/office/drawing/2014/main" id="{EC26F235-BE0B-54FD-1BB7-820F0B3CB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2" y="1225119"/>
            <a:ext cx="4316423" cy="3421207"/>
          </a:xfrm>
          <a:prstGeom prst="rect">
            <a:avLst/>
          </a:prstGeom>
        </p:spPr>
      </p:pic>
      <p:pic>
        <p:nvPicPr>
          <p:cNvPr id="6" name="Kép 5" descr="A képen szöveg, Diagram, diagram, képernyőkép látható&#10;&#10;Automatikusan generált leírás">
            <a:extLst>
              <a:ext uri="{FF2B5EF4-FFF2-40B4-BE49-F238E27FC236}">
                <a16:creationId xmlns:a16="http://schemas.microsoft.com/office/drawing/2014/main" id="{212DF527-9D6A-7EF1-A333-A2D3A5BF6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10" y="1223201"/>
            <a:ext cx="4316423" cy="3415505"/>
          </a:xfrm>
          <a:prstGeom prst="rect">
            <a:avLst/>
          </a:prstGeom>
        </p:spPr>
      </p:pic>
      <p:pic>
        <p:nvPicPr>
          <p:cNvPr id="7" name="Kép 6" descr="A képen szöveg, képernyőkép, képernyő, szoftver látható&#10;&#10;Automatikusan generált leírás">
            <a:extLst>
              <a:ext uri="{FF2B5EF4-FFF2-40B4-BE49-F238E27FC236}">
                <a16:creationId xmlns:a16="http://schemas.microsoft.com/office/drawing/2014/main" id="{26C0A9A7-9B27-B363-4AF5-6EF3F3972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9693" y="1493284"/>
            <a:ext cx="1968040" cy="1271406"/>
          </a:xfrm>
          <a:prstGeom prst="rect">
            <a:avLst/>
          </a:prstGeom>
        </p:spPr>
      </p:pic>
      <p:pic>
        <p:nvPicPr>
          <p:cNvPr id="8" name="Kép 7" descr="A képen szöveg, képernyőkép, képernyő, szoftver látható&#10;&#10;Automatikusan generált leírás">
            <a:extLst>
              <a:ext uri="{FF2B5EF4-FFF2-40B4-BE49-F238E27FC236}">
                <a16:creationId xmlns:a16="http://schemas.microsoft.com/office/drawing/2014/main" id="{3AC9EF12-A600-181D-B1D2-D0E1FB0B1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581" y="1493284"/>
            <a:ext cx="1573734" cy="1515367"/>
          </a:xfrm>
          <a:prstGeom prst="rect">
            <a:avLst/>
          </a:prstGeom>
        </p:spPr>
      </p:pic>
      <p:sp>
        <p:nvSpPr>
          <p:cNvPr id="9" name="Cím 1">
            <a:extLst>
              <a:ext uri="{FF2B5EF4-FFF2-40B4-BE49-F238E27FC236}">
                <a16:creationId xmlns:a16="http://schemas.microsoft.com/office/drawing/2014/main" id="{91FE3192-C35F-F2A0-2C5D-95C22172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360" y="0"/>
            <a:ext cx="5501560" cy="1012031"/>
          </a:xfrm>
        </p:spPr>
        <p:txBody>
          <a:bodyPr/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8888D7-BCAA-C58D-1000-1391063A09A7}"/>
              </a:ext>
            </a:extLst>
          </p:cNvPr>
          <p:cNvSpPr txBox="1">
            <a:spLocks/>
          </p:cNvSpPr>
          <p:nvPr/>
        </p:nvSpPr>
        <p:spPr>
          <a:xfrm>
            <a:off x="6853356" y="4849876"/>
            <a:ext cx="576884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Matterport és C10-es pontfelhő </a:t>
            </a:r>
          </a:p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traszformáció hibaeloszlása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D56942-8242-299D-D32D-D92D0E4351FE}"/>
              </a:ext>
            </a:extLst>
          </p:cNvPr>
          <p:cNvSpPr txBox="1">
            <a:spLocks/>
          </p:cNvSpPr>
          <p:nvPr/>
        </p:nvSpPr>
        <p:spPr>
          <a:xfrm>
            <a:off x="243648" y="4861817"/>
            <a:ext cx="576884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Ricoh és C10-es pontfelhő </a:t>
            </a:r>
          </a:p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traszformáció hibaeloszlása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ang 15">
            <a:hlinkClick r:id="" action="ppaction://media"/>
            <a:extLst>
              <a:ext uri="{FF2B5EF4-FFF2-40B4-BE49-F238E27FC236}">
                <a16:creationId xmlns:a16="http://schemas.microsoft.com/office/drawing/2014/main" id="{5554AC8A-5842-36F1-4E48-D815B599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089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79"/>
    </mc:Choice>
    <mc:Fallback>
      <p:transition spd="slow" advTm="2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93360" y="0"/>
            <a:ext cx="5501560" cy="1012031"/>
          </a:xfrm>
        </p:spPr>
        <p:txBody>
          <a:bodyPr/>
          <a:lstStyle/>
          <a:p>
            <a:pPr algn="ctr"/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1C09A7-3967-DC5D-6206-150621EA807D}"/>
              </a:ext>
            </a:extLst>
          </p:cNvPr>
          <p:cNvSpPr txBox="1">
            <a:spLocks/>
          </p:cNvSpPr>
          <p:nvPr/>
        </p:nvSpPr>
        <p:spPr>
          <a:xfrm>
            <a:off x="2013536" y="534087"/>
            <a:ext cx="9295614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Ricoh – C10 pontfelhők eltérései</a:t>
            </a:r>
          </a:p>
        </p:txBody>
      </p:sp>
      <p:pic>
        <p:nvPicPr>
          <p:cNvPr id="6" name="Kép 5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94D60A78-6DDB-A530-5B21-854BF901C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795" y="1090188"/>
            <a:ext cx="3928098" cy="2070564"/>
          </a:xfrm>
          <a:prstGeom prst="rect">
            <a:avLst/>
          </a:prstGeom>
        </p:spPr>
      </p:pic>
      <p:pic>
        <p:nvPicPr>
          <p:cNvPr id="7" name="Kép 6" descr="A képen szöveg, szoftver, Multimédiás szoftver, Számítógépes ikon látható&#10;&#10;Automatikusan generált leírás">
            <a:extLst>
              <a:ext uri="{FF2B5EF4-FFF2-40B4-BE49-F238E27FC236}">
                <a16:creationId xmlns:a16="http://schemas.microsoft.com/office/drawing/2014/main" id="{C94844F8-2523-4EFD-63E1-19AC76B05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052" y="1079318"/>
            <a:ext cx="3928098" cy="207965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B3C9005-4D8F-42F0-DDBF-1A864D6C5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0931" y="3554231"/>
            <a:ext cx="3962550" cy="2097025"/>
          </a:xfrm>
          <a:prstGeom prst="rect">
            <a:avLst/>
          </a:prstGeom>
        </p:spPr>
      </p:pic>
      <p:pic>
        <p:nvPicPr>
          <p:cNvPr id="9" name="Kép 8" descr="A képen szöveg, képernyőkép, szoftver, Multimédiás szoftver látható&#10;&#10;Automatikusan generált leírás">
            <a:extLst>
              <a:ext uri="{FF2B5EF4-FFF2-40B4-BE49-F238E27FC236}">
                <a16:creationId xmlns:a16="http://schemas.microsoft.com/office/drawing/2014/main" id="{62DC0D3C-6A85-9198-77E0-D5ECC9DC5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599" y="3539818"/>
            <a:ext cx="3962551" cy="21114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5EE538-1604-E522-C47A-3FB941B1ABF8}"/>
              </a:ext>
            </a:extLst>
          </p:cNvPr>
          <p:cNvSpPr txBox="1">
            <a:spLocks/>
          </p:cNvSpPr>
          <p:nvPr/>
        </p:nvSpPr>
        <p:spPr>
          <a:xfrm>
            <a:off x="1776686" y="3093559"/>
            <a:ext cx="9295614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Matterport – C10 pontfelhők eltérései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A786AA-E557-2095-148A-1E9EE0763E47}"/>
              </a:ext>
            </a:extLst>
          </p:cNvPr>
          <p:cNvSpPr txBox="1">
            <a:spLocks/>
          </p:cNvSpPr>
          <p:nvPr/>
        </p:nvSpPr>
        <p:spPr>
          <a:xfrm>
            <a:off x="5152102" y="1411746"/>
            <a:ext cx="2409741" cy="1458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Maximum 30 - 15 centiméteresre szűkített szűrési eredmények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BEE717-C53B-DC90-20AE-FBB9645BBAE8}"/>
              </a:ext>
            </a:extLst>
          </p:cNvPr>
          <p:cNvSpPr txBox="1">
            <a:spLocks/>
          </p:cNvSpPr>
          <p:nvPr/>
        </p:nvSpPr>
        <p:spPr>
          <a:xfrm>
            <a:off x="5219622" y="4057204"/>
            <a:ext cx="2409741" cy="1458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Maximum 30 - 15 centiméteresre szűkített szűrési eredmények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ang 18">
            <a:hlinkClick r:id="" action="ppaction://media"/>
            <a:extLst>
              <a:ext uri="{FF2B5EF4-FFF2-40B4-BE49-F238E27FC236}">
                <a16:creationId xmlns:a16="http://schemas.microsoft.com/office/drawing/2014/main" id="{E861B010-93DF-3759-6763-892D78D89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447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84"/>
    </mc:Choice>
    <mc:Fallback>
      <p:transition spd="slow" advTm="8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284</TotalTime>
  <Words>380</Words>
  <Application>Microsoft Office PowerPoint</Application>
  <PresentationFormat>Szélesvásznú</PresentationFormat>
  <Paragraphs>54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6" baseType="lpstr">
      <vt:lpstr>Arial</vt:lpstr>
      <vt:lpstr>Calibri</vt:lpstr>
      <vt:lpstr>Courier New</vt:lpstr>
      <vt:lpstr>Open Sans</vt:lpstr>
      <vt:lpstr>Open Sans Light</vt:lpstr>
      <vt:lpstr>Symbol</vt:lpstr>
      <vt:lpstr>System Font Regular</vt:lpstr>
      <vt:lpstr>Times New Roman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Fotópontfelhők előállítása és összehasonlítása különböző adatgyűjtő lehetőségek használatával </vt:lpstr>
      <vt:lpstr>A tesztterület</vt:lpstr>
      <vt:lpstr>A felméréshez használt eszközök</vt:lpstr>
      <vt:lpstr>A felméréshez használt eszközök</vt:lpstr>
      <vt:lpstr>A felméréshez használt eszközök</vt:lpstr>
      <vt:lpstr>Felmérés</vt:lpstr>
      <vt:lpstr>Feldolgozás</vt:lpstr>
      <vt:lpstr>Eredmények</vt:lpstr>
      <vt:lpstr>Eredmények</vt:lpstr>
      <vt:lpstr>Konklúzió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Balaton Regina Hanna</cp:lastModifiedBy>
  <cp:revision>36</cp:revision>
  <dcterms:created xsi:type="dcterms:W3CDTF">2020-09-22T13:16:24Z</dcterms:created>
  <dcterms:modified xsi:type="dcterms:W3CDTF">2024-05-29T12:57:34Z</dcterms:modified>
</cp:coreProperties>
</file>