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6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11" r:id="rId3"/>
    <p:sldMasterId id="2147483726" r:id="rId4"/>
    <p:sldMasterId id="2147483743" r:id="rId5"/>
    <p:sldMasterId id="2147483762" r:id="rId6"/>
    <p:sldMasterId id="2147483778" r:id="rId7"/>
  </p:sldMasterIdLst>
  <p:notesMasterIdLst>
    <p:notesMasterId r:id="rId19"/>
  </p:notesMasterIdLst>
  <p:sldIdLst>
    <p:sldId id="256" r:id="rId8"/>
    <p:sldId id="264" r:id="rId9"/>
    <p:sldId id="265" r:id="rId10"/>
    <p:sldId id="267" r:id="rId11"/>
    <p:sldId id="266" r:id="rId12"/>
    <p:sldId id="268" r:id="rId13"/>
    <p:sldId id="269" r:id="rId14"/>
    <p:sldId id="272" r:id="rId15"/>
    <p:sldId id="271" r:id="rId16"/>
    <p:sldId id="273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F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58" d="100"/>
          <a:sy n="58" d="100"/>
        </p:scale>
        <p:origin x="1046" y="6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sbo\Documents\p&#225;ly&#225;zat\anyagok\k&#233;rd&#337;&#237;vki&#233;rt&#233;kel&#233;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sbo\Documents\p&#225;ly&#225;zat\anyagok\k&#233;rd&#337;&#237;vki&#233;rt&#233;kel&#233;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sbo\Documents\p&#225;ly&#225;zat\anyagok\k&#233;rd&#337;&#237;vki&#233;rt&#233;kel&#233;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sbo\Documents\p&#225;ly&#225;zat\anyagok\k&#233;rd&#337;&#237;vki&#233;rt&#233;kel&#233;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sbo\Documents\p&#225;ly&#225;zat\anyagok\k&#233;rd&#337;&#237;vki&#233;rt&#233;kel&#233;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hu-HU" sz="2400" b="1" i="0" u="none" strike="noStrike" baseline="0">
                <a:solidFill>
                  <a:schemeClr val="bg1"/>
                </a:solidFill>
                <a:effectLst/>
              </a:rPr>
              <a:t>Válaszadók nemek és korcsoportok közti eloszlása</a:t>
            </a:r>
            <a:endParaRPr lang="en-US" sz="2400" b="1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12739374320535421"/>
          <c:y val="1.060264723545964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>
        <c:manualLayout>
          <c:layoutTarget val="inner"/>
          <c:xMode val="edge"/>
          <c:yMode val="edge"/>
          <c:x val="8.429006661556343E-2"/>
          <c:y val="0.27940975640557408"/>
          <c:w val="0.51540091397282939"/>
          <c:h val="0.70121648874438702"/>
        </c:manualLayout>
      </c:layout>
      <c:pieChart>
        <c:varyColors val="1"/>
        <c:ser>
          <c:idx val="0"/>
          <c:order val="0"/>
          <c:tx>
            <c:strRef>
              <c:f>Munka1!$AH$20</c:f>
              <c:strCache>
                <c:ptCount val="1"/>
                <c:pt idx="0">
                  <c:v>Százalék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0D3-42B7-BE1D-A7D5C1F28B60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0D3-42B7-BE1D-A7D5C1F28B60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0D3-42B7-BE1D-A7D5C1F28B60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0D3-42B7-BE1D-A7D5C1F28B60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0D3-42B7-BE1D-A7D5C1F28B60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0D3-42B7-BE1D-A7D5C1F28B60}"/>
              </c:ext>
            </c:extLst>
          </c:dPt>
          <c:dPt>
            <c:idx val="6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0D3-42B7-BE1D-A7D5C1F28B60}"/>
              </c:ext>
            </c:extLst>
          </c:dPt>
          <c:dPt>
            <c:idx val="7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40D3-42B7-BE1D-A7D5C1F28B60}"/>
              </c:ext>
            </c:extLst>
          </c:dPt>
          <c:dPt>
            <c:idx val="8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40D3-42B7-BE1D-A7D5C1F28B60}"/>
              </c:ext>
            </c:extLst>
          </c:dPt>
          <c:dPt>
            <c:idx val="9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40D3-42B7-BE1D-A7D5C1F28B60}"/>
              </c:ext>
            </c:extLst>
          </c:dPt>
          <c:dPt>
            <c:idx val="10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40D3-42B7-BE1D-A7D5C1F28B60}"/>
              </c:ext>
            </c:extLst>
          </c:dPt>
          <c:dPt>
            <c:idx val="11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40D3-42B7-BE1D-A7D5C1F28B60}"/>
              </c:ext>
            </c:extLst>
          </c:dPt>
          <c:dLbls>
            <c:dLbl>
              <c:idx val="9"/>
              <c:layout>
                <c:manualLayout>
                  <c:x val="-3.6183495570703765E-2"/>
                  <c:y val="-5.7303325497885822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40D3-42B7-BE1D-A7D5C1F28B60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0D3-42B7-BE1D-A7D5C1F28B60}"/>
                </c:ext>
              </c:extLst>
            </c:dLbl>
            <c:dLbl>
              <c:idx val="11"/>
              <c:layout>
                <c:manualLayout>
                  <c:x val="3.650920215041506E-2"/>
                  <c:y val="-1.137374634901841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40D3-42B7-BE1D-A7D5C1F28B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multiLvlStrRef>
              <c:f>Munka1!$AF$21:$AG$32</c:f>
              <c:multiLvlStrCache>
                <c:ptCount val="12"/>
                <c:lvl>
                  <c:pt idx="0">
                    <c:v>Férfi</c:v>
                  </c:pt>
                  <c:pt idx="1">
                    <c:v>Nő</c:v>
                  </c:pt>
                  <c:pt idx="2">
                    <c:v>Férfi</c:v>
                  </c:pt>
                  <c:pt idx="3">
                    <c:v>Nő</c:v>
                  </c:pt>
                  <c:pt idx="4">
                    <c:v>Férfi</c:v>
                  </c:pt>
                  <c:pt idx="5">
                    <c:v>Nő</c:v>
                  </c:pt>
                  <c:pt idx="6">
                    <c:v>Férfi</c:v>
                  </c:pt>
                  <c:pt idx="7">
                    <c:v>Nő</c:v>
                  </c:pt>
                  <c:pt idx="8">
                    <c:v>Férfi</c:v>
                  </c:pt>
                  <c:pt idx="9">
                    <c:v>Nő</c:v>
                  </c:pt>
                  <c:pt idx="10">
                    <c:v>Férfi</c:v>
                  </c:pt>
                  <c:pt idx="11">
                    <c:v>Nő</c:v>
                  </c:pt>
                </c:lvl>
                <c:lvl>
                  <c:pt idx="0">
                    <c:v>16-23</c:v>
                  </c:pt>
                  <c:pt idx="1">
                    <c:v>16-23</c:v>
                  </c:pt>
                  <c:pt idx="2">
                    <c:v>24-35</c:v>
                  </c:pt>
                  <c:pt idx="3">
                    <c:v>24-35</c:v>
                  </c:pt>
                  <c:pt idx="4">
                    <c:v>36-45</c:v>
                  </c:pt>
                  <c:pt idx="5">
                    <c:v>36-45</c:v>
                  </c:pt>
                  <c:pt idx="6">
                    <c:v>46-55</c:v>
                  </c:pt>
                  <c:pt idx="7">
                    <c:v>46-55</c:v>
                  </c:pt>
                  <c:pt idx="8">
                    <c:v>56-65</c:v>
                  </c:pt>
                  <c:pt idx="9">
                    <c:v>56-65</c:v>
                  </c:pt>
                  <c:pt idx="10">
                    <c:v>66+</c:v>
                  </c:pt>
                  <c:pt idx="11">
                    <c:v>66+</c:v>
                  </c:pt>
                </c:lvl>
              </c:multiLvlStrCache>
            </c:multiLvlStrRef>
          </c:cat>
          <c:val>
            <c:numRef>
              <c:f>Munka1!$AH$21:$AH$32</c:f>
              <c:numCache>
                <c:formatCode>0.0%</c:formatCode>
                <c:ptCount val="12"/>
                <c:pt idx="0">
                  <c:v>0.29629629629629628</c:v>
                </c:pt>
                <c:pt idx="1">
                  <c:v>4.1666666666666664E-2</c:v>
                </c:pt>
                <c:pt idx="2">
                  <c:v>0.19444444444444445</c:v>
                </c:pt>
                <c:pt idx="3">
                  <c:v>5.5555555555555552E-2</c:v>
                </c:pt>
                <c:pt idx="4">
                  <c:v>0.1111111111111111</c:v>
                </c:pt>
                <c:pt idx="5">
                  <c:v>2.3148148148148147E-2</c:v>
                </c:pt>
                <c:pt idx="6">
                  <c:v>0.11574074074074074</c:v>
                </c:pt>
                <c:pt idx="7">
                  <c:v>8.7962962962962965E-2</c:v>
                </c:pt>
                <c:pt idx="8">
                  <c:v>6.0185185185185182E-2</c:v>
                </c:pt>
                <c:pt idx="9">
                  <c:v>9.2592592592592587E-3</c:v>
                </c:pt>
                <c:pt idx="10">
                  <c:v>0</c:v>
                </c:pt>
                <c:pt idx="11">
                  <c:v>4.6296296296296294E-3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40D3-42B7-BE1D-A7D5C1F28B60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273912715413963"/>
          <c:y val="0.32736190893146"/>
          <c:w val="0.22805182035687141"/>
          <c:h val="0.672638180559844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hu-HU" sz="2400" b="1" dirty="0">
                <a:solidFill>
                  <a:schemeClr val="bg1"/>
                </a:solidFill>
              </a:rPr>
              <a:t>Lakhely szerinti százalékos eloszlás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0E7-4FE8-8F30-576C0D6C4B6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0E7-4FE8-8F30-576C0D6C4B6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0E7-4FE8-8F30-576C0D6C4B6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0E7-4FE8-8F30-576C0D6C4B6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Munka1!$AI$4:$AL$4</c:f>
              <c:strCache>
                <c:ptCount val="4"/>
                <c:pt idx="0">
                  <c:v>falu</c:v>
                </c:pt>
                <c:pt idx="1">
                  <c:v>város</c:v>
                </c:pt>
                <c:pt idx="2">
                  <c:v>Megyeszékhely</c:v>
                </c:pt>
                <c:pt idx="3">
                  <c:v>Budapest</c:v>
                </c:pt>
              </c:strCache>
            </c:strRef>
          </c:cat>
          <c:val>
            <c:numRef>
              <c:f>Munka1!$AI$18:$AL$18</c:f>
              <c:numCache>
                <c:formatCode>0%</c:formatCode>
                <c:ptCount val="4"/>
                <c:pt idx="0">
                  <c:v>0.19907407407407407</c:v>
                </c:pt>
                <c:pt idx="1">
                  <c:v>0.25</c:v>
                </c:pt>
                <c:pt idx="2">
                  <c:v>6.9444444444444448E-2</c:v>
                </c:pt>
                <c:pt idx="3">
                  <c:v>0.48148148148148145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0E7-4FE8-8F30-576C0D6C4B63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2552838789888108E-2"/>
          <c:y val="0.88417420977332239"/>
          <c:w val="0.90313976377952754"/>
          <c:h val="0.115825800950742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hu-HU" sz="3600" b="0" dirty="0">
                <a:solidFill>
                  <a:schemeClr val="bg1"/>
                </a:solidFill>
              </a:rPr>
              <a:t>Bizalmi szükséglet növekedése a gépek iránt</a:t>
            </a:r>
          </a:p>
        </c:rich>
      </c:tx>
      <c:layout>
        <c:manualLayout>
          <c:xMode val="edge"/>
          <c:yMode val="edge"/>
          <c:x val="0.1445673208761055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Válaszadók száma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Munka1!$AF$5:$AG$16</c:f>
              <c:multiLvlStrCache>
                <c:ptCount val="12"/>
                <c:lvl>
                  <c:pt idx="0">
                    <c:v>Férfi</c:v>
                  </c:pt>
                  <c:pt idx="1">
                    <c:v>Nő</c:v>
                  </c:pt>
                  <c:pt idx="2">
                    <c:v>Férfi</c:v>
                  </c:pt>
                  <c:pt idx="3">
                    <c:v>Nő</c:v>
                  </c:pt>
                  <c:pt idx="4">
                    <c:v>Férfi</c:v>
                  </c:pt>
                  <c:pt idx="5">
                    <c:v>Nő</c:v>
                  </c:pt>
                  <c:pt idx="6">
                    <c:v>Férfi</c:v>
                  </c:pt>
                  <c:pt idx="7">
                    <c:v>Nő</c:v>
                  </c:pt>
                  <c:pt idx="8">
                    <c:v>Férfi</c:v>
                  </c:pt>
                  <c:pt idx="9">
                    <c:v>Nő</c:v>
                  </c:pt>
                  <c:pt idx="10">
                    <c:v>Férfi</c:v>
                  </c:pt>
                  <c:pt idx="11">
                    <c:v>Nő</c:v>
                  </c:pt>
                </c:lvl>
                <c:lvl>
                  <c:pt idx="0">
                    <c:v>16-23</c:v>
                  </c:pt>
                  <c:pt idx="1">
                    <c:v>16-23</c:v>
                  </c:pt>
                  <c:pt idx="2">
                    <c:v>24-35</c:v>
                  </c:pt>
                  <c:pt idx="3">
                    <c:v>24-35</c:v>
                  </c:pt>
                  <c:pt idx="4">
                    <c:v>36-45</c:v>
                  </c:pt>
                  <c:pt idx="5">
                    <c:v>36-45</c:v>
                  </c:pt>
                  <c:pt idx="6">
                    <c:v>46-55</c:v>
                  </c:pt>
                  <c:pt idx="7">
                    <c:v>46-55</c:v>
                  </c:pt>
                  <c:pt idx="8">
                    <c:v>56-65</c:v>
                  </c:pt>
                  <c:pt idx="9">
                    <c:v>56-65</c:v>
                  </c:pt>
                  <c:pt idx="10">
                    <c:v>66+</c:v>
                  </c:pt>
                  <c:pt idx="11">
                    <c:v>66+</c:v>
                  </c:pt>
                </c:lvl>
              </c:multiLvlStrCache>
            </c:multiLvlStrRef>
          </c:cat>
          <c:val>
            <c:numRef>
              <c:f>Munka1!$AH$5:$AH$16</c:f>
              <c:numCache>
                <c:formatCode>General</c:formatCode>
                <c:ptCount val="12"/>
                <c:pt idx="0">
                  <c:v>64</c:v>
                </c:pt>
                <c:pt idx="1">
                  <c:v>9</c:v>
                </c:pt>
                <c:pt idx="2">
                  <c:v>42</c:v>
                </c:pt>
                <c:pt idx="3">
                  <c:v>12</c:v>
                </c:pt>
                <c:pt idx="4">
                  <c:v>24</c:v>
                </c:pt>
                <c:pt idx="5">
                  <c:v>5</c:v>
                </c:pt>
                <c:pt idx="6">
                  <c:v>25</c:v>
                </c:pt>
                <c:pt idx="7">
                  <c:v>19</c:v>
                </c:pt>
                <c:pt idx="8">
                  <c:v>13</c:v>
                </c:pt>
                <c:pt idx="9">
                  <c:v>2</c:v>
                </c:pt>
                <c:pt idx="10">
                  <c:v>0</c:v>
                </c:pt>
                <c:pt idx="1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25-49CE-B531-AF4A693B0A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64301872"/>
        <c:axId val="1764302352"/>
      </c:barChart>
      <c:lineChart>
        <c:grouping val="standard"/>
        <c:varyColors val="0"/>
        <c:ser>
          <c:idx val="1"/>
          <c:order val="1"/>
          <c:tx>
            <c:v>Korosztályonként és nemenkénti egyetértés átlaga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multiLvlStrRef>
              <c:f>Munka1!$AF$5:$AG$16</c:f>
              <c:multiLvlStrCache>
                <c:ptCount val="12"/>
                <c:lvl>
                  <c:pt idx="0">
                    <c:v>Férfi</c:v>
                  </c:pt>
                  <c:pt idx="1">
                    <c:v>Nő</c:v>
                  </c:pt>
                  <c:pt idx="2">
                    <c:v>Férfi</c:v>
                  </c:pt>
                  <c:pt idx="3">
                    <c:v>Nő</c:v>
                  </c:pt>
                  <c:pt idx="4">
                    <c:v>Férfi</c:v>
                  </c:pt>
                  <c:pt idx="5">
                    <c:v>Nő</c:v>
                  </c:pt>
                  <c:pt idx="6">
                    <c:v>Férfi</c:v>
                  </c:pt>
                  <c:pt idx="7">
                    <c:v>Nő</c:v>
                  </c:pt>
                  <c:pt idx="8">
                    <c:v>Férfi</c:v>
                  </c:pt>
                  <c:pt idx="9">
                    <c:v>Nő</c:v>
                  </c:pt>
                  <c:pt idx="10">
                    <c:v>Férfi</c:v>
                  </c:pt>
                  <c:pt idx="11">
                    <c:v>Nő</c:v>
                  </c:pt>
                </c:lvl>
                <c:lvl>
                  <c:pt idx="0">
                    <c:v>16-23</c:v>
                  </c:pt>
                  <c:pt idx="1">
                    <c:v>16-23</c:v>
                  </c:pt>
                  <c:pt idx="2">
                    <c:v>24-35</c:v>
                  </c:pt>
                  <c:pt idx="3">
                    <c:v>24-35</c:v>
                  </c:pt>
                  <c:pt idx="4">
                    <c:v>36-45</c:v>
                  </c:pt>
                  <c:pt idx="5">
                    <c:v>36-45</c:v>
                  </c:pt>
                  <c:pt idx="6">
                    <c:v>46-55</c:v>
                  </c:pt>
                  <c:pt idx="7">
                    <c:v>46-55</c:v>
                  </c:pt>
                  <c:pt idx="8">
                    <c:v>56-65</c:v>
                  </c:pt>
                  <c:pt idx="9">
                    <c:v>56-65</c:v>
                  </c:pt>
                  <c:pt idx="10">
                    <c:v>66+</c:v>
                  </c:pt>
                  <c:pt idx="11">
                    <c:v>66+</c:v>
                  </c:pt>
                </c:lvl>
              </c:multiLvlStrCache>
            </c:multiLvlStrRef>
          </c:cat>
          <c:val>
            <c:numRef>
              <c:f>Munka1!$BO$5:$BO$16</c:f>
              <c:numCache>
                <c:formatCode>0.00</c:formatCode>
                <c:ptCount val="12"/>
                <c:pt idx="0">
                  <c:v>4.109375</c:v>
                </c:pt>
                <c:pt idx="1">
                  <c:v>4.4444444444444446</c:v>
                </c:pt>
                <c:pt idx="2">
                  <c:v>3.7619047619047619</c:v>
                </c:pt>
                <c:pt idx="3">
                  <c:v>3.9166666666666665</c:v>
                </c:pt>
                <c:pt idx="4">
                  <c:v>4.041666666666667</c:v>
                </c:pt>
                <c:pt idx="5">
                  <c:v>4.8</c:v>
                </c:pt>
                <c:pt idx="6">
                  <c:v>4.16</c:v>
                </c:pt>
                <c:pt idx="7">
                  <c:v>4.4736842105263159</c:v>
                </c:pt>
                <c:pt idx="8">
                  <c:v>4.4615384615384617</c:v>
                </c:pt>
                <c:pt idx="9">
                  <c:v>4</c:v>
                </c:pt>
                <c:pt idx="10">
                  <c:v>0</c:v>
                </c:pt>
                <c:pt idx="11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F25-49CE-B531-AF4A693B0A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0085856"/>
        <c:axId val="80089696"/>
      </c:lineChart>
      <c:catAx>
        <c:axId val="1764301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764302352"/>
        <c:crosses val="autoZero"/>
        <c:auto val="1"/>
        <c:lblAlgn val="ctr"/>
        <c:lblOffset val="100"/>
        <c:noMultiLvlLbl val="0"/>
      </c:catAx>
      <c:valAx>
        <c:axId val="1764302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764301872"/>
        <c:crosses val="autoZero"/>
        <c:crossBetween val="between"/>
      </c:valAx>
      <c:valAx>
        <c:axId val="80089696"/>
        <c:scaling>
          <c:orientation val="minMax"/>
          <c:max val="5"/>
        </c:scaling>
        <c:delete val="0"/>
        <c:axPos val="r"/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80085856"/>
        <c:crosses val="max"/>
        <c:crossBetween val="between"/>
      </c:valAx>
      <c:catAx>
        <c:axId val="800858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008969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hu-HU" sz="3600" dirty="0">
                <a:solidFill>
                  <a:schemeClr val="bg1"/>
                </a:solidFill>
              </a:rPr>
              <a:t>Adatvédelem és adatbiztonság kockázatának növekedése</a:t>
            </a:r>
          </a:p>
        </c:rich>
      </c:tx>
      <c:layout>
        <c:manualLayout>
          <c:xMode val="edge"/>
          <c:yMode val="edge"/>
          <c:x val="0.21866000185672027"/>
          <c:y val="1.04696779988702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Válaszadók száma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Munka1!$AF$5:$AG$16</c:f>
              <c:multiLvlStrCache>
                <c:ptCount val="12"/>
                <c:lvl>
                  <c:pt idx="0">
                    <c:v>Férfi</c:v>
                  </c:pt>
                  <c:pt idx="1">
                    <c:v>Nő</c:v>
                  </c:pt>
                  <c:pt idx="2">
                    <c:v>Férfi</c:v>
                  </c:pt>
                  <c:pt idx="3">
                    <c:v>Nő</c:v>
                  </c:pt>
                  <c:pt idx="4">
                    <c:v>Férfi</c:v>
                  </c:pt>
                  <c:pt idx="5">
                    <c:v>Nő</c:v>
                  </c:pt>
                  <c:pt idx="6">
                    <c:v>Férfi</c:v>
                  </c:pt>
                  <c:pt idx="7">
                    <c:v>Nő</c:v>
                  </c:pt>
                  <c:pt idx="8">
                    <c:v>Férfi</c:v>
                  </c:pt>
                  <c:pt idx="9">
                    <c:v>Nő</c:v>
                  </c:pt>
                  <c:pt idx="10">
                    <c:v>Férfi</c:v>
                  </c:pt>
                  <c:pt idx="11">
                    <c:v>Nő</c:v>
                  </c:pt>
                </c:lvl>
                <c:lvl>
                  <c:pt idx="0">
                    <c:v>16-23</c:v>
                  </c:pt>
                  <c:pt idx="1">
                    <c:v>16-23</c:v>
                  </c:pt>
                  <c:pt idx="2">
                    <c:v>24-35</c:v>
                  </c:pt>
                  <c:pt idx="3">
                    <c:v>24-35</c:v>
                  </c:pt>
                  <c:pt idx="4">
                    <c:v>36-45</c:v>
                  </c:pt>
                  <c:pt idx="5">
                    <c:v>36-45</c:v>
                  </c:pt>
                  <c:pt idx="6">
                    <c:v>46-55</c:v>
                  </c:pt>
                  <c:pt idx="7">
                    <c:v>46-55</c:v>
                  </c:pt>
                  <c:pt idx="8">
                    <c:v>56-65</c:v>
                  </c:pt>
                  <c:pt idx="9">
                    <c:v>56-65</c:v>
                  </c:pt>
                  <c:pt idx="10">
                    <c:v>66+</c:v>
                  </c:pt>
                  <c:pt idx="11">
                    <c:v>66+</c:v>
                  </c:pt>
                </c:lvl>
              </c:multiLvlStrCache>
            </c:multiLvlStrRef>
          </c:cat>
          <c:val>
            <c:numRef>
              <c:f>Munka1!$AH$5:$AH$16</c:f>
              <c:numCache>
                <c:formatCode>General</c:formatCode>
                <c:ptCount val="12"/>
                <c:pt idx="0">
                  <c:v>64</c:v>
                </c:pt>
                <c:pt idx="1">
                  <c:v>9</c:v>
                </c:pt>
                <c:pt idx="2">
                  <c:v>42</c:v>
                </c:pt>
                <c:pt idx="3">
                  <c:v>12</c:v>
                </c:pt>
                <c:pt idx="4">
                  <c:v>24</c:v>
                </c:pt>
                <c:pt idx="5">
                  <c:v>5</c:v>
                </c:pt>
                <c:pt idx="6">
                  <c:v>25</c:v>
                </c:pt>
                <c:pt idx="7">
                  <c:v>19</c:v>
                </c:pt>
                <c:pt idx="8">
                  <c:v>13</c:v>
                </c:pt>
                <c:pt idx="9">
                  <c:v>2</c:v>
                </c:pt>
                <c:pt idx="10">
                  <c:v>0</c:v>
                </c:pt>
                <c:pt idx="1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30-4787-8D29-DF0EEF5068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64301872"/>
        <c:axId val="1764302352"/>
      </c:barChart>
      <c:lineChart>
        <c:grouping val="standard"/>
        <c:varyColors val="0"/>
        <c:ser>
          <c:idx val="1"/>
          <c:order val="1"/>
          <c:tx>
            <c:v>Korosztályonként és nemenkénti egyetértés átlaga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multiLvlStrRef>
              <c:f>Munka1!$AF$5:$AG$16</c:f>
              <c:multiLvlStrCache>
                <c:ptCount val="12"/>
                <c:lvl>
                  <c:pt idx="0">
                    <c:v>Férfi</c:v>
                  </c:pt>
                  <c:pt idx="1">
                    <c:v>Nő</c:v>
                  </c:pt>
                  <c:pt idx="2">
                    <c:v>Férfi</c:v>
                  </c:pt>
                  <c:pt idx="3">
                    <c:v>Nő</c:v>
                  </c:pt>
                  <c:pt idx="4">
                    <c:v>Férfi</c:v>
                  </c:pt>
                  <c:pt idx="5">
                    <c:v>Nő</c:v>
                  </c:pt>
                  <c:pt idx="6">
                    <c:v>Férfi</c:v>
                  </c:pt>
                  <c:pt idx="7">
                    <c:v>Nő</c:v>
                  </c:pt>
                  <c:pt idx="8">
                    <c:v>Férfi</c:v>
                  </c:pt>
                  <c:pt idx="9">
                    <c:v>Nő</c:v>
                  </c:pt>
                  <c:pt idx="10">
                    <c:v>Férfi</c:v>
                  </c:pt>
                  <c:pt idx="11">
                    <c:v>Nő</c:v>
                  </c:pt>
                </c:lvl>
                <c:lvl>
                  <c:pt idx="0">
                    <c:v>16-23</c:v>
                  </c:pt>
                  <c:pt idx="1">
                    <c:v>16-23</c:v>
                  </c:pt>
                  <c:pt idx="2">
                    <c:v>24-35</c:v>
                  </c:pt>
                  <c:pt idx="3">
                    <c:v>24-35</c:v>
                  </c:pt>
                  <c:pt idx="4">
                    <c:v>36-45</c:v>
                  </c:pt>
                  <c:pt idx="5">
                    <c:v>36-45</c:v>
                  </c:pt>
                  <c:pt idx="6">
                    <c:v>46-55</c:v>
                  </c:pt>
                  <c:pt idx="7">
                    <c:v>46-55</c:v>
                  </c:pt>
                  <c:pt idx="8">
                    <c:v>56-65</c:v>
                  </c:pt>
                  <c:pt idx="9">
                    <c:v>56-65</c:v>
                  </c:pt>
                  <c:pt idx="10">
                    <c:v>66+</c:v>
                  </c:pt>
                  <c:pt idx="11">
                    <c:v>66+</c:v>
                  </c:pt>
                </c:lvl>
              </c:multiLvlStrCache>
            </c:multiLvlStrRef>
          </c:cat>
          <c:val>
            <c:numRef>
              <c:f>Munka1!$BP$5:$BP$16</c:f>
              <c:numCache>
                <c:formatCode>0.00</c:formatCode>
                <c:ptCount val="12"/>
                <c:pt idx="0">
                  <c:v>3.78125</c:v>
                </c:pt>
                <c:pt idx="1">
                  <c:v>4.2222222222222223</c:v>
                </c:pt>
                <c:pt idx="2">
                  <c:v>3.7380952380952381</c:v>
                </c:pt>
                <c:pt idx="3">
                  <c:v>3.5833333333333335</c:v>
                </c:pt>
                <c:pt idx="4">
                  <c:v>3.9166666666666665</c:v>
                </c:pt>
                <c:pt idx="5">
                  <c:v>3.6</c:v>
                </c:pt>
                <c:pt idx="6">
                  <c:v>3.84</c:v>
                </c:pt>
                <c:pt idx="7">
                  <c:v>3.4736842105263159</c:v>
                </c:pt>
                <c:pt idx="8">
                  <c:v>4.4615384615384617</c:v>
                </c:pt>
                <c:pt idx="9">
                  <c:v>4</c:v>
                </c:pt>
                <c:pt idx="10">
                  <c:v>0</c:v>
                </c:pt>
                <c:pt idx="11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930-4787-8D29-DF0EEF5068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0085856"/>
        <c:axId val="80089696"/>
      </c:lineChart>
      <c:catAx>
        <c:axId val="1764301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764302352"/>
        <c:crosses val="autoZero"/>
        <c:auto val="1"/>
        <c:lblAlgn val="ctr"/>
        <c:lblOffset val="100"/>
        <c:noMultiLvlLbl val="0"/>
      </c:catAx>
      <c:valAx>
        <c:axId val="1764302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764301872"/>
        <c:crosses val="autoZero"/>
        <c:crossBetween val="between"/>
      </c:valAx>
      <c:valAx>
        <c:axId val="80089696"/>
        <c:scaling>
          <c:orientation val="minMax"/>
          <c:max val="5"/>
        </c:scaling>
        <c:delete val="0"/>
        <c:axPos val="r"/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80085856"/>
        <c:crosses val="max"/>
        <c:crossBetween val="between"/>
      </c:valAx>
      <c:catAx>
        <c:axId val="800858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008969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hu-HU" sz="3600" b="0">
                <a:solidFill>
                  <a:schemeClr val="bg1"/>
                </a:solidFill>
              </a:rPr>
              <a:t>Előnyök</a:t>
            </a:r>
            <a:r>
              <a:rPr lang="hu-HU" sz="3600" b="0" baseline="0">
                <a:solidFill>
                  <a:schemeClr val="bg1"/>
                </a:solidFill>
              </a:rPr>
              <a:t> meghaladják a kockázatot </a:t>
            </a:r>
            <a:endParaRPr lang="hu-HU" sz="3600" b="0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Válaszadók száma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Munka1!$AF$5:$AG$16</c:f>
              <c:multiLvlStrCache>
                <c:ptCount val="12"/>
                <c:lvl>
                  <c:pt idx="0">
                    <c:v>Férfi</c:v>
                  </c:pt>
                  <c:pt idx="1">
                    <c:v>Nő</c:v>
                  </c:pt>
                  <c:pt idx="2">
                    <c:v>Férfi</c:v>
                  </c:pt>
                  <c:pt idx="3">
                    <c:v>Nő</c:v>
                  </c:pt>
                  <c:pt idx="4">
                    <c:v>Férfi</c:v>
                  </c:pt>
                  <c:pt idx="5">
                    <c:v>Nő</c:v>
                  </c:pt>
                  <c:pt idx="6">
                    <c:v>Férfi</c:v>
                  </c:pt>
                  <c:pt idx="7">
                    <c:v>Nő</c:v>
                  </c:pt>
                  <c:pt idx="8">
                    <c:v>Férfi</c:v>
                  </c:pt>
                  <c:pt idx="9">
                    <c:v>Nő</c:v>
                  </c:pt>
                  <c:pt idx="10">
                    <c:v>Férfi</c:v>
                  </c:pt>
                  <c:pt idx="11">
                    <c:v>Nő</c:v>
                  </c:pt>
                </c:lvl>
                <c:lvl>
                  <c:pt idx="0">
                    <c:v>16-23</c:v>
                  </c:pt>
                  <c:pt idx="1">
                    <c:v>16-23</c:v>
                  </c:pt>
                  <c:pt idx="2">
                    <c:v>24-35</c:v>
                  </c:pt>
                  <c:pt idx="3">
                    <c:v>24-35</c:v>
                  </c:pt>
                  <c:pt idx="4">
                    <c:v>36-45</c:v>
                  </c:pt>
                  <c:pt idx="5">
                    <c:v>36-45</c:v>
                  </c:pt>
                  <c:pt idx="6">
                    <c:v>46-55</c:v>
                  </c:pt>
                  <c:pt idx="7">
                    <c:v>46-55</c:v>
                  </c:pt>
                  <c:pt idx="8">
                    <c:v>56-65</c:v>
                  </c:pt>
                  <c:pt idx="9">
                    <c:v>56-65</c:v>
                  </c:pt>
                  <c:pt idx="10">
                    <c:v>66+</c:v>
                  </c:pt>
                  <c:pt idx="11">
                    <c:v>66+</c:v>
                  </c:pt>
                </c:lvl>
              </c:multiLvlStrCache>
            </c:multiLvlStrRef>
          </c:cat>
          <c:val>
            <c:numRef>
              <c:f>Munka1!$AH$5:$AH$16</c:f>
              <c:numCache>
                <c:formatCode>General</c:formatCode>
                <c:ptCount val="12"/>
                <c:pt idx="0">
                  <c:v>64</c:v>
                </c:pt>
                <c:pt idx="1">
                  <c:v>9</c:v>
                </c:pt>
                <c:pt idx="2">
                  <c:v>42</c:v>
                </c:pt>
                <c:pt idx="3">
                  <c:v>12</c:v>
                </c:pt>
                <c:pt idx="4">
                  <c:v>24</c:v>
                </c:pt>
                <c:pt idx="5">
                  <c:v>5</c:v>
                </c:pt>
                <c:pt idx="6">
                  <c:v>25</c:v>
                </c:pt>
                <c:pt idx="7">
                  <c:v>19</c:v>
                </c:pt>
                <c:pt idx="8">
                  <c:v>13</c:v>
                </c:pt>
                <c:pt idx="9">
                  <c:v>2</c:v>
                </c:pt>
                <c:pt idx="10">
                  <c:v>0</c:v>
                </c:pt>
                <c:pt idx="1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73-4C2E-B761-F70BFD407F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64301872"/>
        <c:axId val="1764302352"/>
      </c:barChart>
      <c:lineChart>
        <c:grouping val="standard"/>
        <c:varyColors val="0"/>
        <c:ser>
          <c:idx val="1"/>
          <c:order val="1"/>
          <c:tx>
            <c:v>Korosztályonként és nemenkénti egyetértés átlaga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multiLvlStrRef>
              <c:f>Munka1!$AF$5:$AG$16</c:f>
              <c:multiLvlStrCache>
                <c:ptCount val="12"/>
                <c:lvl>
                  <c:pt idx="0">
                    <c:v>Férfi</c:v>
                  </c:pt>
                  <c:pt idx="1">
                    <c:v>Nő</c:v>
                  </c:pt>
                  <c:pt idx="2">
                    <c:v>Férfi</c:v>
                  </c:pt>
                  <c:pt idx="3">
                    <c:v>Nő</c:v>
                  </c:pt>
                  <c:pt idx="4">
                    <c:v>Férfi</c:v>
                  </c:pt>
                  <c:pt idx="5">
                    <c:v>Nő</c:v>
                  </c:pt>
                  <c:pt idx="6">
                    <c:v>Férfi</c:v>
                  </c:pt>
                  <c:pt idx="7">
                    <c:v>Nő</c:v>
                  </c:pt>
                  <c:pt idx="8">
                    <c:v>Férfi</c:v>
                  </c:pt>
                  <c:pt idx="9">
                    <c:v>Nő</c:v>
                  </c:pt>
                  <c:pt idx="10">
                    <c:v>Férfi</c:v>
                  </c:pt>
                  <c:pt idx="11">
                    <c:v>Nő</c:v>
                  </c:pt>
                </c:lvl>
                <c:lvl>
                  <c:pt idx="0">
                    <c:v>16-23</c:v>
                  </c:pt>
                  <c:pt idx="1">
                    <c:v>16-23</c:v>
                  </c:pt>
                  <c:pt idx="2">
                    <c:v>24-35</c:v>
                  </c:pt>
                  <c:pt idx="3">
                    <c:v>24-35</c:v>
                  </c:pt>
                  <c:pt idx="4">
                    <c:v>36-45</c:v>
                  </c:pt>
                  <c:pt idx="5">
                    <c:v>36-45</c:v>
                  </c:pt>
                  <c:pt idx="6">
                    <c:v>46-55</c:v>
                  </c:pt>
                  <c:pt idx="7">
                    <c:v>46-55</c:v>
                  </c:pt>
                  <c:pt idx="8">
                    <c:v>56-65</c:v>
                  </c:pt>
                  <c:pt idx="9">
                    <c:v>56-65</c:v>
                  </c:pt>
                  <c:pt idx="10">
                    <c:v>66+</c:v>
                  </c:pt>
                  <c:pt idx="11">
                    <c:v>66+</c:v>
                  </c:pt>
                </c:lvl>
              </c:multiLvlStrCache>
            </c:multiLvlStrRef>
          </c:cat>
          <c:val>
            <c:numRef>
              <c:f>Munka1!$BQ$5:$BQ$16</c:f>
              <c:numCache>
                <c:formatCode>0.00</c:formatCode>
                <c:ptCount val="12"/>
                <c:pt idx="0">
                  <c:v>3.140625</c:v>
                </c:pt>
                <c:pt idx="1">
                  <c:v>3.2222222222222223</c:v>
                </c:pt>
                <c:pt idx="2">
                  <c:v>3.2380952380952381</c:v>
                </c:pt>
                <c:pt idx="3">
                  <c:v>3.8333333333333335</c:v>
                </c:pt>
                <c:pt idx="4">
                  <c:v>3</c:v>
                </c:pt>
                <c:pt idx="5">
                  <c:v>3.6</c:v>
                </c:pt>
                <c:pt idx="6">
                  <c:v>3.72</c:v>
                </c:pt>
                <c:pt idx="7">
                  <c:v>2.7894736842105261</c:v>
                </c:pt>
                <c:pt idx="8">
                  <c:v>3.1538461538461537</c:v>
                </c:pt>
                <c:pt idx="9">
                  <c:v>3.5</c:v>
                </c:pt>
                <c:pt idx="10">
                  <c:v>0</c:v>
                </c:pt>
                <c:pt idx="11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873-4C2E-B761-F70BFD407F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0085856"/>
        <c:axId val="80089696"/>
      </c:lineChart>
      <c:catAx>
        <c:axId val="1764301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764302352"/>
        <c:crosses val="autoZero"/>
        <c:auto val="1"/>
        <c:lblAlgn val="ctr"/>
        <c:lblOffset val="100"/>
        <c:noMultiLvlLbl val="0"/>
      </c:catAx>
      <c:valAx>
        <c:axId val="1764302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764301872"/>
        <c:crosses val="autoZero"/>
        <c:crossBetween val="between"/>
      </c:valAx>
      <c:valAx>
        <c:axId val="80089696"/>
        <c:scaling>
          <c:orientation val="minMax"/>
          <c:max val="5"/>
        </c:scaling>
        <c:delete val="0"/>
        <c:axPos val="r"/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80085856"/>
        <c:crosses val="max"/>
        <c:crossBetween val="between"/>
      </c:valAx>
      <c:catAx>
        <c:axId val="800858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008969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16F70-7E62-4472-B209-AC57B0F75A5B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13DBF-CB09-4847-ADCA-8E0E05826D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0618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35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E5F48-7E9E-3344-95A6-888280517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F70779-D3A3-3F42-B1A3-2A64CC15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DA728C8-7909-7349-AF65-927D93833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511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11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83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1047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75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343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3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4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78175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6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4288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30408-977E-D047-99A9-EF2FB63037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723265-71EE-1044-933D-610CE9DDA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4E90D23-247A-EE46-8AC0-0876ABD703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685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202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64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0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277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2466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90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26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979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07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B594C-28EC-D24F-B2E5-3A157560B5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40FC90-3A93-CC4F-BDBD-612B4698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FCAAE3A-B1BE-E545-9E1E-1408EE6711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282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862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1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4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4744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9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165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018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4093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91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1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C5EAA2-9B6A-E64A-8911-60ED04B4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4820C9-8081-0D4C-BC75-9F8EAD16AA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542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996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7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56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2258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extLst>
    <p:ext uri="{DCECCB84-F9BA-43D5-87BE-67443E8EF086}">
      <p15:sldGuideLst xmlns:p15="http://schemas.microsoft.com/office/powerpoint/2012/main">
        <p15:guide id="4" pos="73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2F6CFDB0-C6A3-4642-9ABE-6AF9116CAA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9775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3649443-DE97-A345-9372-BFD55CF20F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2958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36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FEA123C-DA4F-C34C-89AC-82D083FCB4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9E42308-C415-BF4C-B9D2-0C85E64A8B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461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EEA2910B-2D1C-7D45-8F95-5E9B3C868C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6860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C1143C3C-52B9-A947-8BCA-B29F0A0725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75F3DFE-DFCB-1D4A-B094-B28023281E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7515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F44393-3C59-C441-887A-DAAB726EA6D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1260475"/>
            <a:ext cx="5437187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51130D81-4595-FB40-8DF0-C67291BD71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525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7CDFBE-C7DA-5D45-9470-443262647D1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4923" y="1260475"/>
            <a:ext cx="5421690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CC20A9F-4B68-FB47-B6BA-A6EAA29FC9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57DFF3-BD6A-2746-BD0D-7303220D1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636" y="1270648"/>
            <a:ext cx="5409069" cy="102487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5751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D63F9E9D-3034-8345-837C-D9589E54C8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473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EC3EE40-8A73-1B41-9CC1-66E8FFC64E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7712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E595CA-2A3E-994F-B8BF-D3169A936B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0BA7932-8483-2A43-81FA-5BB458D6AE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604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2457450"/>
            <a:ext cx="54213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CC7506-CF33-3747-B567-8E21C55980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74792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0886" y="1260475"/>
            <a:ext cx="5421312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059D531-7DBA-7C4E-8AE6-5481CF068B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5820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7C1BC3-E15F-D34B-BD28-F312B456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79759E2-B98B-5C46-9D45-1A01AB96D6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05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2457450"/>
            <a:ext cx="5437188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075E847A-C026-4942-8745-18C8E58C75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83388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023" y="1284128"/>
            <a:ext cx="5416551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1260475"/>
            <a:ext cx="5437188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C720B8B-49C2-1847-9D7B-781B1B4FA7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0676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543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25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20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463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1890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34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802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629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151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1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0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9152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380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811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402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044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3495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5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2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55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224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0398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31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59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4793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44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95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4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2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6913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8249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398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6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8513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63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3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90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3947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3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96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90235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6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300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5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4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2671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0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8395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499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0575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ED13265F-B3AB-F045-A99A-7F22CFB613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41906" y="15240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71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64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8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9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04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854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158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07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422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567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666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7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2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590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640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083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187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224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558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94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3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119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03C85-69BE-E743-BB5D-297DC90D373D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3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42" r:id="rId18"/>
    <p:sldLayoutId id="2147483795" r:id="rId19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2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41" r:id="rId15"/>
    <p:sldLayoutId id="2147483793" r:id="rId16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7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1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3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94" r:id="rId16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1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microsoft.com/office/2007/relationships/media" Target="../media/media15.m4a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8.jp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k%C3%A9rd%C5%91%C3%ADv&amp;sca_esv=5d0811d5ae0715ef&amp;sca_upv=1&amp;rlz=1C1AVFC_enHU1037HU1037&amp;udm=2&amp;biw=1536&amp;bih=714&amp;sxsrf=ACQVn08_0xaizHyzppz_wJv5M7bq-ndUJA%3A1713903647488&amp;ei=HxgoZteeHeyN9u8Pi6u4oA8&amp;ved=0ahUKEwiXqtnQlNmFAxXshv0HHYsVDvQQ4dUDCBA&amp;uact=5&amp;oq=k%C3%A9rd%C5%91%C3%ADv&amp;gs_lp=Egxnd3Mtd2l6LXNlcnAiCmvDqXJkxZHDrXYyBRAAGIAEMgUQABiABDIFEAAYgAQyBRAAGIAEMgUQABiABDIFEAAYgAQyBRAAGIAEMgUQABiABDIFEAAYgAQyBRAAGIAESN8pUABYyyJwAHgAkAEAmAGkAaABsAWqAQM1LjK4AQPIAQD4AQGYAgegAssFwgIEECMYJ8ICBBAAGAPCAggQABiABBixA8ICChAAGIAEGEMYigWYAwCSBwM1LjKgB5Mm&amp;sclient=gws-wiz-serp#vhid=fIplTm39RTcwDM&amp;vssid=mosaic" TargetMode="External"/><Relationship Id="rId2" Type="http://schemas.openxmlformats.org/officeDocument/2006/relationships/hyperlink" Target="https://autopro.hu/trend/kibervedelem-nelkul-elkepzelhetetlenek-a-modern-autok/1083239" TargetMode="External"/><Relationship Id="rId1" Type="http://schemas.openxmlformats.org/officeDocument/2006/relationships/slideLayout" Target="../slideLayouts/slideLayout51.xml"/><Relationship Id="rId4" Type="http://schemas.openxmlformats.org/officeDocument/2006/relationships/hyperlink" Target="https://writerfelicianicole.wordpress.com/2015/01/02/the-society-we-share-part-1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microsoft.com/office/2007/relationships/media" Target="../media/media5.m4a"/><Relationship Id="rId7" Type="http://schemas.microsoft.com/office/2007/relationships/media" Target="../media/media7.m4a"/><Relationship Id="rId12" Type="http://schemas.openxmlformats.org/officeDocument/2006/relationships/image" Target="../media/image4.pn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audio" Target="../media/media6.m4a"/><Relationship Id="rId11" Type="http://schemas.microsoft.com/office/2007/relationships/hdphoto" Target="../media/hdphoto1.wdp"/><Relationship Id="rId5" Type="http://schemas.microsoft.com/office/2007/relationships/media" Target="../media/media6.m4a"/><Relationship Id="rId10" Type="http://schemas.openxmlformats.org/officeDocument/2006/relationships/image" Target="../media/image6.png"/><Relationship Id="rId4" Type="http://schemas.openxmlformats.org/officeDocument/2006/relationships/audio" Target="../media/media5.m4a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9.m4a"/><Relationship Id="rId7" Type="http://schemas.openxmlformats.org/officeDocument/2006/relationships/image" Target="../media/image7.png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51.xml"/><Relationship Id="rId4" Type="http://schemas.microsoft.com/office/2007/relationships/media" Target="../media/media10.m4a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.png"/><Relationship Id="rId2" Type="http://schemas.microsoft.com/office/2007/relationships/media" Target="../media/media11.m4a"/><Relationship Id="rId1" Type="http://schemas.openxmlformats.org/officeDocument/2006/relationships/audio" Target="NULL" TargetMode="Externa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microsoft.com/office/2007/relationships/media" Target="../media/media12.m4a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chart" Target="../charts/chart3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microsoft.com/office/2007/relationships/media" Target="../media/media13.m4a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chart" Target="../charts/chart4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microsoft.com/office/2007/relationships/media" Target="../media/media14.m4a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chart" Target="../charts/chart5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44285" y="1668180"/>
            <a:ext cx="11103429" cy="2796494"/>
          </a:xfrm>
        </p:spPr>
        <p:txBody>
          <a:bodyPr>
            <a:normAutofit fontScale="90000"/>
          </a:bodyPr>
          <a:lstStyle/>
          <a:p>
            <a:r>
              <a:rPr lang="hu-HU" sz="6000" b="1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Az autonóm közúti járművek kiberbiztonsági </a:t>
            </a:r>
            <a:br>
              <a:rPr lang="hu-HU" sz="6000" b="1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hu-HU" sz="6000" b="1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kihívásai és társadalmi megítélésük</a:t>
            </a:r>
            <a:endParaRPr lang="hu-H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4809240"/>
            <a:ext cx="9144000" cy="641837"/>
          </a:xfrm>
        </p:spPr>
        <p:txBody>
          <a:bodyPr/>
          <a:lstStyle/>
          <a:p>
            <a:r>
              <a:rPr lang="hu-HU" sz="2400" b="1" i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Ács Boglárka</a:t>
            </a:r>
            <a:endParaRPr lang="hu-H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7CC02B7-1D19-EE8C-58D1-602964CFA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4" name="Dia1">
            <a:hlinkClick r:id="" action="ppaction://media"/>
            <a:extLst>
              <a:ext uri="{FF2B5EF4-FFF2-40B4-BE49-F238E27FC236}">
                <a16:creationId xmlns:a16="http://schemas.microsoft.com/office/drawing/2014/main" id="{7C76943B-3761-5271-0DB3-43F71E2414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4" end="1673.954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0000" y="604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1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0"/>
    </mc:Choice>
    <mc:Fallback xmlns="">
      <p:transition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421" y="2626316"/>
            <a:ext cx="8483594" cy="1012031"/>
          </a:xfrm>
        </p:spPr>
        <p:txBody>
          <a:bodyPr>
            <a:normAutofit/>
          </a:bodyPr>
          <a:lstStyle/>
          <a:p>
            <a:r>
              <a:rPr lang="hu-HU" sz="3200" dirty="0"/>
              <a:t>Köszönöm a figyelmet!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3" name="Kép 2" descr="A képen autó, jármű, Gépjármű, kormánykerék látható&#10;&#10;Automatikusan generált leírás">
            <a:extLst>
              <a:ext uri="{FF2B5EF4-FFF2-40B4-BE49-F238E27FC236}">
                <a16:creationId xmlns:a16="http://schemas.microsoft.com/office/drawing/2014/main" id="{FC86479E-3942-1E13-2C9F-06276A731E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42" y="1337700"/>
            <a:ext cx="6411686" cy="3589262"/>
          </a:xfrm>
          <a:prstGeom prst="rect">
            <a:avLst/>
          </a:prstGeom>
        </p:spPr>
      </p:pic>
      <p:pic>
        <p:nvPicPr>
          <p:cNvPr id="6" name="10">
            <a:hlinkClick r:id="" action="ppaction://media"/>
            <a:extLst>
              <a:ext uri="{FF2B5EF4-FFF2-40B4-BE49-F238E27FC236}">
                <a16:creationId xmlns:a16="http://schemas.microsoft.com/office/drawing/2014/main" id="{C1EBBA13-18A6-6449-0BC3-3B20DEECBFA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2" end="2472.764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0000" y="604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87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2BB9AF7-96AC-EE2B-18DD-BF61C2C30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Források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29997C4-4633-151F-FB56-17BB200705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8456" y="2158546"/>
            <a:ext cx="10504261" cy="2932793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hu-HU" sz="1800" u="sng" kern="1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https://autopro.hu/trend/kibervedelem-nelkul-elkepzelhetetlenek-a-modern-autok/1083239</a:t>
            </a:r>
            <a:endParaRPr lang="hu-HU" sz="1800" u="sng" kern="100" dirty="0"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hu-HU" sz="1800" u="sng" kern="1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ogle.com/search?q=k%C3%A9rd%C5%91%C3%ADv&amp;sca_esv=5d0811d5ae0715ef&amp;sca_upv=1&amp;rlz=1C1AVFC_enHU1037HU1037&amp;udm=2&amp;biw=1536&amp;bih=714&amp;sxsrf=ACQVn08_0xaizHyzppz_wJv5M7bq-ndUJA%3A1713903647488&amp;ei=HxgoZteeHeyN9u8Pi6u4oA8&amp;ved=0ahUKEwiXqtnQlNmFAxXshv0HHYsVDvQQ4dUDCBA&amp;uact=5&amp;oq=k%C3%A9rd%C5%91%C3%ADv&amp;gs_lp=Egxnd3Mtd2l6LXNlcnAiCmvDqXJkxZHDrXYyBRAAGIAEMgUQABiABDIFEAAYgAQyBRAAGIAEMgUQABiABDIFEAAYgAQyBRAAGIAEMgUQABiABDIFEAAYgAQyBRAAGIAESN8pUABYyyJwAHgAkAEAmAGkAaABsAWqAQM1LjK4AQPIAQD4AQGYAgegAssFwgIEECMYJ8ICBBAAGAPCAggQABiABBixA8ICChAAGIAEGEMYigWYAwCSBwM1LjKgB5Mm&amp;sclient=gws-wiz-serp#vhid=fIplTm39RTcwDM&amp;vssid=mosaic</a:t>
            </a:r>
            <a:endParaRPr lang="hu-HU" sz="1800" kern="100" dirty="0"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hu-HU" sz="1800" kern="1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https://writerfelicianicole.wordpress.com/2015/01/02/the-society-we-share-part-1/</a:t>
            </a:r>
            <a:endParaRPr lang="hu-HU" sz="1800" kern="100" dirty="0"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6594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4889622" cy="1613388"/>
          </a:xfrm>
        </p:spPr>
        <p:txBody>
          <a:bodyPr/>
          <a:lstStyle/>
          <a:p>
            <a:pPr marL="0" indent="0">
              <a:buNone/>
            </a:pPr>
            <a:r>
              <a:rPr lang="hu-HU" sz="2000" i="1" dirty="0">
                <a:solidFill>
                  <a:schemeClr val="bg1"/>
                </a:solidFill>
              </a:rPr>
              <a:t>„emberi beavatkozás nélkül, digitális technológiák segítségével vezérelt, a közúti forgalomban közlekedni képes jármű”</a:t>
            </a:r>
            <a:r>
              <a:rPr lang="hu-HU" sz="2000" dirty="0">
                <a:solidFill>
                  <a:schemeClr val="bg1"/>
                </a:solidFill>
              </a:rPr>
              <a:t> - Wikipédia</a:t>
            </a:r>
          </a:p>
          <a:p>
            <a:pPr marL="0" indent="0">
              <a:buNone/>
            </a:pPr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4" name="Kép 3" descr="A képen kültéri, kocsi, kerék, szekér látható&#10;&#10;Automatikusan generált leírás">
            <a:extLst>
              <a:ext uri="{FF2B5EF4-FFF2-40B4-BE49-F238E27FC236}">
                <a16:creationId xmlns:a16="http://schemas.microsoft.com/office/drawing/2014/main" id="{43D10939-5763-1291-4478-81B7C0B9BD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8" t="5599" r="-141" b="9062"/>
          <a:stretch/>
        </p:blipFill>
        <p:spPr>
          <a:xfrm>
            <a:off x="5213838" y="926078"/>
            <a:ext cx="6331561" cy="4067742"/>
          </a:xfrm>
          <a:prstGeom prst="rect">
            <a:avLst/>
          </a:prstGeom>
        </p:spPr>
      </p:pic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3F544BC4-EB85-F685-5B76-603FB66144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61" end="1742.875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0000" y="604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8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8000"/>
    </mc:Choice>
    <mc:Fallback xmlns="">
      <p:transition advClick="0" advTm="4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17229" y="2431613"/>
            <a:ext cx="1290229" cy="1012031"/>
          </a:xfrm>
        </p:spPr>
        <p:txBody>
          <a:bodyPr/>
          <a:lstStyle/>
          <a:p>
            <a:r>
              <a:rPr lang="hu-HU" dirty="0"/>
              <a:t>SAE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graphicFrame>
        <p:nvGraphicFramePr>
          <p:cNvPr id="6" name="Táblázat 5">
            <a:extLst>
              <a:ext uri="{FF2B5EF4-FFF2-40B4-BE49-F238E27FC236}">
                <a16:creationId xmlns:a16="http://schemas.microsoft.com/office/drawing/2014/main" id="{8F996F09-F9E1-614E-2D1B-2118979F5F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262792"/>
              </p:ext>
            </p:extLst>
          </p:nvPr>
        </p:nvGraphicFramePr>
        <p:xfrm>
          <a:off x="2465614" y="369702"/>
          <a:ext cx="9581602" cy="51358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47805">
                  <a:extLst>
                    <a:ext uri="{9D8B030D-6E8A-4147-A177-3AD203B41FA5}">
                      <a16:colId xmlns:a16="http://schemas.microsoft.com/office/drawing/2014/main" val="171068902"/>
                    </a:ext>
                  </a:extLst>
                </a:gridCol>
                <a:gridCol w="1389797">
                  <a:extLst>
                    <a:ext uri="{9D8B030D-6E8A-4147-A177-3AD203B41FA5}">
                      <a16:colId xmlns:a16="http://schemas.microsoft.com/office/drawing/2014/main" val="2707870438"/>
                    </a:ext>
                  </a:extLst>
                </a:gridCol>
                <a:gridCol w="1368800">
                  <a:extLst>
                    <a:ext uri="{9D8B030D-6E8A-4147-A177-3AD203B41FA5}">
                      <a16:colId xmlns:a16="http://schemas.microsoft.com/office/drawing/2014/main" val="3431091032"/>
                    </a:ext>
                  </a:extLst>
                </a:gridCol>
                <a:gridCol w="1368800">
                  <a:extLst>
                    <a:ext uri="{9D8B030D-6E8A-4147-A177-3AD203B41FA5}">
                      <a16:colId xmlns:a16="http://schemas.microsoft.com/office/drawing/2014/main" val="3846693779"/>
                    </a:ext>
                  </a:extLst>
                </a:gridCol>
                <a:gridCol w="1368800">
                  <a:extLst>
                    <a:ext uri="{9D8B030D-6E8A-4147-A177-3AD203B41FA5}">
                      <a16:colId xmlns:a16="http://schemas.microsoft.com/office/drawing/2014/main" val="1389690377"/>
                    </a:ext>
                  </a:extLst>
                </a:gridCol>
                <a:gridCol w="1368800">
                  <a:extLst>
                    <a:ext uri="{9D8B030D-6E8A-4147-A177-3AD203B41FA5}">
                      <a16:colId xmlns:a16="http://schemas.microsoft.com/office/drawing/2014/main" val="3459578228"/>
                    </a:ext>
                  </a:extLst>
                </a:gridCol>
                <a:gridCol w="1368800">
                  <a:extLst>
                    <a:ext uri="{9D8B030D-6E8A-4147-A177-3AD203B41FA5}">
                      <a16:colId xmlns:a16="http://schemas.microsoft.com/office/drawing/2014/main" val="918930602"/>
                    </a:ext>
                  </a:extLst>
                </a:gridCol>
              </a:tblGrid>
              <a:tr h="409109">
                <a:tc>
                  <a:txBody>
                    <a:bodyPr/>
                    <a:lstStyle/>
                    <a:p>
                      <a:pPr algn="ctr" fontAlgn="ctr"/>
                      <a:endParaRPr lang="hu-H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1F3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 SZINT</a:t>
                      </a:r>
                      <a:endParaRPr lang="hu-H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E8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SZINT</a:t>
                      </a:r>
                      <a:endParaRPr lang="hu-H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E8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SZINT</a:t>
                      </a:r>
                      <a:endParaRPr lang="hu-H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E8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SZINT</a:t>
                      </a:r>
                      <a:endParaRPr lang="hu-H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F40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SZINT</a:t>
                      </a:r>
                      <a:endParaRPr lang="hu-H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F40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SZINT</a:t>
                      </a:r>
                      <a:endParaRPr lang="hu-H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F40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9063713"/>
                  </a:ext>
                </a:extLst>
              </a:tr>
              <a:tr h="887246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s-E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Mit csinál a humán sofőr a vezetőülésben?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hu-H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Minden esetben a sofőr vezet, amikor ezek a vezetőtámogató szolgáltatások aktívak, még akkor is, ha a sofőr lába nincsen a pedálon, illetve nem kell kormányoznia.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E8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hu-H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sofőr nem vezet, amikor ezek az automatizált vezetés szolgáltatások aktívak, még akkor sem, ha az illető a sofőr ülésben ül.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F40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027061"/>
                  </a:ext>
                </a:extLst>
              </a:tr>
              <a:tr h="447549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rowSpan="2" gridSpan="3">
                  <a:txBody>
                    <a:bodyPr/>
                    <a:lstStyle/>
                    <a:p>
                      <a:pPr algn="ctr" rtl="0" fontAlgn="ctr"/>
                      <a:r>
                        <a:rPr lang="hu-H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sofőrnek folyamatosan felügyelnie kell ezeket a vezetőtámogató szolgáltatásokat. A biztonság érdekében szükség esetén a sofőrnek kell kormányoznia, fékeznie vagy gyorsítania.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E8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Amikor a szolgáltatás kéri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F40C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rtl="0" fontAlgn="ctr"/>
                      <a:r>
                        <a:rPr lang="hu-H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Ezek az automatizált vezetés szolgáltatások egyáltalán nem igénylik, hogy a sofőr átvegye az irányítást.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F40C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418648"/>
                  </a:ext>
                </a:extLst>
              </a:tr>
              <a:tr h="447549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Át kell vegye a vezetést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F40C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115377"/>
                  </a:ext>
                </a:extLst>
              </a:tr>
              <a:tr h="510363">
                <a:tc>
                  <a:txBody>
                    <a:bodyPr/>
                    <a:lstStyle/>
                    <a:p>
                      <a:pPr algn="ctr" fontAlgn="ctr"/>
                      <a:endParaRPr lang="hu-H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1F39">
                        <a:alpha val="85000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hu-HU" sz="16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EZEK VEZETŐTÁMOGATÓ SZOLGÁLTATÁSOK</a:t>
                      </a:r>
                      <a:endParaRPr lang="hu-H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1F3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hu-HU" sz="160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EZEK AUTOMATIZÁLT VEZETÉS SZOLGÁLTATÁSOK</a:t>
                      </a:r>
                      <a:endParaRPr lang="hu-HU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51F3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7482393"/>
                  </a:ext>
                </a:extLst>
              </a:tr>
              <a:tr h="1107095"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Mit csinálnak ezek a funkciók?</a:t>
                      </a:r>
                      <a:endParaRPr lang="hu-H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figyelemfelkeltét és pillanatnyi asszisztenciát nyújtanak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E8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kormányzás VAGY fékezés/ gyorsítást biztosítanak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E8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Kormányzás ÉS fékezés/gyorsítás támogatást biztosítanak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E8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hu-H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Korlátozottan, előre meghatározott helyzetekben képesek vezetni az autót, és nem működnek amennyiben nem teljesül minden feltétel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F40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Minden helyzetben képes vezetni az autót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F40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692438"/>
                  </a:ext>
                </a:extLst>
              </a:tr>
              <a:tr h="1326944"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Példák ezekre a funkciókra</a:t>
                      </a:r>
                      <a:endParaRPr lang="hu-H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0" fontAlgn="ctr"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None/>
                      </a:pPr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Automatikus vészfékezés</a:t>
                      </a:r>
                    </a:p>
                    <a:p>
                      <a:pPr marL="0" indent="0" algn="ctr" rtl="0" fontAlgn="ctr"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None/>
                      </a:pPr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Holtér figyelmeztetés</a:t>
                      </a:r>
                    </a:p>
                    <a:p>
                      <a:pPr marL="0" indent="0" algn="ctr" rtl="0" fontAlgn="ctr"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None/>
                      </a:pPr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Sávelhagyás figyelmeztetés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E8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0" fontAlgn="ctr"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None/>
                      </a:pPr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Sávközépen tartás</a:t>
                      </a:r>
                    </a:p>
                    <a:p>
                      <a:pPr marL="0" indent="0" algn="ctr" rtl="0" fontAlgn="ctr"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None/>
                      </a:pPr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VAGY</a:t>
                      </a:r>
                    </a:p>
                    <a:p>
                      <a:pPr marL="0" indent="0" algn="ctr" rtl="0" fontAlgn="ctr"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None/>
                      </a:pPr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Adaptív </a:t>
                      </a:r>
                      <a:r>
                        <a:rPr lang="hu-H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tempomat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E8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0" fontAlgn="ctr"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None/>
                      </a:pP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Sávközépen tartás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 rtl="0" fontAlgn="ctr"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None/>
                      </a:pP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ÉS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ctr" rtl="0" fontAlgn="ctr"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None/>
                      </a:pP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Adaptív tempomat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E8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0" fontAlgn="ctr"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None/>
                      </a:pPr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Automatizált vezetés forgalmi dugóban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F40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rtl="0" fontAlgn="ctr"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None/>
                      </a:pPr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Vezető nélküli helyi taxi</a:t>
                      </a:r>
                    </a:p>
                    <a:p>
                      <a:pPr marL="0" indent="0" algn="ctr" rtl="0" fontAlgn="ctr">
                        <a:buClr>
                          <a:srgbClr val="000000"/>
                        </a:buClr>
                        <a:buSzPts val="1100"/>
                        <a:buFont typeface="Arial" panose="020B0604020202020204" pitchFamily="34" charset="0"/>
                        <a:buNone/>
                      </a:pPr>
                      <a:r>
                        <a:rPr lang="hu-H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pedálok és a kormány nem feltétlen szükségesek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F40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u-H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Azonos a 4. szinttel, de mindenhol képes vezetni minden körülmény esetén</a:t>
                      </a:r>
                      <a:endParaRPr lang="hu-H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F40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7415753"/>
                  </a:ext>
                </a:extLst>
              </a:tr>
            </a:tbl>
          </a:graphicData>
        </a:graphic>
      </p:graphicFrame>
      <p:pic>
        <p:nvPicPr>
          <p:cNvPr id="3" name="3">
            <a:hlinkClick r:id="" action="ppaction://media"/>
            <a:extLst>
              <a:ext uri="{FF2B5EF4-FFF2-40B4-BE49-F238E27FC236}">
                <a16:creationId xmlns:a16="http://schemas.microsoft.com/office/drawing/2014/main" id="{4DBCF2C0-C3DF-DFE4-AB2A-B28FC08D58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3" end="7228.997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0000" y="604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3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8000"/>
    </mc:Choice>
    <mc:Fallback xmlns="">
      <p:transition advClick="0" advTm="3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5542" y="1301584"/>
            <a:ext cx="11212830" cy="1012031"/>
          </a:xfrm>
        </p:spPr>
        <p:txBody>
          <a:bodyPr/>
          <a:lstStyle/>
          <a:p>
            <a:r>
              <a:rPr lang="hu-HU" sz="3200" dirty="0" err="1"/>
              <a:t>Kibervédelem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728078" y="2250512"/>
            <a:ext cx="3190194" cy="1533798"/>
          </a:xfrm>
        </p:spPr>
        <p:txBody>
          <a:bodyPr/>
          <a:lstStyle/>
          <a:p>
            <a:pPr marL="0" indent="0">
              <a:buNone/>
            </a:pPr>
            <a:r>
              <a:rPr lang="hu-HU" sz="2000" b="1" dirty="0">
                <a:solidFill>
                  <a:schemeClr val="bg1"/>
                </a:solidFill>
              </a:rPr>
              <a:t>Hálózati támadások</a:t>
            </a:r>
          </a:p>
          <a:p>
            <a:pPr>
              <a:spcBef>
                <a:spcPts val="0"/>
              </a:spcBef>
            </a:pPr>
            <a:r>
              <a:rPr lang="hu-HU" sz="1800" dirty="0" err="1">
                <a:solidFill>
                  <a:schemeClr val="bg1"/>
                </a:solidFill>
              </a:rPr>
              <a:t>DDoS</a:t>
            </a:r>
            <a:endParaRPr lang="hu-HU" sz="1800" b="1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hu-HU" dirty="0" err="1">
                <a:solidFill>
                  <a:schemeClr val="bg1"/>
                </a:solidFill>
              </a:rPr>
              <a:t>MitM</a:t>
            </a:r>
            <a:endParaRPr lang="hu-HU" b="1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hu-HU" dirty="0">
                <a:solidFill>
                  <a:schemeClr val="bg1"/>
                </a:solidFill>
              </a:rPr>
              <a:t>Hálózati behatolás</a:t>
            </a:r>
            <a:endParaRPr lang="hu-HU" b="1" dirty="0">
              <a:solidFill>
                <a:schemeClr val="bg1"/>
              </a:solidFill>
            </a:endParaRPr>
          </a:p>
          <a:p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677E80DA-BDB5-2FD9-F535-2549BCA02B26}"/>
              </a:ext>
            </a:extLst>
          </p:cNvPr>
          <p:cNvSpPr txBox="1"/>
          <p:nvPr/>
        </p:nvSpPr>
        <p:spPr>
          <a:xfrm>
            <a:off x="728078" y="3568974"/>
            <a:ext cx="2863091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Szoftver sebezhetőségek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Buffer</a:t>
            </a:r>
            <a:r>
              <a:rPr lang="hu-HU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Overflow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SQL </a:t>
            </a:r>
            <a:r>
              <a:rPr lang="hu-HU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Injection</a:t>
            </a:r>
            <a:endParaRPr lang="hu-HU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Cross</a:t>
            </a:r>
            <a:r>
              <a:rPr lang="hu-HU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-Site Scripting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</a:t>
            </a:r>
            <a:r>
              <a:rPr lang="hu-HU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After</a:t>
            </a:r>
            <a:r>
              <a:rPr lang="hu-HU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Free</a:t>
            </a:r>
            <a:endParaRPr lang="hu-HU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Kép 6" descr="A képen kör, képernyőkép, Fraktálművészet, áramkör látható&#10;&#10;Automatikusan generált leírás">
            <a:extLst>
              <a:ext uri="{FF2B5EF4-FFF2-40B4-BE49-F238E27FC236}">
                <a16:creationId xmlns:a16="http://schemas.microsoft.com/office/drawing/2014/main" id="{C49DF905-D607-BA03-8A04-059110B3DB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18000"/>
                    </a14:imgEffect>
                    <a14:imgEffect>
                      <a14:colorTemperature colorTemp="5201"/>
                    </a14:imgEffect>
                    <a14:imgEffect>
                      <a14:saturation sat="266000"/>
                    </a14:imgEffect>
                    <a14:imgEffect>
                      <a14:brightnessContrast bright="34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517" y="1557337"/>
            <a:ext cx="4991101" cy="3743326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5174CACB-906A-FB77-3634-F48793AB0A58}"/>
              </a:ext>
            </a:extLst>
          </p:cNvPr>
          <p:cNvSpPr txBox="1"/>
          <p:nvPr/>
        </p:nvSpPr>
        <p:spPr>
          <a:xfrm>
            <a:off x="9216062" y="2271901"/>
            <a:ext cx="32517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Érzékelők elleni támadások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Radarjelek hamisítása, zavarása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LiDAR hamisítás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Kameravakítás</a:t>
            </a:r>
            <a:endParaRPr lang="hu-HU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GNSS jelhamisítás és zavarás</a:t>
            </a:r>
            <a:endParaRPr lang="hu-HU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4">
            <a:hlinkClick r:id="" action="ppaction://media"/>
            <a:extLst>
              <a:ext uri="{FF2B5EF4-FFF2-40B4-BE49-F238E27FC236}">
                <a16:creationId xmlns:a16="http://schemas.microsoft.com/office/drawing/2014/main" id="{B4E96039-8BB0-0750-4316-59E913A9F1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15" end="3130.086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60000" y="6048000"/>
            <a:ext cx="487363" cy="487363"/>
          </a:xfrm>
          <a:prstGeom prst="rect">
            <a:avLst/>
          </a:prstGeom>
        </p:spPr>
      </p:pic>
      <p:pic>
        <p:nvPicPr>
          <p:cNvPr id="10" name="4.1">
            <a:hlinkClick r:id="" action="ppaction://media"/>
            <a:extLst>
              <a:ext uri="{FF2B5EF4-FFF2-40B4-BE49-F238E27FC236}">
                <a16:creationId xmlns:a16="http://schemas.microsoft.com/office/drawing/2014/main" id="{F7D7AD8F-4CB4-A6A6-E546-680BC18AF7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60000" y="6048000"/>
            <a:ext cx="487363" cy="487363"/>
          </a:xfrm>
          <a:prstGeom prst="rect">
            <a:avLst/>
          </a:prstGeom>
        </p:spPr>
      </p:pic>
      <p:pic>
        <p:nvPicPr>
          <p:cNvPr id="9" name="4.3">
            <a:hlinkClick r:id="" action="ppaction://media"/>
            <a:extLst>
              <a:ext uri="{FF2B5EF4-FFF2-40B4-BE49-F238E27FC236}">
                <a16:creationId xmlns:a16="http://schemas.microsoft.com/office/drawing/2014/main" id="{5929AEE0-8991-3CF4-6032-22455DBE0D6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60000" y="6048000"/>
            <a:ext cx="487363" cy="487363"/>
          </a:xfrm>
          <a:prstGeom prst="rect">
            <a:avLst/>
          </a:prstGeom>
        </p:spPr>
      </p:pic>
      <p:pic>
        <p:nvPicPr>
          <p:cNvPr id="12" name="4.2">
            <a:hlinkClick r:id="" action="ppaction://media"/>
            <a:extLst>
              <a:ext uri="{FF2B5EF4-FFF2-40B4-BE49-F238E27FC236}">
                <a16:creationId xmlns:a16="http://schemas.microsoft.com/office/drawing/2014/main" id="{573C925C-D9BA-C32D-895F-E3FA6F08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1589.269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60000" y="604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9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80000"/>
    </mc:Choice>
    <mc:Fallback xmlns="">
      <p:transition advClick="0" advTm="18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105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81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587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1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4984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40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0063" y="1187413"/>
            <a:ext cx="11212830" cy="1012031"/>
          </a:xfrm>
        </p:spPr>
        <p:txBody>
          <a:bodyPr>
            <a:normAutofit/>
          </a:bodyPr>
          <a:lstStyle/>
          <a:p>
            <a:r>
              <a:rPr lang="hu-HU" sz="3200" dirty="0"/>
              <a:t>Társadalmi megítélés és</a:t>
            </a:r>
            <a:r>
              <a:rPr lang="hu-HU" dirty="0"/>
              <a:t> </a:t>
            </a:r>
            <a:r>
              <a:rPr lang="hu-HU" sz="3200" dirty="0"/>
              <a:t>Társadalmi következmények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737455" y="2199444"/>
            <a:ext cx="11212512" cy="3708400"/>
          </a:xfrm>
        </p:spPr>
        <p:txBody>
          <a:bodyPr/>
          <a:lstStyle/>
          <a:p>
            <a:r>
              <a:rPr lang="hu-HU" dirty="0">
                <a:solidFill>
                  <a:schemeClr val="bg1"/>
                </a:solidFill>
              </a:rPr>
              <a:t>Munkaerő piaci változások</a:t>
            </a:r>
          </a:p>
          <a:p>
            <a:r>
              <a:rPr lang="hu-HU" dirty="0">
                <a:solidFill>
                  <a:schemeClr val="bg1"/>
                </a:solidFill>
              </a:rPr>
              <a:t>Tömegközlekedés</a:t>
            </a:r>
          </a:p>
          <a:p>
            <a:r>
              <a:rPr lang="hu-HU" dirty="0">
                <a:solidFill>
                  <a:schemeClr val="bg1"/>
                </a:solidFill>
              </a:rPr>
              <a:t>Hozzáférési és egyenlőségi kérdések</a:t>
            </a:r>
          </a:p>
          <a:p>
            <a:r>
              <a:rPr lang="hu-HU" dirty="0">
                <a:solidFill>
                  <a:schemeClr val="bg1"/>
                </a:solidFill>
              </a:rPr>
              <a:t>Környezeti tényezők</a:t>
            </a:r>
          </a:p>
          <a:p>
            <a:r>
              <a:rPr lang="hu-HU" dirty="0">
                <a:solidFill>
                  <a:schemeClr val="bg1"/>
                </a:solidFill>
              </a:rPr>
              <a:t>Regionális, területi hatások</a:t>
            </a:r>
          </a:p>
          <a:p>
            <a:r>
              <a:rPr lang="hu-HU" dirty="0">
                <a:solidFill>
                  <a:schemeClr val="bg1"/>
                </a:solidFill>
              </a:rPr>
              <a:t>Infrastruktúra-fejlesztés,</a:t>
            </a:r>
          </a:p>
          <a:p>
            <a:r>
              <a:rPr lang="hu-HU" dirty="0">
                <a:solidFill>
                  <a:schemeClr val="bg1"/>
                </a:solidFill>
              </a:rPr>
              <a:t>Etikai, erkölcsi megfontolások</a:t>
            </a:r>
            <a:endParaRPr lang="hu-H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4" name="Kép 3" descr="A képen fa, tél, felhőkarcoló, kültéri látható&#10;&#10;Automatikusan generált leírás">
            <a:extLst>
              <a:ext uri="{FF2B5EF4-FFF2-40B4-BE49-F238E27FC236}">
                <a16:creationId xmlns:a16="http://schemas.microsoft.com/office/drawing/2014/main" id="{363120B5-AC07-6609-EB93-332763802D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40000"/>
                    </a14:imgEffect>
                    <a14:imgEffect>
                      <a14:colorTemperature colorTemp="5290"/>
                    </a14:imgEffect>
                    <a14:imgEffect>
                      <a14:saturation sat="201000"/>
                    </a14:imgEffect>
                    <a14:imgEffect>
                      <a14:brightnessContrast bright="-7000"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01779" y="2199444"/>
            <a:ext cx="2984866" cy="3163958"/>
          </a:xfrm>
          <a:prstGeom prst="rect">
            <a:avLst/>
          </a:prstGeom>
        </p:spPr>
      </p:pic>
      <p:pic>
        <p:nvPicPr>
          <p:cNvPr id="6" name="5">
            <a:hlinkClick r:id="" action="ppaction://media"/>
            <a:extLst>
              <a:ext uri="{FF2B5EF4-FFF2-40B4-BE49-F238E27FC236}">
                <a16:creationId xmlns:a16="http://schemas.microsoft.com/office/drawing/2014/main" id="{55481932-7523-D308-00AC-CD2A52BEA4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4" end="4427.541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0000" y="6047999"/>
            <a:ext cx="487363" cy="487363"/>
          </a:xfrm>
          <a:prstGeom prst="rect">
            <a:avLst/>
          </a:prstGeom>
        </p:spPr>
      </p:pic>
      <p:pic>
        <p:nvPicPr>
          <p:cNvPr id="7" name="5.1">
            <a:hlinkClick r:id="" action="ppaction://media"/>
            <a:extLst>
              <a:ext uri="{FF2B5EF4-FFF2-40B4-BE49-F238E27FC236}">
                <a16:creationId xmlns:a16="http://schemas.microsoft.com/office/drawing/2014/main" id="{9742B300-78CD-1D4D-15C5-3D295C3995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434" end="1683.607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0000" y="6048000"/>
            <a:ext cx="487363" cy="487363"/>
          </a:xfrm>
          <a:prstGeom prst="rect">
            <a:avLst/>
          </a:prstGeom>
        </p:spPr>
      </p:pic>
      <p:pic>
        <p:nvPicPr>
          <p:cNvPr id="10" name="5.2">
            <a:hlinkClick r:id="" action="ppaction://media"/>
            <a:extLst>
              <a:ext uri="{FF2B5EF4-FFF2-40B4-BE49-F238E27FC236}">
                <a16:creationId xmlns:a16="http://schemas.microsoft.com/office/drawing/2014/main" id="{77F421F1-388E-25BD-C5B2-18C053AADA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399" end="2014.120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0000" y="604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0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66000"/>
    </mc:Choice>
    <mc:Fallback xmlns="">
      <p:transition advClick="0" advTm="16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53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0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7625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2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174432" y="271645"/>
            <a:ext cx="1843135" cy="1012031"/>
          </a:xfrm>
        </p:spPr>
        <p:txBody>
          <a:bodyPr>
            <a:normAutofit/>
          </a:bodyPr>
          <a:lstStyle/>
          <a:p>
            <a:r>
              <a:rPr lang="hu-HU" sz="3200" dirty="0"/>
              <a:t>Kérdőív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F35C4A0B-E150-66CA-CD37-6D1F5405DF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6803267"/>
              </p:ext>
            </p:extLst>
          </p:nvPr>
        </p:nvGraphicFramePr>
        <p:xfrm>
          <a:off x="631099" y="1283676"/>
          <a:ext cx="6127067" cy="4202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D761CB08-D342-1BCE-CE63-155025D4B4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8691145"/>
              </p:ext>
            </p:extLst>
          </p:nvPr>
        </p:nvGraphicFramePr>
        <p:xfrm>
          <a:off x="6668568" y="1327638"/>
          <a:ext cx="4759337" cy="4202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3" name="6">
            <a:hlinkClick r:id="" action="ppaction://media"/>
            <a:extLst>
              <a:ext uri="{FF2B5EF4-FFF2-40B4-BE49-F238E27FC236}">
                <a16:creationId xmlns:a16="http://schemas.microsoft.com/office/drawing/2014/main" id="{675411EE-BD1A-8A18-20D1-B1851E08EF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8" end="1968.374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0000" y="604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0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0"/>
    </mc:Choice>
    <mc:Fallback xmlns="">
      <p:transition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1F551C0-2D3C-553D-9EFD-A355336010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7916830"/>
              </p:ext>
            </p:extLst>
          </p:nvPr>
        </p:nvGraphicFramePr>
        <p:xfrm>
          <a:off x="1583872" y="489856"/>
          <a:ext cx="9895114" cy="4931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" name="7">
            <a:hlinkClick r:id="" action="ppaction://media"/>
            <a:extLst>
              <a:ext uri="{FF2B5EF4-FFF2-40B4-BE49-F238E27FC236}">
                <a16:creationId xmlns:a16="http://schemas.microsoft.com/office/drawing/2014/main" id="{3E66B7D3-8707-650F-6A74-CF67710DA1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8" end="2240.791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0000" y="604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3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E238803-2249-830C-DEFC-8AC0C9F011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5333138"/>
              </p:ext>
            </p:extLst>
          </p:nvPr>
        </p:nvGraphicFramePr>
        <p:xfrm>
          <a:off x="1253408" y="306355"/>
          <a:ext cx="9685184" cy="5346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8">
            <a:hlinkClick r:id="" action="ppaction://media"/>
            <a:extLst>
              <a:ext uri="{FF2B5EF4-FFF2-40B4-BE49-F238E27FC236}">
                <a16:creationId xmlns:a16="http://schemas.microsoft.com/office/drawing/2014/main" id="{12B97F83-48D8-8696-A858-15F1B4CB58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39" end="3157.272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0000" y="604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2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9000"/>
    </mc:Choice>
    <mc:Fallback xmlns="">
      <p:transition advClick="0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3F8A7E3-1571-79A3-3802-6C3C3D022A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5969195"/>
              </p:ext>
            </p:extLst>
          </p:nvPr>
        </p:nvGraphicFramePr>
        <p:xfrm>
          <a:off x="1616527" y="548183"/>
          <a:ext cx="9474293" cy="5104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9">
            <a:hlinkClick r:id="" action="ppaction://media"/>
            <a:extLst>
              <a:ext uri="{FF2B5EF4-FFF2-40B4-BE49-F238E27FC236}">
                <a16:creationId xmlns:a16="http://schemas.microsoft.com/office/drawing/2014/main" id="{4F86DFA1-444E-0548-0CDC-B8166027E7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55" end="2342.997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0000" y="604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5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NNG">
      <a:dk1>
        <a:srgbClr val="000000"/>
      </a:dk1>
      <a:lt1>
        <a:srgbClr val="FFFFFF"/>
      </a:lt1>
      <a:dk2>
        <a:srgbClr val="006EB6"/>
      </a:dk2>
      <a:lt2>
        <a:srgbClr val="E7E6E6"/>
      </a:lt2>
      <a:accent1>
        <a:srgbClr val="006CA9"/>
      </a:accent1>
      <a:accent2>
        <a:srgbClr val="009EE0"/>
      </a:accent2>
      <a:accent3>
        <a:srgbClr val="A5A5A5"/>
      </a:accent3>
      <a:accent4>
        <a:srgbClr val="00022A"/>
      </a:accent4>
      <a:accent5>
        <a:srgbClr val="D9D9D5"/>
      </a:accent5>
      <a:accent6>
        <a:srgbClr val="FF7548"/>
      </a:accent6>
      <a:hlink>
        <a:srgbClr val="009DDF"/>
      </a:hlink>
      <a:folHlink>
        <a:srgbClr val="006E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36539351-4D46-4694-BC24-42B9363BEA03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940E764-F440-4C5E-8054-4CE0E1C5DD79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0ED25D19-5FF4-4C7C-9137-63F975ADB607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C2C42726-3DB7-4CFE-AB0D-C6DE4A02E38E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BD3A8041-E8F0-4C65-A007-B6CD1F5A93B7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EF9538A1-77CD-4443-8823-CC438E4FBAA0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F12B141-C464-49A7-9392-F0F5F5553F2E}"/>
    </a:ext>
  </a:extLst>
</a:theme>
</file>

<file path=ppt/theme/theme8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ÚNKP_dia_sablon_konferenciához</Template>
  <TotalTime>566</TotalTime>
  <Words>484</Words>
  <Application>Microsoft Office PowerPoint</Application>
  <PresentationFormat>Szélesvásznú</PresentationFormat>
  <Paragraphs>75</Paragraphs>
  <Slides>11</Slides>
  <Notes>0</Notes>
  <HiddenSlides>0</HiddenSlides>
  <MMClips>15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7</vt:i4>
      </vt:variant>
      <vt:variant>
        <vt:lpstr>Diacímek</vt:lpstr>
      </vt:variant>
      <vt:variant>
        <vt:i4>11</vt:i4>
      </vt:variant>
    </vt:vector>
  </HeadingPairs>
  <TitlesOfParts>
    <vt:vector size="26" baseType="lpstr">
      <vt:lpstr>Aptos</vt:lpstr>
      <vt:lpstr>Arial</vt:lpstr>
      <vt:lpstr>Calibri</vt:lpstr>
      <vt:lpstr>Open Sans</vt:lpstr>
      <vt:lpstr>Open Sans Light</vt:lpstr>
      <vt:lpstr>System Font Regular</vt:lpstr>
      <vt:lpstr>Tahoma</vt:lpstr>
      <vt:lpstr>Times New Roman</vt:lpstr>
      <vt:lpstr>3_Office Theme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Az autonóm közúti járművek kiberbiztonsági  kihívásai és társadalmi megítélésük</vt:lpstr>
      <vt:lpstr>PowerPoint-bemutató</vt:lpstr>
      <vt:lpstr>SAE</vt:lpstr>
      <vt:lpstr>Kibervédelem</vt:lpstr>
      <vt:lpstr>Társadalmi megítélés és Társadalmi következmények</vt:lpstr>
      <vt:lpstr>Kérdőív</vt:lpstr>
      <vt:lpstr>PowerPoint-bemutató</vt:lpstr>
      <vt:lpstr>PowerPoint-bemutató</vt:lpstr>
      <vt:lpstr>PowerPoint-bemutató</vt:lpstr>
      <vt:lpstr>Köszönöm a figyelmet!</vt:lpstr>
      <vt:lpstr>Források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Anikó</dc:creator>
  <cp:lastModifiedBy>Ács Boglárka</cp:lastModifiedBy>
  <cp:revision>12</cp:revision>
  <dcterms:created xsi:type="dcterms:W3CDTF">2020-09-22T13:16:24Z</dcterms:created>
  <dcterms:modified xsi:type="dcterms:W3CDTF">2024-05-30T18:52:39Z</dcterms:modified>
</cp:coreProperties>
</file>