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</p:sldMasterIdLst>
  <p:notesMasterIdLst>
    <p:notesMasterId r:id="rId15"/>
  </p:notesMasterIdLst>
  <p:sldIdLst>
    <p:sldId id="272" r:id="rId8"/>
    <p:sldId id="271" r:id="rId9"/>
    <p:sldId id="290" r:id="rId10"/>
    <p:sldId id="292" r:id="rId11"/>
    <p:sldId id="293" r:id="rId12"/>
    <p:sldId id="291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álinkási Réka" initials="PR" lastIdx="7" clrIdx="0">
    <p:extLst>
      <p:ext uri="{19B8F6BF-5375-455C-9EA6-DF929625EA0E}">
        <p15:presenceInfo xmlns:p15="http://schemas.microsoft.com/office/powerpoint/2012/main" userId="S::palinkasi.reka@uni-obuda.hu::c25a528b-4400-4a8d-a1f2-32618d0c18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1F0"/>
    <a:srgbClr val="F9B000"/>
    <a:srgbClr val="151F39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94721"/>
  </p:normalViewPr>
  <p:slideViewPr>
    <p:cSldViewPr snapToGrid="0" snapToObjects="1">
      <p:cViewPr varScale="1">
        <p:scale>
          <a:sx n="81" d="100"/>
          <a:sy n="81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ékely Ágnes" userId="dc1b1e63-b2a6-4daf-98a1-eb8e3fb1a751" providerId="ADAL" clId="{54D97FDC-9D48-4A44-9309-9D1918174A46}"/>
    <pc:docChg chg="modSld">
      <pc:chgData name="Székely Ágnes" userId="dc1b1e63-b2a6-4daf-98a1-eb8e3fb1a751" providerId="ADAL" clId="{54D97FDC-9D48-4A44-9309-9D1918174A46}" dt="2024-02-26T08:18:16.706" v="0" actId="20577"/>
      <pc:docMkLst>
        <pc:docMk/>
      </pc:docMkLst>
      <pc:sldChg chg="modSp mod">
        <pc:chgData name="Székely Ágnes" userId="dc1b1e63-b2a6-4daf-98a1-eb8e3fb1a751" providerId="ADAL" clId="{54D97FDC-9D48-4A44-9309-9D1918174A46}" dt="2024-02-26T08:18:16.706" v="0" actId="20577"/>
        <pc:sldMkLst>
          <pc:docMk/>
          <pc:sldMk cId="1823610999" sldId="290"/>
        </pc:sldMkLst>
        <pc:spChg chg="mod">
          <ac:chgData name="Székely Ágnes" userId="dc1b1e63-b2a6-4daf-98a1-eb8e3fb1a751" providerId="ADAL" clId="{54D97FDC-9D48-4A44-9309-9D1918174A46}" dt="2024-02-26T08:18:16.706" v="0" actId="20577"/>
          <ac:spMkLst>
            <pc:docMk/>
            <pc:sldMk cId="1823610999" sldId="290"/>
            <ac:spMk id="2" creationId="{AD09FDF3-4213-BB41-8106-28D9663BAE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ED066C9-0343-428D-B0C7-6DA8D4EF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96" y="1303372"/>
            <a:ext cx="6383918" cy="212562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4B71522-0ED7-428E-881C-049F0635A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3" t="4564"/>
          <a:stretch/>
        </p:blipFill>
        <p:spPr>
          <a:xfrm>
            <a:off x="-1" y="0"/>
            <a:ext cx="4345885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C86E316-4440-4F11-B134-E63208ACB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34" y="3977535"/>
            <a:ext cx="6566205" cy="16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6A7790A6-044A-44E1-B812-19940FE6AF25}"/>
              </a:ext>
            </a:extLst>
          </p:cNvPr>
          <p:cNvSpPr/>
          <p:nvPr/>
        </p:nvSpPr>
        <p:spPr>
          <a:xfrm flipV="1">
            <a:off x="0" y="6379868"/>
            <a:ext cx="9561443" cy="127499"/>
          </a:xfrm>
          <a:prstGeom prst="rect">
            <a:avLst/>
          </a:prstGeom>
          <a:solidFill>
            <a:srgbClr val="9AD1F0"/>
          </a:solidFill>
          <a:ln>
            <a:solidFill>
              <a:srgbClr val="9AD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387AD1-216B-402C-A20C-14C70E98CB47}"/>
              </a:ext>
            </a:extLst>
          </p:cNvPr>
          <p:cNvSpPr txBox="1">
            <a:spLocks/>
          </p:cNvSpPr>
          <p:nvPr/>
        </p:nvSpPr>
        <p:spPr>
          <a:xfrm>
            <a:off x="3561523" y="47813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>
                <a:solidFill>
                  <a:srgbClr val="F9B000"/>
                </a:solidFill>
              </a:rPr>
              <a:t>Erasmus+ </a:t>
            </a:r>
            <a:r>
              <a:rPr lang="hu-HU" dirty="0" err="1">
                <a:solidFill>
                  <a:srgbClr val="F9B000"/>
                </a:solidFill>
              </a:rPr>
              <a:t>at</a:t>
            </a:r>
            <a:r>
              <a:rPr lang="hu-HU" dirty="0">
                <a:solidFill>
                  <a:srgbClr val="F9B000"/>
                </a:solidFill>
              </a:rPr>
              <a:t> Óbuda University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8821D7D-0468-4D09-AD5C-6901DA2FCB46}"/>
              </a:ext>
            </a:extLst>
          </p:cNvPr>
          <p:cNvSpPr txBox="1">
            <a:spLocks/>
          </p:cNvSpPr>
          <p:nvPr/>
        </p:nvSpPr>
        <p:spPr>
          <a:xfrm>
            <a:off x="575711" y="904276"/>
            <a:ext cx="10745881" cy="4663219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3000" dirty="0">
              <a:latin typeface="Open Sans Light"/>
              <a:ea typeface="Open Sans Light"/>
              <a:cs typeface="Open Sans Ligh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 err="1">
                <a:latin typeface="+mn-lt"/>
                <a:ea typeface="Open Sans Light"/>
                <a:cs typeface="Open Sans Light"/>
              </a:rPr>
              <a:t>Obuda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University has </a:t>
            </a:r>
            <a:r>
              <a:rPr lang="en-US" sz="3200" dirty="0">
                <a:latin typeface="+mn-lt"/>
                <a:ea typeface="Open Sans"/>
                <a:cs typeface="Open Sans"/>
              </a:rPr>
              <a:t>ECHE and IIAs with partners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and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take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part in Erasmus+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programme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</a:t>
            </a:r>
            <a:r>
              <a:rPr lang="hu-HU" sz="3200" b="1" dirty="0" err="1">
                <a:latin typeface="+mn-lt"/>
                <a:ea typeface="Open Sans Light"/>
                <a:cs typeface="Open Sans Light"/>
              </a:rPr>
              <a:t>without</a:t>
            </a:r>
            <a:r>
              <a:rPr lang="hu-HU" sz="3200" b="1" dirty="0">
                <a:latin typeface="+mn-lt"/>
                <a:ea typeface="Open Sans Light"/>
                <a:cs typeface="Open Sans Light"/>
              </a:rPr>
              <a:t> </a:t>
            </a:r>
            <a:r>
              <a:rPr lang="hu-HU" sz="3200" b="1" dirty="0" err="1">
                <a:latin typeface="+mn-lt"/>
                <a:ea typeface="Open Sans Light"/>
                <a:cs typeface="Open Sans Light"/>
              </a:rPr>
              <a:t>budget</a:t>
            </a:r>
            <a:endParaRPr lang="hu-HU" sz="3200" b="1" dirty="0">
              <a:latin typeface="+mn-lt"/>
              <a:ea typeface="Open Sans Light"/>
              <a:cs typeface="Open Sans Ligh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>
                <a:latin typeface="+mn-lt"/>
                <a:ea typeface="Open Sans"/>
                <a:cs typeface="Open Sans"/>
              </a:rPr>
              <a:t>OU </a:t>
            </a:r>
            <a:r>
              <a:rPr lang="hu-HU" sz="3200" dirty="0" err="1">
                <a:latin typeface="+mn-lt"/>
                <a:ea typeface="Open Sans"/>
                <a:cs typeface="Open Sans"/>
              </a:rPr>
              <a:t>can</a:t>
            </a:r>
            <a:r>
              <a:rPr lang="hu-HU" sz="3200" dirty="0">
                <a:latin typeface="+mn-lt"/>
                <a:ea typeface="Open Sans"/>
                <a:cs typeface="Open Sans"/>
              </a:rPr>
              <a:t> </a:t>
            </a:r>
            <a:r>
              <a:rPr lang="hu-HU" sz="3200" dirty="0" err="1">
                <a:latin typeface="+mn-lt"/>
                <a:ea typeface="Open Sans"/>
                <a:cs typeface="Open Sans"/>
              </a:rPr>
              <a:t>accept</a:t>
            </a:r>
            <a:r>
              <a:rPr lang="hu-HU" sz="3200" dirty="0">
                <a:latin typeface="+mn-lt"/>
                <a:ea typeface="Open Sans"/>
                <a:cs typeface="Open Sans"/>
              </a:rPr>
              <a:t> </a:t>
            </a:r>
            <a:r>
              <a:rPr lang="hu-HU" sz="3200" dirty="0" err="1">
                <a:latin typeface="+mn-lt"/>
                <a:ea typeface="Open Sans"/>
                <a:cs typeface="Open Sans"/>
              </a:rPr>
              <a:t>students</a:t>
            </a:r>
            <a:r>
              <a:rPr lang="hu-HU" sz="3200" dirty="0">
                <a:latin typeface="+mn-lt"/>
                <a:ea typeface="Open Sans"/>
                <a:cs typeface="Open Sans"/>
              </a:rPr>
              <a:t> and </a:t>
            </a:r>
            <a:r>
              <a:rPr lang="hu-HU" sz="3200" dirty="0" err="1">
                <a:latin typeface="+mn-lt"/>
                <a:ea typeface="Open Sans"/>
                <a:cs typeface="Open Sans"/>
              </a:rPr>
              <a:t>staff</a:t>
            </a:r>
            <a:r>
              <a:rPr lang="hu-HU" sz="3200" dirty="0">
                <a:latin typeface="+mn-lt"/>
                <a:ea typeface="Open Sans"/>
                <a:cs typeface="Open Sans"/>
              </a:rPr>
              <a:t> </a:t>
            </a:r>
            <a:r>
              <a:rPr lang="hu-HU" sz="3200" dirty="0" err="1">
                <a:latin typeface="+mn-lt"/>
                <a:ea typeface="Open Sans"/>
                <a:cs typeface="Open Sans"/>
              </a:rPr>
              <a:t>from</a:t>
            </a:r>
            <a:r>
              <a:rPr lang="hu-HU" sz="3200" dirty="0">
                <a:latin typeface="+mn-lt"/>
                <a:ea typeface="Open Sans"/>
                <a:cs typeface="Open Sans"/>
              </a:rPr>
              <a:t> Erasmus </a:t>
            </a:r>
            <a:r>
              <a:rPr lang="hu-HU" sz="3200" dirty="0" err="1">
                <a:latin typeface="+mn-lt"/>
                <a:ea typeface="Open Sans"/>
                <a:cs typeface="Open Sans"/>
              </a:rPr>
              <a:t>partners</a:t>
            </a:r>
            <a:r>
              <a:rPr lang="hu-HU" sz="3200" dirty="0">
                <a:latin typeface="+mn-lt"/>
                <a:ea typeface="Open Sans"/>
                <a:cs typeface="Open Sans"/>
              </a:rPr>
              <a:t>  </a:t>
            </a:r>
            <a:endParaRPr lang="en-US" sz="3200" dirty="0">
              <a:latin typeface="+mn-lt"/>
              <a:ea typeface="Open Sans"/>
              <a:cs typeface="Open Sans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200" dirty="0">
                <a:latin typeface="+mn-lt"/>
                <a:ea typeface="Open Sans Light"/>
                <a:cs typeface="Open Sans Light"/>
              </a:rPr>
              <a:t>OU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can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send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students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and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staff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 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only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 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from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govermental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fund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- </a:t>
            </a:r>
            <a:r>
              <a:rPr lang="hu-HU" sz="3200" b="1" dirty="0">
                <a:latin typeface="+mn-lt"/>
                <a:ea typeface="Open Sans Light"/>
                <a:cs typeface="Open Sans Light"/>
              </a:rPr>
              <a:t>Pannónia </a:t>
            </a:r>
            <a:r>
              <a:rPr lang="hu-HU" sz="3200" b="1" dirty="0" err="1">
                <a:latin typeface="+mn-lt"/>
                <a:ea typeface="Open Sans Light"/>
                <a:cs typeface="Open Sans Light"/>
              </a:rPr>
              <a:t>Scholarship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 (</a:t>
            </a:r>
            <a:r>
              <a:rPr lang="hu-HU" sz="3200" dirty="0" err="1">
                <a:latin typeface="+mn-lt"/>
                <a:ea typeface="Open Sans Light"/>
                <a:cs typeface="Open Sans Light"/>
              </a:rPr>
              <a:t>as</a:t>
            </a:r>
            <a:r>
              <a:rPr lang="en-US" sz="3200" dirty="0">
                <a:latin typeface="+mn-lt"/>
                <a:ea typeface="Open Sans Light"/>
                <a:cs typeface="Open Sans Light"/>
              </a:rPr>
              <a:t> has not received 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EU </a:t>
            </a:r>
            <a:r>
              <a:rPr lang="en-US" sz="3200" dirty="0">
                <a:latin typeface="+mn-lt"/>
                <a:ea typeface="Open Sans Light"/>
                <a:cs typeface="Open Sans Light"/>
              </a:rPr>
              <a:t>funds from Autumn 202</a:t>
            </a:r>
            <a:r>
              <a:rPr lang="hu-HU" sz="3200" dirty="0">
                <a:latin typeface="+mn-lt"/>
                <a:ea typeface="Open Sans Light"/>
                <a:cs typeface="Open Sans Light"/>
              </a:rPr>
              <a:t>3)</a:t>
            </a:r>
            <a:endParaRPr lang="en-US" sz="3200" dirty="0">
              <a:latin typeface="+mn-lt"/>
              <a:ea typeface="Open Sans Light"/>
              <a:cs typeface="Open Sans Light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DBB10E38-2893-4F6C-BC05-8D1091370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10" y="5963456"/>
            <a:ext cx="1913476" cy="6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91" y="5450103"/>
            <a:ext cx="9269361" cy="556101"/>
          </a:xfrm>
        </p:spPr>
        <p:txBody>
          <a:bodyPr/>
          <a:lstStyle/>
          <a:p>
            <a:endParaRPr lang="hu-HU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raise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outgoing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staff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</a:t>
            </a:r>
            <a:r>
              <a:rPr lang="hu-HU" sz="2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</a:t>
            </a:r>
            <a:endParaRPr lang="hu-HU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involve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mobility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types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e.g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research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teachers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short-time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mobility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support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cooperation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activities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between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Hungarian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international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partners</a:t>
            </a:r>
            <a:b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hu-HU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Encouraging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study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Top 250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institutions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(excellence program);</a:t>
            </a:r>
          </a:p>
          <a:p>
            <a:pPr lvl="1">
              <a:spcAft>
                <a:spcPts val="300"/>
              </a:spcAft>
            </a:pPr>
            <a:endParaRPr lang="hu-HU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 err="1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Temporarily</a:t>
            </a:r>
            <a:r>
              <a:rPr lang="hu-HU" sz="2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send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</a:t>
            </a:r>
            <a:r>
              <a:rPr lang="hu-HU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term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mobility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2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hu-HU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Erasmus+ partners.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387AD1-216B-402C-A20C-14C70E98CB47}"/>
              </a:ext>
            </a:extLst>
          </p:cNvPr>
          <p:cNvSpPr txBox="1">
            <a:spLocks/>
          </p:cNvSpPr>
          <p:nvPr/>
        </p:nvSpPr>
        <p:spPr>
          <a:xfrm>
            <a:off x="838200" y="1702160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12D9AA-F40C-40BC-83BA-868321AB5C25}"/>
              </a:ext>
            </a:extLst>
          </p:cNvPr>
          <p:cNvSpPr txBox="1"/>
          <p:nvPr/>
        </p:nvSpPr>
        <p:spPr>
          <a:xfrm>
            <a:off x="2549145" y="556259"/>
            <a:ext cx="92909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Purpose</a:t>
            </a:r>
            <a:r>
              <a:rPr lang="hu-HU" sz="3200" b="1" dirty="0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</a:t>
            </a:r>
            <a:r>
              <a:rPr lang="hu-HU" sz="3200" b="1" dirty="0" err="1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hu-HU" sz="3200" b="1" dirty="0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Pannónia </a:t>
            </a:r>
            <a:r>
              <a:rPr lang="hu-HU" sz="3200" b="1" dirty="0" err="1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Scholarship</a:t>
            </a:r>
            <a:r>
              <a:rPr lang="hu-HU" sz="3200" b="1" dirty="0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3200" b="1" dirty="0" err="1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programme</a:t>
            </a:r>
            <a:endParaRPr lang="hu-HU" sz="3200" b="1" dirty="0">
              <a:solidFill>
                <a:srgbClr val="F9B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70BC6DA-BB68-43DD-AEA4-1ED9A25FE4D5}"/>
              </a:ext>
            </a:extLst>
          </p:cNvPr>
          <p:cNvSpPr/>
          <p:nvPr/>
        </p:nvSpPr>
        <p:spPr>
          <a:xfrm flipV="1">
            <a:off x="0" y="6379868"/>
            <a:ext cx="9561443" cy="127499"/>
          </a:xfrm>
          <a:prstGeom prst="rect">
            <a:avLst/>
          </a:prstGeom>
          <a:solidFill>
            <a:srgbClr val="9AD1F0"/>
          </a:solidFill>
          <a:ln>
            <a:solidFill>
              <a:srgbClr val="9AD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CC0AE59-A63A-43AB-B0B2-53606F64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10" y="5963456"/>
            <a:ext cx="1913476" cy="6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387AD1-216B-402C-A20C-14C70E98CB47}"/>
              </a:ext>
            </a:extLst>
          </p:cNvPr>
          <p:cNvSpPr txBox="1">
            <a:spLocks/>
          </p:cNvSpPr>
          <p:nvPr/>
        </p:nvSpPr>
        <p:spPr>
          <a:xfrm>
            <a:off x="838200" y="1702160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DBB10E38-2893-4F6C-BC05-8D1091370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8" y="5659929"/>
            <a:ext cx="1913476" cy="63712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B69F47D-3C6B-459B-BB69-DFB0AA9848C6}"/>
              </a:ext>
            </a:extLst>
          </p:cNvPr>
          <p:cNvSpPr txBox="1"/>
          <p:nvPr/>
        </p:nvSpPr>
        <p:spPr>
          <a:xfrm>
            <a:off x="7416781" y="396541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dirty="0" err="1">
                <a:solidFill>
                  <a:srgbClr val="9AD1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Activities</a:t>
            </a:r>
            <a:r>
              <a:rPr lang="hu-HU" sz="3600" b="1" dirty="0">
                <a:solidFill>
                  <a:srgbClr val="9AD1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Pannónia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6B8CD5E-7E2D-4732-BD58-F53056A9372B}"/>
              </a:ext>
            </a:extLst>
          </p:cNvPr>
          <p:cNvSpPr txBox="1"/>
          <p:nvPr/>
        </p:nvSpPr>
        <p:spPr>
          <a:xfrm>
            <a:off x="1019817" y="1380429"/>
            <a:ext cx="8466602" cy="50311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Long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term student mobility types: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SMS - Mobility for Studies (2-12 months)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SMT - Mobility for Traineeship (2-12 months)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SMR - Mobility for Research (2-3 months)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Short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term student mobility types: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SMS short - Mobility for Studies (2-30 days)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SMR short - Mobility for Research (2-30 days)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Short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term teacher, researcher, and staff mobility types: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 Light" panose="020F0302020204030204"/>
                <a:ea typeface="Open Sans Light"/>
                <a:cs typeface="Open Sans Light"/>
              </a:rPr>
              <a:t>STA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Open Sans Light"/>
              </a:rPr>
              <a:t> - Mobility for Teaching (2-60 days)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Open Sans Light"/>
              <a:cs typeface="Open Sans Light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 panose="020B0606030504020204" pitchFamily="34" charset="0"/>
                <a:cs typeface="Open Sans Light" panose="020B0606030504020204" pitchFamily="34" charset="0"/>
              </a:rPr>
              <a:t>STT - Mobility for Training (2-60 days)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 Light" panose="020F0302020204030204"/>
                <a:ea typeface="Open Sans Light"/>
                <a:cs typeface="Open Sans Light"/>
              </a:rPr>
              <a:t>STR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Open Sans Light"/>
              </a:rPr>
              <a:t> - Mobility for Research (2-60 days)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211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387AD1-216B-402C-A20C-14C70E98CB47}"/>
              </a:ext>
            </a:extLst>
          </p:cNvPr>
          <p:cNvSpPr txBox="1">
            <a:spLocks/>
          </p:cNvSpPr>
          <p:nvPr/>
        </p:nvSpPr>
        <p:spPr>
          <a:xfrm>
            <a:off x="838200" y="1702160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B69F47D-3C6B-459B-BB69-DFB0AA9848C6}"/>
              </a:ext>
            </a:extLst>
          </p:cNvPr>
          <p:cNvSpPr txBox="1"/>
          <p:nvPr/>
        </p:nvSpPr>
        <p:spPr>
          <a:xfrm>
            <a:off x="7994945" y="284530"/>
            <a:ext cx="609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IIA </a:t>
            </a:r>
            <a:r>
              <a:rPr lang="hu-HU" sz="4000" b="1" dirty="0" err="1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hu-HU" sz="4000" b="1" dirty="0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Pannónia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6B8CD5E-7E2D-4732-BD58-F53056A9372B}"/>
              </a:ext>
            </a:extLst>
          </p:cNvPr>
          <p:cNvSpPr txBox="1"/>
          <p:nvPr/>
        </p:nvSpPr>
        <p:spPr>
          <a:xfrm>
            <a:off x="1070299" y="1464959"/>
            <a:ext cx="1005140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F9B000"/>
                </a:solidFill>
              </a:rPr>
              <a:t>IIA </a:t>
            </a:r>
            <a:r>
              <a:rPr lang="hu-HU" sz="2400" b="1" dirty="0" err="1">
                <a:solidFill>
                  <a:srgbClr val="F9B000"/>
                </a:solidFill>
              </a:rPr>
              <a:t>for</a:t>
            </a:r>
            <a:r>
              <a:rPr lang="hu-HU" sz="2400" b="1" dirty="0">
                <a:solidFill>
                  <a:srgbClr val="F9B000"/>
                </a:solidFill>
              </a:rPr>
              <a:t> Pannónia is </a:t>
            </a:r>
            <a:r>
              <a:rPr lang="hu-HU" sz="2400" b="1" dirty="0" err="1">
                <a:solidFill>
                  <a:srgbClr val="F9B000"/>
                </a:solidFill>
              </a:rPr>
              <a:t>needed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before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mobilities</a:t>
            </a:r>
            <a:endParaRPr lang="hu-HU" sz="2400" b="1" dirty="0">
              <a:solidFill>
                <a:srgbClr val="F9B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rgbClr val="F9B000"/>
                </a:solidFill>
              </a:rPr>
              <a:t>Content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Similar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to</a:t>
            </a:r>
            <a:r>
              <a:rPr lang="hu-HU" sz="2000" dirty="0">
                <a:solidFill>
                  <a:schemeClr val="bg1"/>
                </a:solidFill>
              </a:rPr>
              <a:t> Erasmus+ IIA – </a:t>
            </a:r>
            <a:r>
              <a:rPr lang="hu-HU" sz="2000" dirty="0" err="1">
                <a:solidFill>
                  <a:schemeClr val="bg1"/>
                </a:solidFill>
              </a:rPr>
              <a:t>basic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information</a:t>
            </a:r>
            <a:r>
              <a:rPr lang="hu-HU" sz="2000" dirty="0">
                <a:solidFill>
                  <a:schemeClr val="bg1"/>
                </a:solidFill>
              </a:rPr>
              <a:t> and </a:t>
            </a:r>
            <a:r>
              <a:rPr lang="hu-HU" sz="2000" dirty="0" err="1">
                <a:solidFill>
                  <a:schemeClr val="bg1"/>
                </a:solidFill>
              </a:rPr>
              <a:t>mobility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types</a:t>
            </a:r>
            <a:r>
              <a:rPr lang="hu-HU" sz="2000" dirty="0">
                <a:solidFill>
                  <a:schemeClr val="bg1"/>
                </a:solidFill>
              </a:rPr>
              <a:t>, </a:t>
            </a:r>
            <a:r>
              <a:rPr lang="hu-HU" sz="2000" dirty="0" err="1">
                <a:solidFill>
                  <a:schemeClr val="bg1"/>
                </a:solidFill>
              </a:rPr>
              <a:t>numbers</a:t>
            </a:r>
            <a:r>
              <a:rPr lang="hu-HU" sz="2000" dirty="0">
                <a:solidFill>
                  <a:schemeClr val="bg1"/>
                </a:solidFill>
              </a:rPr>
              <a:t>, </a:t>
            </a:r>
            <a:r>
              <a:rPr lang="hu-HU" sz="2000" dirty="0" err="1">
                <a:solidFill>
                  <a:schemeClr val="bg1"/>
                </a:solidFill>
              </a:rPr>
              <a:t>subject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areas</a:t>
            </a:r>
            <a:r>
              <a:rPr lang="hu-HU" sz="2000" dirty="0">
                <a:solidFill>
                  <a:schemeClr val="bg1"/>
                </a:solidFill>
              </a:rPr>
              <a:t>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Place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for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specific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terms</a:t>
            </a:r>
            <a:r>
              <a:rPr lang="hu-HU" sz="2000" dirty="0">
                <a:solidFill>
                  <a:schemeClr val="bg1"/>
                </a:solidFill>
              </a:rPr>
              <a:t>; (</a:t>
            </a:r>
            <a:r>
              <a:rPr lang="hu-HU" sz="2000" dirty="0" err="1">
                <a:solidFill>
                  <a:schemeClr val="bg1"/>
                </a:solidFill>
              </a:rPr>
              <a:t>other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mobility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types</a:t>
            </a:r>
            <a:r>
              <a:rPr lang="hu-HU" sz="2000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bg1"/>
                </a:solidFill>
              </a:rPr>
              <a:t>Duration: </a:t>
            </a:r>
            <a:r>
              <a:rPr lang="en-US" sz="2000" dirty="0">
                <a:solidFill>
                  <a:schemeClr val="bg1"/>
                </a:solidFill>
              </a:rPr>
              <a:t>valid for the duration of the academic years covered by the Erasmus+ </a:t>
            </a:r>
            <a:r>
              <a:rPr lang="hu-HU" sz="2000" dirty="0">
                <a:solidFill>
                  <a:schemeClr val="bg1"/>
                </a:solidFill>
              </a:rPr>
              <a:t>IIA;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Termination of this Agreement may be initiated by either Institution but shall take effect after the end of the calendar year of the date of such initiation</a:t>
            </a:r>
            <a:r>
              <a:rPr lang="hu-HU" sz="2000" dirty="0">
                <a:solidFill>
                  <a:schemeClr val="bg1"/>
                </a:solidFill>
              </a:rPr>
              <a:t> (</a:t>
            </a:r>
            <a:r>
              <a:rPr lang="hu-HU" sz="2000" dirty="0" err="1">
                <a:solidFill>
                  <a:schemeClr val="bg1"/>
                </a:solidFill>
              </a:rPr>
              <a:t>also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earlier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as</a:t>
            </a:r>
            <a:r>
              <a:rPr lang="hu-HU" sz="2000" dirty="0">
                <a:solidFill>
                  <a:schemeClr val="bg1"/>
                </a:solidFill>
              </a:rPr>
              <a:t> IIA).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rgbClr val="F9B000"/>
                </a:solidFill>
              </a:rPr>
              <a:t>Template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Easy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to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fill</a:t>
            </a:r>
            <a:r>
              <a:rPr lang="hu-HU" sz="2000" dirty="0">
                <a:solidFill>
                  <a:schemeClr val="bg1"/>
                </a:solidFill>
              </a:rPr>
              <a:t> in and </a:t>
            </a:r>
            <a:r>
              <a:rPr lang="hu-HU" sz="2000" dirty="0" err="1">
                <a:solidFill>
                  <a:schemeClr val="bg1"/>
                </a:solidFill>
              </a:rPr>
              <a:t>prepared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by</a:t>
            </a:r>
            <a:r>
              <a:rPr lang="hu-HU" sz="2000" dirty="0">
                <a:solidFill>
                  <a:schemeClr val="bg1"/>
                </a:solidFill>
              </a:rPr>
              <a:t> OE;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Modification</a:t>
            </a:r>
            <a:r>
              <a:rPr lang="hu-HU" sz="2000" dirty="0">
                <a:solidFill>
                  <a:schemeClr val="bg1"/>
                </a:solidFill>
              </a:rPr>
              <a:t> is </a:t>
            </a:r>
            <a:r>
              <a:rPr lang="hu-HU" sz="2000" dirty="0" err="1">
                <a:solidFill>
                  <a:schemeClr val="bg1"/>
                </a:solidFill>
              </a:rPr>
              <a:t>available</a:t>
            </a:r>
            <a:r>
              <a:rPr lang="hu-HU" sz="2000" dirty="0">
                <a:solidFill>
                  <a:schemeClr val="bg1"/>
                </a:solidFill>
              </a:rPr>
              <a:t> (</a:t>
            </a:r>
            <a:r>
              <a:rPr lang="hu-HU" sz="2000" dirty="0" err="1">
                <a:solidFill>
                  <a:schemeClr val="bg1"/>
                </a:solidFill>
              </a:rPr>
              <a:t>other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terms</a:t>
            </a:r>
            <a:r>
              <a:rPr lang="hu-HU" sz="2000" dirty="0">
                <a:solidFill>
                  <a:schemeClr val="bg1"/>
                </a:solidFill>
              </a:rPr>
              <a:t>) – </a:t>
            </a:r>
            <a:r>
              <a:rPr lang="hu-HU" sz="2000" dirty="0" err="1">
                <a:solidFill>
                  <a:schemeClr val="bg1"/>
                </a:solidFill>
              </a:rPr>
              <a:t>custom-tailored</a:t>
            </a:r>
            <a:r>
              <a:rPr lang="hu-HU" sz="2000" dirty="0">
                <a:solidFill>
                  <a:schemeClr val="bg1"/>
                </a:solidFill>
              </a:rPr>
              <a:t> 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We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use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subject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areas</a:t>
            </a:r>
            <a:r>
              <a:rPr lang="hu-HU" sz="2000" dirty="0">
                <a:solidFill>
                  <a:schemeClr val="bg1"/>
                </a:solidFill>
              </a:rPr>
              <a:t> and </a:t>
            </a:r>
            <a:r>
              <a:rPr lang="hu-HU" sz="2000" dirty="0" err="1">
                <a:solidFill>
                  <a:schemeClr val="bg1"/>
                </a:solidFill>
              </a:rPr>
              <a:t>not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faculties</a:t>
            </a:r>
            <a:r>
              <a:rPr lang="hu-HU" sz="2000" dirty="0">
                <a:solidFill>
                  <a:schemeClr val="bg1"/>
                </a:solidFill>
              </a:rPr>
              <a:t>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We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also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accept</a:t>
            </a:r>
            <a:r>
              <a:rPr lang="hu-HU" sz="2000" dirty="0">
                <a:solidFill>
                  <a:schemeClr val="bg1"/>
                </a:solidFill>
              </a:rPr>
              <a:t> e-mail </a:t>
            </a:r>
            <a:r>
              <a:rPr lang="hu-HU" sz="2000" dirty="0" err="1">
                <a:solidFill>
                  <a:schemeClr val="bg1"/>
                </a:solidFill>
              </a:rPr>
              <a:t>approval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first</a:t>
            </a:r>
            <a:r>
              <a:rPr lang="hu-HU" sz="2000" dirty="0">
                <a:solidFill>
                  <a:schemeClr val="bg1"/>
                </a:solidFill>
              </a:rPr>
              <a:t> in </a:t>
            </a:r>
            <a:r>
              <a:rPr lang="hu-HU" sz="2000" dirty="0" err="1">
                <a:solidFill>
                  <a:schemeClr val="bg1"/>
                </a:solidFill>
              </a:rPr>
              <a:t>order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to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advertise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to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students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but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signing</a:t>
            </a:r>
            <a:r>
              <a:rPr lang="hu-HU" sz="2000" dirty="0">
                <a:solidFill>
                  <a:schemeClr val="bg1"/>
                </a:solidFill>
              </a:rPr>
              <a:t> an </a:t>
            </a:r>
            <a:r>
              <a:rPr lang="hu-HU" sz="2000" dirty="0" err="1">
                <a:solidFill>
                  <a:schemeClr val="bg1"/>
                </a:solidFill>
              </a:rPr>
              <a:t>agreement</a:t>
            </a:r>
            <a:r>
              <a:rPr lang="hu-HU" sz="2000" dirty="0">
                <a:solidFill>
                  <a:schemeClr val="bg1"/>
                </a:solidFill>
              </a:rPr>
              <a:t> is </a:t>
            </a:r>
            <a:r>
              <a:rPr lang="hu-HU" sz="2000" dirty="0" err="1">
                <a:solidFill>
                  <a:schemeClr val="bg1"/>
                </a:solidFill>
              </a:rPr>
              <a:t>necessary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before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mobility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takes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place</a:t>
            </a:r>
            <a:r>
              <a:rPr lang="hu-HU" sz="20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AD57DB9-B945-42F7-A173-9C684ACF8410}"/>
              </a:ext>
            </a:extLst>
          </p:cNvPr>
          <p:cNvSpPr/>
          <p:nvPr/>
        </p:nvSpPr>
        <p:spPr>
          <a:xfrm flipV="1">
            <a:off x="0" y="6379868"/>
            <a:ext cx="9561443" cy="127499"/>
          </a:xfrm>
          <a:prstGeom prst="rect">
            <a:avLst/>
          </a:prstGeom>
          <a:solidFill>
            <a:srgbClr val="9AD1F0"/>
          </a:solidFill>
          <a:ln>
            <a:solidFill>
              <a:srgbClr val="9AD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B3FB422-A0B9-4FFB-896C-CC77AB175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10" y="5963456"/>
            <a:ext cx="1913476" cy="6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387AD1-216B-402C-A20C-14C70E98CB47}"/>
              </a:ext>
            </a:extLst>
          </p:cNvPr>
          <p:cNvSpPr txBox="1">
            <a:spLocks/>
          </p:cNvSpPr>
          <p:nvPr/>
        </p:nvSpPr>
        <p:spPr>
          <a:xfrm>
            <a:off x="838200" y="1702160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6B5C633-5586-4D5D-A699-88BBC426DDD8}"/>
              </a:ext>
            </a:extLst>
          </p:cNvPr>
          <p:cNvSpPr txBox="1"/>
          <p:nvPr/>
        </p:nvSpPr>
        <p:spPr>
          <a:xfrm>
            <a:off x="556833" y="1441661"/>
            <a:ext cx="10709377" cy="42011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hu-HU" sz="2400" b="1" dirty="0">
                <a:solidFill>
                  <a:srgbClr val="9AD1F0"/>
                </a:solidFill>
              </a:rPr>
              <a:t>W</a:t>
            </a:r>
            <a:r>
              <a:rPr lang="en-US" sz="2400" b="1" dirty="0">
                <a:solidFill>
                  <a:srgbClr val="9AD1F0"/>
                </a:solidFill>
              </a:rPr>
              <a:t>e look forward to a positive response and further successful cooperation! </a:t>
            </a:r>
            <a:endParaRPr lang="hu-HU"/>
          </a:p>
          <a:p>
            <a:pPr lvl="1" algn="ctr"/>
            <a:r>
              <a:rPr lang="en-US" sz="2400" b="1" dirty="0">
                <a:solidFill>
                  <a:srgbClr val="9AD1F0"/>
                </a:solidFill>
              </a:rPr>
              <a:t>We are at your disposal for any questions you may have.</a:t>
            </a:r>
            <a:r>
              <a:rPr lang="hu-HU" sz="2400" b="1" dirty="0">
                <a:solidFill>
                  <a:srgbClr val="9AD1F0"/>
                </a:solidFill>
              </a:rPr>
              <a:t> </a:t>
            </a:r>
            <a:endParaRPr lang="hu-HU"/>
          </a:p>
          <a:p>
            <a:pPr lvl="1"/>
            <a:endParaRPr lang="hu-HU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rgbClr val="F9B000"/>
                </a:solidFill>
              </a:rPr>
              <a:t>If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you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agree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to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cooperate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within</a:t>
            </a:r>
            <a:r>
              <a:rPr lang="hu-HU" sz="2400" b="1" dirty="0">
                <a:solidFill>
                  <a:srgbClr val="F9B000"/>
                </a:solidFill>
              </a:rPr>
              <a:t> </a:t>
            </a:r>
            <a:r>
              <a:rPr lang="hu-HU" sz="2400" b="1" dirty="0" err="1">
                <a:solidFill>
                  <a:srgbClr val="F9B000"/>
                </a:solidFill>
              </a:rPr>
              <a:t>the</a:t>
            </a:r>
            <a:r>
              <a:rPr lang="hu-HU" sz="2400" b="1" dirty="0">
                <a:solidFill>
                  <a:srgbClr val="F9B000"/>
                </a:solidFill>
              </a:rPr>
              <a:t> Pannónia </a:t>
            </a:r>
            <a:r>
              <a:rPr lang="hu-HU" sz="2400" b="1" dirty="0" err="1">
                <a:solidFill>
                  <a:srgbClr val="F9B000"/>
                </a:solidFill>
              </a:rPr>
              <a:t>programme</a:t>
            </a:r>
            <a:r>
              <a:rPr lang="hu-HU" sz="2400" b="1" dirty="0">
                <a:solidFill>
                  <a:srgbClr val="F9B000"/>
                </a:solidFill>
              </a:rPr>
              <a:t>, </a:t>
            </a:r>
            <a:r>
              <a:rPr lang="hu-HU" sz="2400" b="1" dirty="0" err="1">
                <a:solidFill>
                  <a:srgbClr val="F9B000"/>
                </a:solidFill>
              </a:rPr>
              <a:t>please</a:t>
            </a:r>
            <a:r>
              <a:rPr lang="hu-HU" sz="2400" b="1" dirty="0">
                <a:solidFill>
                  <a:srgbClr val="F9B00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Check with your National Agency the possibility of sending participants from your institution</a:t>
            </a:r>
            <a:r>
              <a:rPr lang="hu-HU" sz="2000" dirty="0">
                <a:solidFill>
                  <a:schemeClr val="bg1"/>
                </a:solidFill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Check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if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you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are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interested</a:t>
            </a:r>
            <a:r>
              <a:rPr lang="hu-HU" sz="2000" dirty="0">
                <a:solidFill>
                  <a:schemeClr val="bg1"/>
                </a:solidFill>
              </a:rPr>
              <a:t> in </a:t>
            </a:r>
            <a:r>
              <a:rPr lang="hu-HU" sz="2000" dirty="0" err="1">
                <a:solidFill>
                  <a:schemeClr val="bg1"/>
                </a:solidFill>
              </a:rPr>
              <a:t>cooperation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with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new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mobility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types</a:t>
            </a:r>
            <a:r>
              <a:rPr lang="hu-HU" sz="2000" dirty="0">
                <a:solidFill>
                  <a:schemeClr val="bg1"/>
                </a:solidFill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Confirm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by</a:t>
            </a:r>
            <a:r>
              <a:rPr lang="hu-HU" sz="2000" dirty="0">
                <a:solidFill>
                  <a:schemeClr val="bg1"/>
                </a:solidFill>
              </a:rPr>
              <a:t> e-mail </a:t>
            </a:r>
            <a:r>
              <a:rPr lang="hu-HU" sz="2000" dirty="0" err="1">
                <a:solidFill>
                  <a:schemeClr val="bg1"/>
                </a:solidFill>
              </a:rPr>
              <a:t>if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you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are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ready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to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continue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the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cooperation</a:t>
            </a:r>
            <a:r>
              <a:rPr lang="hu-HU" sz="2000" dirty="0">
                <a:solidFill>
                  <a:schemeClr val="bg1"/>
                </a:solidFill>
              </a:rPr>
              <a:t> (</a:t>
            </a:r>
            <a:r>
              <a:rPr lang="en-US" sz="2000" dirty="0">
                <a:solidFill>
                  <a:schemeClr val="bg1"/>
                </a:solidFill>
              </a:rPr>
              <a:t>for long-term student mobility, please confirm as soon as possible so that we can meet the deadlines for nominations.</a:t>
            </a:r>
            <a:r>
              <a:rPr lang="hu-HU" sz="2000" dirty="0">
                <a:solidFill>
                  <a:schemeClr val="bg1"/>
                </a:solidFill>
              </a:rPr>
              <a:t>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Checking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the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content</a:t>
            </a:r>
            <a:r>
              <a:rPr lang="hu-HU" sz="2000" dirty="0">
                <a:solidFill>
                  <a:schemeClr val="bg1"/>
                </a:solidFill>
              </a:rPr>
              <a:t> of </a:t>
            </a:r>
            <a:r>
              <a:rPr lang="hu-HU" sz="2000" dirty="0" err="1">
                <a:solidFill>
                  <a:schemeClr val="bg1"/>
                </a:solidFill>
              </a:rPr>
              <a:t>the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agreement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template</a:t>
            </a:r>
            <a:r>
              <a:rPr lang="hu-HU" sz="2000" dirty="0">
                <a:solidFill>
                  <a:schemeClr val="bg1"/>
                </a:solidFill>
              </a:rPr>
              <a:t>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bg1"/>
                </a:solidFill>
              </a:rPr>
              <a:t>Signing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agreement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before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the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mobilty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takes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place</a:t>
            </a:r>
            <a:r>
              <a:rPr lang="hu-HU" sz="2000" dirty="0">
                <a:solidFill>
                  <a:schemeClr val="bg1"/>
                </a:solidFill>
              </a:rPr>
              <a:t>.</a:t>
            </a:r>
          </a:p>
          <a:p>
            <a:pPr lvl="1">
              <a:spcAft>
                <a:spcPts val="600"/>
              </a:spcAft>
            </a:pPr>
            <a:endParaRPr lang="hu-HU" sz="20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</a:pPr>
            <a:r>
              <a:rPr lang="hu-HU" sz="2000" dirty="0" err="1">
                <a:solidFill>
                  <a:schemeClr val="bg1"/>
                </a:solidFill>
              </a:rPr>
              <a:t>Please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send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information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about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your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summer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schools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or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other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short</a:t>
            </a:r>
            <a:r>
              <a:rPr lang="hu-HU" sz="2000" dirty="0">
                <a:solidFill>
                  <a:schemeClr val="bg1"/>
                </a:solidFill>
              </a:rPr>
              <a:t> programs.</a:t>
            </a:r>
            <a:endParaRPr lang="hu-HU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8F6AD38-0201-4E5C-AC73-D3DB13A1EAB9}"/>
              </a:ext>
            </a:extLst>
          </p:cNvPr>
          <p:cNvSpPr txBox="1"/>
          <p:nvPr/>
        </p:nvSpPr>
        <p:spPr>
          <a:xfrm>
            <a:off x="10238166" y="440513"/>
            <a:ext cx="609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 err="1">
                <a:solidFill>
                  <a:srgbClr val="F9B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Tasks</a:t>
            </a:r>
            <a:endParaRPr lang="hu-HU" sz="4000" b="1" dirty="0">
              <a:solidFill>
                <a:srgbClr val="F9B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5B4B9AF-CC3E-4F3C-93E7-E6F47582CC7F}"/>
              </a:ext>
            </a:extLst>
          </p:cNvPr>
          <p:cNvSpPr/>
          <p:nvPr/>
        </p:nvSpPr>
        <p:spPr>
          <a:xfrm flipV="1">
            <a:off x="0" y="6379868"/>
            <a:ext cx="9561443" cy="127499"/>
          </a:xfrm>
          <a:prstGeom prst="rect">
            <a:avLst/>
          </a:prstGeom>
          <a:solidFill>
            <a:srgbClr val="9AD1F0"/>
          </a:solidFill>
          <a:ln>
            <a:solidFill>
              <a:srgbClr val="9AD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FD9D15C-C163-4578-87A8-C74D7B11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10" y="5963456"/>
            <a:ext cx="1913476" cy="6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387AD1-216B-402C-A20C-14C70E98CB47}"/>
              </a:ext>
            </a:extLst>
          </p:cNvPr>
          <p:cNvSpPr txBox="1">
            <a:spLocks/>
          </p:cNvSpPr>
          <p:nvPr/>
        </p:nvSpPr>
        <p:spPr>
          <a:xfrm>
            <a:off x="838200" y="1702160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8F6AD38-0201-4E5C-AC73-D3DB13A1EAB9}"/>
              </a:ext>
            </a:extLst>
          </p:cNvPr>
          <p:cNvSpPr txBox="1"/>
          <p:nvPr/>
        </p:nvSpPr>
        <p:spPr>
          <a:xfrm>
            <a:off x="8236717" y="2888625"/>
            <a:ext cx="609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 err="1">
                <a:solidFill>
                  <a:srgbClr val="9AD1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</a:t>
            </a:r>
            <a:r>
              <a:rPr lang="hu-HU" sz="4000" b="1" dirty="0">
                <a:solidFill>
                  <a:srgbClr val="9AD1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hu-HU" sz="4000" b="1" dirty="0" err="1">
                <a:solidFill>
                  <a:srgbClr val="9AD1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hu-HU" sz="4000" b="1" dirty="0">
                <a:solidFill>
                  <a:srgbClr val="9AD1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5B4B9AF-CC3E-4F3C-93E7-E6F47582CC7F}"/>
              </a:ext>
            </a:extLst>
          </p:cNvPr>
          <p:cNvSpPr/>
          <p:nvPr/>
        </p:nvSpPr>
        <p:spPr>
          <a:xfrm flipV="1">
            <a:off x="0" y="6379868"/>
            <a:ext cx="9561443" cy="127499"/>
          </a:xfrm>
          <a:prstGeom prst="rect">
            <a:avLst/>
          </a:prstGeom>
          <a:solidFill>
            <a:srgbClr val="F9B000"/>
          </a:solidFill>
          <a:ln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FD9D15C-C163-4578-87A8-C74D7B11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10" y="5963456"/>
            <a:ext cx="1913476" cy="63712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9145B12-43F5-4CD3-9322-16D708B7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63" y="170216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99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335a8e-46f6-499d-871f-8c4133ee81a1" xsi:nil="true"/>
    <lcf76f155ced4ddcb4097134ff3c332f xmlns="30407a32-99de-4a01-8bb1-9d89cb16b2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C1EB2193B177A4FBDDF39E063D36E2F" ma:contentTypeVersion="18" ma:contentTypeDescription="Új dokumentum létrehozása." ma:contentTypeScope="" ma:versionID="14a39a93fb009b3262ebb57e0631333b">
  <xsd:schema xmlns:xsd="http://www.w3.org/2001/XMLSchema" xmlns:xs="http://www.w3.org/2001/XMLSchema" xmlns:p="http://schemas.microsoft.com/office/2006/metadata/properties" xmlns:ns2="30407a32-99de-4a01-8bb1-9d89cb16b2bb" xmlns:ns3="8f335a8e-46f6-499d-871f-8c4133ee81a1" targetNamespace="http://schemas.microsoft.com/office/2006/metadata/properties" ma:root="true" ma:fieldsID="136d4cde0cc9df1b73af78a992a23cf9" ns2:_="" ns3:_="">
    <xsd:import namespace="30407a32-99de-4a01-8bb1-9d89cb16b2bb"/>
    <xsd:import namespace="8f335a8e-46f6-499d-871f-8c4133ee8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07a32-99de-4a01-8bb1-9d89cb16b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épcímkék" ma:readOnly="false" ma:fieldId="{5cf76f15-5ced-4ddc-b409-7134ff3c332f}" ma:taxonomyMulti="true" ma:sspId="81fdf5ea-129c-422e-b789-1a66b7cb6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35a8e-46f6-499d-871f-8c4133ee81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17a58a6-3ac1-487c-a9f5-eebb004b2a2b}" ma:internalName="TaxCatchAll" ma:showField="CatchAllData" ma:web="8f335a8e-46f6-499d-871f-8c4133ee8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3F552-DA54-4A60-B64D-636F24B3D6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62557-E37D-4761-89D2-83D42E76BAD9}">
  <ds:schemaRefs>
    <ds:schemaRef ds:uri="http://schemas.microsoft.com/office/2006/metadata/properties"/>
    <ds:schemaRef ds:uri="http://schemas.microsoft.com/office/infopath/2007/PartnerControls"/>
    <ds:schemaRef ds:uri="8f335a8e-46f6-499d-871f-8c4133ee81a1"/>
    <ds:schemaRef ds:uri="30407a32-99de-4a01-8bb1-9d89cb16b2bb"/>
  </ds:schemaRefs>
</ds:datastoreItem>
</file>

<file path=customXml/itemProps3.xml><?xml version="1.0" encoding="utf-8"?>
<ds:datastoreItem xmlns:ds="http://schemas.openxmlformats.org/officeDocument/2006/customXml" ds:itemID="{672B8B0D-4FA8-4594-85E6-DC61E79E2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07a32-99de-4a01-8bb1-9d89cb16b2bb"/>
    <ds:schemaRef ds:uri="8f335a8e-46f6-499d-871f-8c4133ee8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504</Words>
  <Application>Microsoft Office PowerPoint</Application>
  <PresentationFormat>Szélesvásznú</PresentationFormat>
  <Paragraphs>52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Light</vt:lpstr>
      <vt:lpstr>Wingdings</vt:lpstr>
      <vt:lpstr>2_Office Theme</vt:lpstr>
      <vt:lpstr>3_Office Theme</vt:lpstr>
      <vt:lpstr>4_Office Theme</vt:lpstr>
      <vt:lpstr>5_Office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Székely Ágnes</cp:lastModifiedBy>
  <cp:revision>157</cp:revision>
  <cp:lastPrinted>2019-02-21T16:25:53Z</cp:lastPrinted>
  <dcterms:created xsi:type="dcterms:W3CDTF">2019-01-21T14:36:44Z</dcterms:created>
  <dcterms:modified xsi:type="dcterms:W3CDTF">2024-02-26T08:18:22Z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0x0101007C1EB2193B177A4FBDDF39E063D36E2F</vt:lpwstr>
  </property>
  <property fmtid="{D5CDD505-2E9C-101B-9397-08002B2CF9AE}" pid="3" name="MediaServiceImageTags">
    <vt:lpwstr/>
  </property>
</Properties>
</file>